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7"/>
  </p:notesMasterIdLst>
  <p:handoutMasterIdLst>
    <p:handoutMasterId r:id="rId88"/>
  </p:handoutMasterIdLst>
  <p:sldIdLst>
    <p:sldId id="819" r:id="rId2"/>
    <p:sldId id="767" r:id="rId3"/>
    <p:sldId id="769" r:id="rId4"/>
    <p:sldId id="851" r:id="rId5"/>
    <p:sldId id="692" r:id="rId6"/>
    <p:sldId id="823" r:id="rId7"/>
    <p:sldId id="795" r:id="rId8"/>
    <p:sldId id="770" r:id="rId9"/>
    <p:sldId id="501" r:id="rId10"/>
    <p:sldId id="852" r:id="rId11"/>
    <p:sldId id="781" r:id="rId12"/>
    <p:sldId id="796" r:id="rId13"/>
    <p:sldId id="489" r:id="rId14"/>
    <p:sldId id="490" r:id="rId15"/>
    <p:sldId id="853" r:id="rId16"/>
    <p:sldId id="494" r:id="rId17"/>
    <p:sldId id="854" r:id="rId18"/>
    <p:sldId id="855" r:id="rId19"/>
    <p:sldId id="856" r:id="rId20"/>
    <p:sldId id="816" r:id="rId21"/>
    <p:sldId id="857" r:id="rId22"/>
    <p:sldId id="773" r:id="rId23"/>
    <p:sldId id="571" r:id="rId24"/>
    <p:sldId id="858" r:id="rId25"/>
    <p:sldId id="574" r:id="rId26"/>
    <p:sldId id="577" r:id="rId27"/>
    <p:sldId id="774" r:id="rId28"/>
    <p:sldId id="777" r:id="rId29"/>
    <p:sldId id="778" r:id="rId30"/>
    <p:sldId id="779" r:id="rId31"/>
    <p:sldId id="780" r:id="rId32"/>
    <p:sldId id="859" r:id="rId33"/>
    <p:sldId id="860" r:id="rId34"/>
    <p:sldId id="861" r:id="rId35"/>
    <p:sldId id="516" r:id="rId36"/>
    <p:sldId id="629" r:id="rId37"/>
    <p:sldId id="821" r:id="rId38"/>
    <p:sldId id="820" r:id="rId39"/>
    <p:sldId id="848" r:id="rId40"/>
    <p:sldId id="600" r:id="rId41"/>
    <p:sldId id="838" r:id="rId42"/>
    <p:sldId id="839" r:id="rId43"/>
    <p:sldId id="840" r:id="rId44"/>
    <p:sldId id="841" r:id="rId45"/>
    <p:sldId id="842" r:id="rId46"/>
    <p:sldId id="862" r:id="rId47"/>
    <p:sldId id="782" r:id="rId48"/>
    <p:sldId id="863" r:id="rId49"/>
    <p:sldId id="786" r:id="rId50"/>
    <p:sldId id="624" r:id="rId51"/>
    <p:sldId id="864" r:id="rId52"/>
    <p:sldId id="730" r:id="rId53"/>
    <p:sldId id="865" r:id="rId54"/>
    <p:sldId id="731" r:id="rId55"/>
    <p:sldId id="756" r:id="rId56"/>
    <p:sldId id="718" r:id="rId57"/>
    <p:sldId id="787" r:id="rId58"/>
    <p:sldId id="733" r:id="rId59"/>
    <p:sldId id="760" r:id="rId60"/>
    <p:sldId id="585" r:id="rId61"/>
    <p:sldId id="586" r:id="rId62"/>
    <p:sldId id="743" r:id="rId63"/>
    <p:sldId id="750" r:id="rId64"/>
    <p:sldId id="751" r:id="rId65"/>
    <p:sldId id="737" r:id="rId66"/>
    <p:sldId id="866" r:id="rId67"/>
    <p:sldId id="745" r:id="rId68"/>
    <p:sldId id="792" r:id="rId69"/>
    <p:sldId id="569" r:id="rId70"/>
    <p:sldId id="752" r:id="rId71"/>
    <p:sldId id="757" r:id="rId72"/>
    <p:sldId id="660" r:id="rId73"/>
    <p:sldId id="746" r:id="rId74"/>
    <p:sldId id="748" r:id="rId75"/>
    <p:sldId id="690" r:id="rId76"/>
    <p:sldId id="837" r:id="rId77"/>
    <p:sldId id="835" r:id="rId78"/>
    <p:sldId id="836" r:id="rId79"/>
    <p:sldId id="843" r:id="rId80"/>
    <p:sldId id="844" r:id="rId81"/>
    <p:sldId id="845" r:id="rId82"/>
    <p:sldId id="846" r:id="rId83"/>
    <p:sldId id="711" r:id="rId84"/>
    <p:sldId id="713" r:id="rId85"/>
    <p:sldId id="793" r:id="rId8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C538B"/>
    <a:srgbClr val="7A5E9C"/>
    <a:srgbClr val="9F89B9"/>
    <a:srgbClr val="99FF66"/>
    <a:srgbClr val="FF6600"/>
    <a:srgbClr val="FF7C80"/>
    <a:srgbClr val="FFFFCC"/>
    <a:srgbClr val="FFFF99"/>
    <a:srgbClr val="FF42B8"/>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110" autoAdjust="0"/>
    <p:restoredTop sz="86691" autoAdjust="0"/>
  </p:normalViewPr>
  <p:slideViewPr>
    <p:cSldViewPr>
      <p:cViewPr>
        <p:scale>
          <a:sx n="70" d="100"/>
          <a:sy n="70" d="100"/>
        </p:scale>
        <p:origin x="-1158" y="13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notesViewPr>
    <p:cSldViewPr>
      <p:cViewPr>
        <p:scale>
          <a:sx n="60" d="100"/>
          <a:sy n="60" d="100"/>
        </p:scale>
        <p:origin x="-2754" y="-72"/>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handoutMaster" Target="handoutMasters/handoutMaster1.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latin typeface="Meiryo UI" panose="020B0604030504040204" pitchFamily="50" charset="-128"/>
                <a:ea typeface="Meiryo UI" panose="020B0604030504040204" pitchFamily="50" charset="-128"/>
                <a:cs typeface="Meiryo UI" panose="020B0604030504040204" pitchFamily="50" charset="-128"/>
              </a:defRPr>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en-US" sz="1200" dirty="0">
              <a:latin typeface="Meiryo UI" panose="020B0604030504040204" pitchFamily="50" charset="-128"/>
              <a:ea typeface="Meiryo UI" panose="020B0604030504040204" pitchFamily="50" charset="-128"/>
              <a:cs typeface="Meiryo UI" panose="020B0604030504040204" pitchFamily="50" charset="-128"/>
            </a:endParaRPr>
          </a:p>
        </c:rich>
      </c:tx>
      <c:layout>
        <c:manualLayout>
          <c:xMode val="edge"/>
          <c:yMode val="edge"/>
          <c:x val="0"/>
          <c:y val="1.9190606108680404E-2"/>
        </c:manualLayout>
      </c:layout>
      <c:overlay val="0"/>
    </c:title>
    <c:autoTitleDeleted val="0"/>
    <c:plotArea>
      <c:layout>
        <c:manualLayout>
          <c:layoutTarget val="inner"/>
          <c:xMode val="edge"/>
          <c:yMode val="edge"/>
          <c:x val="0.1037104244942727"/>
          <c:y val="0.1484502855616045"/>
          <c:w val="0.87608059117282555"/>
          <c:h val="0.71932326283357273"/>
        </c:manualLayout>
      </c:layout>
      <c:barChart>
        <c:barDir val="col"/>
        <c:grouping val="clustered"/>
        <c:varyColors val="0"/>
        <c:ser>
          <c:idx val="0"/>
          <c:order val="0"/>
          <c:tx>
            <c:strRef>
              <c:f>Sheet1!$E$5</c:f>
              <c:strCache>
                <c:ptCount val="1"/>
                <c:pt idx="0">
                  <c:v>％</c:v>
                </c:pt>
              </c:strCache>
            </c:strRef>
          </c:tx>
          <c:spPr>
            <a:solidFill>
              <a:schemeClr val="accent4"/>
            </a:solidFill>
          </c:spPr>
          <c:invertIfNegative val="0"/>
          <c:dPt>
            <c:idx val="0"/>
            <c:invertIfNegative val="0"/>
            <c:bubble3D val="0"/>
            <c:spPr>
              <a:solidFill>
                <a:schemeClr val="accent4">
                  <a:lumMod val="60000"/>
                  <a:lumOff val="40000"/>
                </a:schemeClr>
              </a:solidFill>
            </c:spPr>
          </c:dPt>
          <c:dPt>
            <c:idx val="1"/>
            <c:invertIfNegative val="0"/>
            <c:bubble3D val="0"/>
            <c:spPr>
              <a:solidFill>
                <a:schemeClr val="accent4">
                  <a:lumMod val="60000"/>
                  <a:lumOff val="40000"/>
                </a:schemeClr>
              </a:solidFill>
            </c:spPr>
          </c:dPt>
          <c:dPt>
            <c:idx val="2"/>
            <c:invertIfNegative val="0"/>
            <c:bubble3D val="0"/>
            <c:spPr>
              <a:solidFill>
                <a:schemeClr val="accent4">
                  <a:lumMod val="60000"/>
                  <a:lumOff val="40000"/>
                </a:schemeClr>
              </a:solidFill>
            </c:spPr>
          </c:dPt>
          <c:dPt>
            <c:idx val="3"/>
            <c:invertIfNegative val="0"/>
            <c:bubble3D val="0"/>
            <c:spPr>
              <a:solidFill>
                <a:schemeClr val="accent4">
                  <a:lumMod val="60000"/>
                  <a:lumOff val="40000"/>
                </a:schemeClr>
              </a:solidFill>
            </c:spPr>
          </c:dPt>
          <c:dPt>
            <c:idx val="4"/>
            <c:invertIfNegative val="0"/>
            <c:bubble3D val="0"/>
            <c:spPr>
              <a:solidFill>
                <a:schemeClr val="accent4">
                  <a:lumMod val="60000"/>
                  <a:lumOff val="40000"/>
                </a:schemeClr>
              </a:solidFill>
            </c:spPr>
          </c:dPt>
          <c:dPt>
            <c:idx val="6"/>
            <c:invertIfNegative val="0"/>
            <c:bubble3D val="0"/>
            <c:spPr>
              <a:solidFill>
                <a:srgbClr val="6C538B"/>
              </a:solidFill>
            </c:spPr>
          </c:dPt>
          <c:dLbls>
            <c:numFmt formatCode="#,##0.0_);[Red]\(#,##0.0\)" sourceLinked="0"/>
            <c:txPr>
              <a:bodyPr/>
              <a:lstStyle/>
              <a:p>
                <a:pPr>
                  <a:defRPr sz="1800" b="1">
                    <a:latin typeface="Trebuchet MS" panose="020B0603020202020204" pitchFamily="34" charset="0"/>
                  </a:defRPr>
                </a:pPr>
                <a:endParaRPr lang="ja-JP"/>
              </a:p>
            </c:txPr>
            <c:showLegendKey val="0"/>
            <c:showVal val="1"/>
            <c:showCatName val="0"/>
            <c:showSerName val="0"/>
            <c:showPercent val="0"/>
            <c:showBubbleSize val="0"/>
            <c:showLeaderLines val="0"/>
          </c:dLbls>
          <c:cat>
            <c:strRef>
              <c:f>Sheet1!$F$4:$L$4</c:f>
              <c:strCache>
                <c:ptCount val="7"/>
                <c:pt idx="0">
                  <c:v>65-69</c:v>
                </c:pt>
                <c:pt idx="1">
                  <c:v>70-74</c:v>
                </c:pt>
                <c:pt idx="2">
                  <c:v>75-79</c:v>
                </c:pt>
                <c:pt idx="3">
                  <c:v>80-84</c:v>
                </c:pt>
                <c:pt idx="4">
                  <c:v>85-89</c:v>
                </c:pt>
                <c:pt idx="5">
                  <c:v>90-94</c:v>
                </c:pt>
                <c:pt idx="6">
                  <c:v>95-</c:v>
                </c:pt>
              </c:strCache>
            </c:strRef>
          </c:cat>
          <c:val>
            <c:numRef>
              <c:f>Sheet1!$F$5:$L$5</c:f>
              <c:numCache>
                <c:formatCode>General</c:formatCode>
                <c:ptCount val="7"/>
                <c:pt idx="0">
                  <c:v>2.9</c:v>
                </c:pt>
                <c:pt idx="1">
                  <c:v>4.0999999999999996</c:v>
                </c:pt>
                <c:pt idx="2">
                  <c:v>13.6</c:v>
                </c:pt>
                <c:pt idx="3">
                  <c:v>21.8</c:v>
                </c:pt>
                <c:pt idx="4">
                  <c:v>41.4</c:v>
                </c:pt>
                <c:pt idx="5">
                  <c:v>61</c:v>
                </c:pt>
                <c:pt idx="6">
                  <c:v>79.5</c:v>
                </c:pt>
              </c:numCache>
            </c:numRef>
          </c:val>
        </c:ser>
        <c:dLbls>
          <c:showLegendKey val="0"/>
          <c:showVal val="0"/>
          <c:showCatName val="0"/>
          <c:showSerName val="0"/>
          <c:showPercent val="0"/>
          <c:showBubbleSize val="0"/>
        </c:dLbls>
        <c:gapWidth val="80"/>
        <c:axId val="91521408"/>
        <c:axId val="91523328"/>
      </c:barChart>
      <c:catAx>
        <c:axId val="91521408"/>
        <c:scaling>
          <c:orientation val="minMax"/>
        </c:scaling>
        <c:delete val="0"/>
        <c:axPos val="b"/>
        <c:majorTickMark val="out"/>
        <c:minorTickMark val="none"/>
        <c:tickLblPos val="nextTo"/>
        <c:txPr>
          <a:bodyPr/>
          <a:lstStyle/>
          <a:p>
            <a:pPr>
              <a:defRPr sz="1800"/>
            </a:pPr>
            <a:endParaRPr lang="ja-JP"/>
          </a:p>
        </c:txPr>
        <c:crossAx val="91523328"/>
        <c:crosses val="autoZero"/>
        <c:auto val="1"/>
        <c:lblAlgn val="ctr"/>
        <c:lblOffset val="100"/>
        <c:noMultiLvlLbl val="0"/>
      </c:catAx>
      <c:valAx>
        <c:axId val="91523328"/>
        <c:scaling>
          <c:orientation val="minMax"/>
          <c:max val="80"/>
        </c:scaling>
        <c:delete val="0"/>
        <c:axPos val="l"/>
        <c:numFmt formatCode="General" sourceLinked="1"/>
        <c:majorTickMark val="out"/>
        <c:minorTickMark val="none"/>
        <c:tickLblPos val="nextTo"/>
        <c:txPr>
          <a:bodyPr/>
          <a:lstStyle/>
          <a:p>
            <a:pPr>
              <a:defRPr sz="1800"/>
            </a:pPr>
            <a:endParaRPr lang="ja-JP"/>
          </a:p>
        </c:txPr>
        <c:crossAx val="91521408"/>
        <c:crosses val="autoZero"/>
        <c:crossBetween val="between"/>
        <c:majorUnit val="20"/>
      </c:valAx>
    </c:plotArea>
    <c:plotVisOnly val="1"/>
    <c:dispBlanksAs val="gap"/>
    <c:showDLblsOverMax val="0"/>
  </c:chart>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A32958-F6FE-4179-81E2-AA4234A8D9A4}" type="doc">
      <dgm:prSet loTypeId="urn:microsoft.com/office/officeart/2005/8/layout/vProcess5" loCatId="process" qsTypeId="urn:microsoft.com/office/officeart/2005/8/quickstyle/3d4" qsCatId="3D" csTypeId="urn:microsoft.com/office/officeart/2005/8/colors/colorful5" csCatId="colorful" phldr="1"/>
      <dgm:spPr/>
      <dgm:t>
        <a:bodyPr/>
        <a:lstStyle/>
        <a:p>
          <a:endParaRPr kumimoji="1" lang="ja-JP" altLang="en-US"/>
        </a:p>
      </dgm:t>
    </dgm:pt>
    <dgm:pt modelId="{E74C2E11-F40E-419F-8CDC-E832ADC0FA9E}">
      <dgm:prSet phldrT="[テキスト]" custT="1"/>
      <dgm:spPr/>
      <dgm:t>
        <a:bodyPr/>
        <a:lstStyle/>
        <a:p>
          <a:r>
            <a:rPr kumimoji="1"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認知症の原因となる疾患</a:t>
          </a:r>
          <a:endParaRPr kumimoji="1" lang="ja-JP" altLang="en-US" sz="2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dgm:t>
    </dgm:pt>
    <dgm:pt modelId="{2EAB0CCC-C1D8-4F73-B403-10B4CD10A98B}" type="parTrans" cxnId="{2EA836D6-D31A-4C02-A641-75097FA7F219}">
      <dgm:prSet/>
      <dgm:spPr/>
      <dgm:t>
        <a:bodyPr/>
        <a:lstStyle/>
        <a:p>
          <a:endParaRPr kumimoji="1" lang="ja-JP" altLang="en-US" sz="2400">
            <a:solidFill>
              <a:schemeClr val="tx1"/>
            </a:solidFill>
          </a:endParaRPr>
        </a:p>
      </dgm:t>
    </dgm:pt>
    <dgm:pt modelId="{BC06EB98-4C6D-4E45-AE61-A7B1FB6CEAD1}" type="sibTrans" cxnId="{2EA836D6-D31A-4C02-A641-75097FA7F219}">
      <dgm:prSet custT="1"/>
      <dgm:spPr/>
      <dgm:t>
        <a:bodyPr/>
        <a:lstStyle/>
        <a:p>
          <a:endParaRPr kumimoji="1" lang="ja-JP" altLang="en-US" sz="2400">
            <a:solidFill>
              <a:schemeClr val="tx1"/>
            </a:solidFill>
          </a:endParaRPr>
        </a:p>
      </dgm:t>
    </dgm:pt>
    <dgm:pt modelId="{C90CA848-3F0B-4D0D-AF9B-838AE1FC4752}">
      <dgm:prSet phldrT="[テキスト]" custT="1"/>
      <dgm:spPr/>
      <dgm:t>
        <a:bodyPr/>
        <a:lstStyle/>
        <a:p>
          <a:pPr>
            <a:spcAft>
              <a:spcPts val="0"/>
            </a:spcAft>
          </a:pPr>
          <a:r>
            <a:rPr kumimoji="1"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認知機能障害（記憶障害、実行機能</a:t>
          </a:r>
          <a:endParaRPr kumimoji="1" lang="en-US" altLang="ja-JP"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Aft>
              <a:spcPct val="35000"/>
            </a:spcAft>
          </a:pPr>
          <a:r>
            <a:rPr kumimoji="1"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障害、空間認知障害、など）</a:t>
          </a:r>
          <a:endParaRPr kumimoji="1" lang="ja-JP" altLang="en-US" sz="2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dgm:t>
    </dgm:pt>
    <dgm:pt modelId="{388DA31E-B9D7-4BAC-AD76-FFDB41F2C448}" type="parTrans" cxnId="{5B1FCE75-A821-4F9A-97AE-0BE00BD5EED6}">
      <dgm:prSet/>
      <dgm:spPr/>
      <dgm:t>
        <a:bodyPr/>
        <a:lstStyle/>
        <a:p>
          <a:endParaRPr kumimoji="1" lang="ja-JP" altLang="en-US" sz="2400">
            <a:solidFill>
              <a:schemeClr val="tx1"/>
            </a:solidFill>
          </a:endParaRPr>
        </a:p>
      </dgm:t>
    </dgm:pt>
    <dgm:pt modelId="{ED352491-7775-4877-AAA3-B22C1628A273}" type="sibTrans" cxnId="{5B1FCE75-A821-4F9A-97AE-0BE00BD5EED6}">
      <dgm:prSet custT="1"/>
      <dgm:spPr/>
      <dgm:t>
        <a:bodyPr/>
        <a:lstStyle/>
        <a:p>
          <a:endParaRPr kumimoji="1" lang="ja-JP" altLang="en-US" sz="2400">
            <a:solidFill>
              <a:schemeClr val="tx1"/>
            </a:solidFill>
          </a:endParaRPr>
        </a:p>
      </dgm:t>
    </dgm:pt>
    <dgm:pt modelId="{B8A4C5E5-BE83-4204-9344-6830C88794DF}">
      <dgm:prSet phldrT="[テキスト]" custT="1"/>
      <dgm:spPr/>
      <dgm:t>
        <a:bodyPr/>
        <a:lstStyle/>
        <a:p>
          <a:r>
            <a:rPr kumimoji="1"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社会生活・日常生活への影響</a:t>
          </a:r>
          <a:endParaRPr kumimoji="1" lang="ja-JP" altLang="en-US" sz="2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dgm:t>
    </dgm:pt>
    <dgm:pt modelId="{3B3D483E-382B-4175-A3FF-E681D51B0FC9}" type="parTrans" cxnId="{81E844AF-2164-486E-BD20-A78E9C5CB205}">
      <dgm:prSet/>
      <dgm:spPr/>
      <dgm:t>
        <a:bodyPr/>
        <a:lstStyle/>
        <a:p>
          <a:endParaRPr kumimoji="1" lang="ja-JP" altLang="en-US" sz="2400">
            <a:solidFill>
              <a:schemeClr val="tx1"/>
            </a:solidFill>
          </a:endParaRPr>
        </a:p>
      </dgm:t>
    </dgm:pt>
    <dgm:pt modelId="{202783A7-2AF3-4821-841E-2A3821844003}" type="sibTrans" cxnId="{81E844AF-2164-486E-BD20-A78E9C5CB205}">
      <dgm:prSet/>
      <dgm:spPr/>
      <dgm:t>
        <a:bodyPr/>
        <a:lstStyle/>
        <a:p>
          <a:endParaRPr kumimoji="1" lang="ja-JP" altLang="en-US" sz="2400">
            <a:solidFill>
              <a:schemeClr val="tx1"/>
            </a:solidFill>
          </a:endParaRPr>
        </a:p>
      </dgm:t>
    </dgm:pt>
    <dgm:pt modelId="{F2470B48-88B8-4CCD-98B9-631F0593C67A}" type="pres">
      <dgm:prSet presAssocID="{C4A32958-F6FE-4179-81E2-AA4234A8D9A4}" presName="outerComposite" presStyleCnt="0">
        <dgm:presLayoutVars>
          <dgm:chMax val="5"/>
          <dgm:dir/>
          <dgm:resizeHandles val="exact"/>
        </dgm:presLayoutVars>
      </dgm:prSet>
      <dgm:spPr/>
      <dgm:t>
        <a:bodyPr/>
        <a:lstStyle/>
        <a:p>
          <a:endParaRPr kumimoji="1" lang="ja-JP" altLang="en-US"/>
        </a:p>
      </dgm:t>
    </dgm:pt>
    <dgm:pt modelId="{4B798340-5307-4983-853F-860F15D79A20}" type="pres">
      <dgm:prSet presAssocID="{C4A32958-F6FE-4179-81E2-AA4234A8D9A4}" presName="dummyMaxCanvas" presStyleCnt="0">
        <dgm:presLayoutVars/>
      </dgm:prSet>
      <dgm:spPr/>
      <dgm:t>
        <a:bodyPr/>
        <a:lstStyle/>
        <a:p>
          <a:endParaRPr kumimoji="1" lang="ja-JP" altLang="en-US"/>
        </a:p>
      </dgm:t>
    </dgm:pt>
    <dgm:pt modelId="{42F9FBA7-33E6-489C-91E0-750CD78C8857}" type="pres">
      <dgm:prSet presAssocID="{C4A32958-F6FE-4179-81E2-AA4234A8D9A4}" presName="ThreeNodes_1" presStyleLbl="node1" presStyleIdx="0" presStyleCnt="3" custLinFactNeighborY="-3197">
        <dgm:presLayoutVars>
          <dgm:bulletEnabled val="1"/>
        </dgm:presLayoutVars>
      </dgm:prSet>
      <dgm:spPr/>
      <dgm:t>
        <a:bodyPr/>
        <a:lstStyle/>
        <a:p>
          <a:endParaRPr kumimoji="1" lang="ja-JP" altLang="en-US"/>
        </a:p>
      </dgm:t>
    </dgm:pt>
    <dgm:pt modelId="{529A89B5-39E7-40D9-B9EA-40BE67D5B4A9}" type="pres">
      <dgm:prSet presAssocID="{C4A32958-F6FE-4179-81E2-AA4234A8D9A4}" presName="ThreeNodes_2" presStyleLbl="node1" presStyleIdx="1" presStyleCnt="3">
        <dgm:presLayoutVars>
          <dgm:bulletEnabled val="1"/>
        </dgm:presLayoutVars>
      </dgm:prSet>
      <dgm:spPr/>
      <dgm:t>
        <a:bodyPr/>
        <a:lstStyle/>
        <a:p>
          <a:endParaRPr kumimoji="1" lang="ja-JP" altLang="en-US"/>
        </a:p>
      </dgm:t>
    </dgm:pt>
    <dgm:pt modelId="{6066DD93-13EE-414C-B1A3-535A1FE84CC8}" type="pres">
      <dgm:prSet presAssocID="{C4A32958-F6FE-4179-81E2-AA4234A8D9A4}" presName="ThreeNodes_3" presStyleLbl="node1" presStyleIdx="2" presStyleCnt="3">
        <dgm:presLayoutVars>
          <dgm:bulletEnabled val="1"/>
        </dgm:presLayoutVars>
      </dgm:prSet>
      <dgm:spPr/>
      <dgm:t>
        <a:bodyPr/>
        <a:lstStyle/>
        <a:p>
          <a:endParaRPr kumimoji="1" lang="ja-JP" altLang="en-US"/>
        </a:p>
      </dgm:t>
    </dgm:pt>
    <dgm:pt modelId="{DD399AD4-F3B3-4045-8D34-963BE5D1E0BA}" type="pres">
      <dgm:prSet presAssocID="{C4A32958-F6FE-4179-81E2-AA4234A8D9A4}" presName="ThreeConn_1-2" presStyleLbl="fgAccFollowNode1" presStyleIdx="0" presStyleCnt="2">
        <dgm:presLayoutVars>
          <dgm:bulletEnabled val="1"/>
        </dgm:presLayoutVars>
      </dgm:prSet>
      <dgm:spPr/>
      <dgm:t>
        <a:bodyPr/>
        <a:lstStyle/>
        <a:p>
          <a:endParaRPr kumimoji="1" lang="ja-JP" altLang="en-US"/>
        </a:p>
      </dgm:t>
    </dgm:pt>
    <dgm:pt modelId="{1F1055BB-D025-4FFE-952E-BBC71C82D732}" type="pres">
      <dgm:prSet presAssocID="{C4A32958-F6FE-4179-81E2-AA4234A8D9A4}" presName="ThreeConn_2-3" presStyleLbl="fgAccFollowNode1" presStyleIdx="1" presStyleCnt="2">
        <dgm:presLayoutVars>
          <dgm:bulletEnabled val="1"/>
        </dgm:presLayoutVars>
      </dgm:prSet>
      <dgm:spPr/>
      <dgm:t>
        <a:bodyPr/>
        <a:lstStyle/>
        <a:p>
          <a:endParaRPr kumimoji="1" lang="ja-JP" altLang="en-US"/>
        </a:p>
      </dgm:t>
    </dgm:pt>
    <dgm:pt modelId="{44D20BE9-101A-4CA2-97BA-4143EB41F1D0}" type="pres">
      <dgm:prSet presAssocID="{C4A32958-F6FE-4179-81E2-AA4234A8D9A4}" presName="ThreeNodes_1_text" presStyleLbl="node1" presStyleIdx="2" presStyleCnt="3">
        <dgm:presLayoutVars>
          <dgm:bulletEnabled val="1"/>
        </dgm:presLayoutVars>
      </dgm:prSet>
      <dgm:spPr/>
      <dgm:t>
        <a:bodyPr/>
        <a:lstStyle/>
        <a:p>
          <a:endParaRPr kumimoji="1" lang="ja-JP" altLang="en-US"/>
        </a:p>
      </dgm:t>
    </dgm:pt>
    <dgm:pt modelId="{47875739-A8E0-4D9B-880D-29972C8628E6}" type="pres">
      <dgm:prSet presAssocID="{C4A32958-F6FE-4179-81E2-AA4234A8D9A4}" presName="ThreeNodes_2_text" presStyleLbl="node1" presStyleIdx="2" presStyleCnt="3">
        <dgm:presLayoutVars>
          <dgm:bulletEnabled val="1"/>
        </dgm:presLayoutVars>
      </dgm:prSet>
      <dgm:spPr/>
      <dgm:t>
        <a:bodyPr/>
        <a:lstStyle/>
        <a:p>
          <a:endParaRPr kumimoji="1" lang="ja-JP" altLang="en-US"/>
        </a:p>
      </dgm:t>
    </dgm:pt>
    <dgm:pt modelId="{CDE69AD8-2DCD-4829-A448-D83A6E747B6F}" type="pres">
      <dgm:prSet presAssocID="{C4A32958-F6FE-4179-81E2-AA4234A8D9A4}" presName="ThreeNodes_3_text" presStyleLbl="node1" presStyleIdx="2" presStyleCnt="3">
        <dgm:presLayoutVars>
          <dgm:bulletEnabled val="1"/>
        </dgm:presLayoutVars>
      </dgm:prSet>
      <dgm:spPr/>
      <dgm:t>
        <a:bodyPr/>
        <a:lstStyle/>
        <a:p>
          <a:endParaRPr kumimoji="1" lang="ja-JP" altLang="en-US"/>
        </a:p>
      </dgm:t>
    </dgm:pt>
  </dgm:ptLst>
  <dgm:cxnLst>
    <dgm:cxn modelId="{5B1FCE75-A821-4F9A-97AE-0BE00BD5EED6}" srcId="{C4A32958-F6FE-4179-81E2-AA4234A8D9A4}" destId="{C90CA848-3F0B-4D0D-AF9B-838AE1FC4752}" srcOrd="1" destOrd="0" parTransId="{388DA31E-B9D7-4BAC-AD76-FFDB41F2C448}" sibTransId="{ED352491-7775-4877-AAA3-B22C1628A273}"/>
    <dgm:cxn modelId="{6C042063-C0FA-41AF-99B5-7B06ECE5DB2D}" type="presOf" srcId="{C90CA848-3F0B-4D0D-AF9B-838AE1FC4752}" destId="{529A89B5-39E7-40D9-B9EA-40BE67D5B4A9}" srcOrd="0" destOrd="0" presId="urn:microsoft.com/office/officeart/2005/8/layout/vProcess5"/>
    <dgm:cxn modelId="{DA74A395-5242-4F88-A46E-23602F3988B2}" type="presOf" srcId="{BC06EB98-4C6D-4E45-AE61-A7B1FB6CEAD1}" destId="{DD399AD4-F3B3-4045-8D34-963BE5D1E0BA}" srcOrd="0" destOrd="0" presId="urn:microsoft.com/office/officeart/2005/8/layout/vProcess5"/>
    <dgm:cxn modelId="{FBC90BD0-C256-4EFA-A1C4-E5D6649908E9}" type="presOf" srcId="{B8A4C5E5-BE83-4204-9344-6830C88794DF}" destId="{CDE69AD8-2DCD-4829-A448-D83A6E747B6F}" srcOrd="1" destOrd="0" presId="urn:microsoft.com/office/officeart/2005/8/layout/vProcess5"/>
    <dgm:cxn modelId="{81E844AF-2164-486E-BD20-A78E9C5CB205}" srcId="{C4A32958-F6FE-4179-81E2-AA4234A8D9A4}" destId="{B8A4C5E5-BE83-4204-9344-6830C88794DF}" srcOrd="2" destOrd="0" parTransId="{3B3D483E-382B-4175-A3FF-E681D51B0FC9}" sibTransId="{202783A7-2AF3-4821-841E-2A3821844003}"/>
    <dgm:cxn modelId="{2EA836D6-D31A-4C02-A641-75097FA7F219}" srcId="{C4A32958-F6FE-4179-81E2-AA4234A8D9A4}" destId="{E74C2E11-F40E-419F-8CDC-E832ADC0FA9E}" srcOrd="0" destOrd="0" parTransId="{2EAB0CCC-C1D8-4F73-B403-10B4CD10A98B}" sibTransId="{BC06EB98-4C6D-4E45-AE61-A7B1FB6CEAD1}"/>
    <dgm:cxn modelId="{A1173629-A7A2-4377-83DC-E9CD71C5F332}" type="presOf" srcId="{ED352491-7775-4877-AAA3-B22C1628A273}" destId="{1F1055BB-D025-4FFE-952E-BBC71C82D732}" srcOrd="0" destOrd="0" presId="urn:microsoft.com/office/officeart/2005/8/layout/vProcess5"/>
    <dgm:cxn modelId="{FD40E6C1-CDA9-4AE4-B21C-F24162FE0C08}" type="presOf" srcId="{C4A32958-F6FE-4179-81E2-AA4234A8D9A4}" destId="{F2470B48-88B8-4CCD-98B9-631F0593C67A}" srcOrd="0" destOrd="0" presId="urn:microsoft.com/office/officeart/2005/8/layout/vProcess5"/>
    <dgm:cxn modelId="{843C6006-183A-416F-8601-8F04492FD7B8}" type="presOf" srcId="{C90CA848-3F0B-4D0D-AF9B-838AE1FC4752}" destId="{47875739-A8E0-4D9B-880D-29972C8628E6}" srcOrd="1" destOrd="0" presId="urn:microsoft.com/office/officeart/2005/8/layout/vProcess5"/>
    <dgm:cxn modelId="{A83364AE-CA6F-42C5-BA35-F875EA55A3FB}" type="presOf" srcId="{B8A4C5E5-BE83-4204-9344-6830C88794DF}" destId="{6066DD93-13EE-414C-B1A3-535A1FE84CC8}" srcOrd="0" destOrd="0" presId="urn:microsoft.com/office/officeart/2005/8/layout/vProcess5"/>
    <dgm:cxn modelId="{8A32DD09-979F-449B-92FC-18F30E03C815}" type="presOf" srcId="{E74C2E11-F40E-419F-8CDC-E832ADC0FA9E}" destId="{42F9FBA7-33E6-489C-91E0-750CD78C8857}" srcOrd="0" destOrd="0" presId="urn:microsoft.com/office/officeart/2005/8/layout/vProcess5"/>
    <dgm:cxn modelId="{823F93DB-D3E1-4F1E-978C-93D98FA173BE}" type="presOf" srcId="{E74C2E11-F40E-419F-8CDC-E832ADC0FA9E}" destId="{44D20BE9-101A-4CA2-97BA-4143EB41F1D0}" srcOrd="1" destOrd="0" presId="urn:microsoft.com/office/officeart/2005/8/layout/vProcess5"/>
    <dgm:cxn modelId="{B1F8B7FB-C4EE-49D0-9D16-E625B74FF7F4}" type="presParOf" srcId="{F2470B48-88B8-4CCD-98B9-631F0593C67A}" destId="{4B798340-5307-4983-853F-860F15D79A20}" srcOrd="0" destOrd="0" presId="urn:microsoft.com/office/officeart/2005/8/layout/vProcess5"/>
    <dgm:cxn modelId="{114A0033-5D63-418A-AA90-6CEFD2D08127}" type="presParOf" srcId="{F2470B48-88B8-4CCD-98B9-631F0593C67A}" destId="{42F9FBA7-33E6-489C-91E0-750CD78C8857}" srcOrd="1" destOrd="0" presId="urn:microsoft.com/office/officeart/2005/8/layout/vProcess5"/>
    <dgm:cxn modelId="{FFEBA152-C8B5-4E6D-9937-912F28AE1923}" type="presParOf" srcId="{F2470B48-88B8-4CCD-98B9-631F0593C67A}" destId="{529A89B5-39E7-40D9-B9EA-40BE67D5B4A9}" srcOrd="2" destOrd="0" presId="urn:microsoft.com/office/officeart/2005/8/layout/vProcess5"/>
    <dgm:cxn modelId="{1F9573B3-9616-40E8-BAC7-5EDB6016D708}" type="presParOf" srcId="{F2470B48-88B8-4CCD-98B9-631F0593C67A}" destId="{6066DD93-13EE-414C-B1A3-535A1FE84CC8}" srcOrd="3" destOrd="0" presId="urn:microsoft.com/office/officeart/2005/8/layout/vProcess5"/>
    <dgm:cxn modelId="{D6FAEC4E-42EF-4634-B2EB-F5E6D49B76E5}" type="presParOf" srcId="{F2470B48-88B8-4CCD-98B9-631F0593C67A}" destId="{DD399AD4-F3B3-4045-8D34-963BE5D1E0BA}" srcOrd="4" destOrd="0" presId="urn:microsoft.com/office/officeart/2005/8/layout/vProcess5"/>
    <dgm:cxn modelId="{3EA20898-90C1-4CA8-B3B7-EEFFE0EE6CA0}" type="presParOf" srcId="{F2470B48-88B8-4CCD-98B9-631F0593C67A}" destId="{1F1055BB-D025-4FFE-952E-BBC71C82D732}" srcOrd="5" destOrd="0" presId="urn:microsoft.com/office/officeart/2005/8/layout/vProcess5"/>
    <dgm:cxn modelId="{75DFA07A-F583-414C-ADF8-49D9395530D1}" type="presParOf" srcId="{F2470B48-88B8-4CCD-98B9-631F0593C67A}" destId="{44D20BE9-101A-4CA2-97BA-4143EB41F1D0}" srcOrd="6" destOrd="0" presId="urn:microsoft.com/office/officeart/2005/8/layout/vProcess5"/>
    <dgm:cxn modelId="{1B443D36-2E16-49AF-A379-706D800A1483}" type="presParOf" srcId="{F2470B48-88B8-4CCD-98B9-631F0593C67A}" destId="{47875739-A8E0-4D9B-880D-29972C8628E6}" srcOrd="7" destOrd="0" presId="urn:microsoft.com/office/officeart/2005/8/layout/vProcess5"/>
    <dgm:cxn modelId="{59CE46F8-D96F-498F-BCF5-6B73F2586978}" type="presParOf" srcId="{F2470B48-88B8-4CCD-98B9-631F0593C67A}" destId="{CDE69AD8-2DCD-4829-A448-D83A6E747B6F}"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4A32958-F6FE-4179-81E2-AA4234A8D9A4}" type="doc">
      <dgm:prSet loTypeId="urn:microsoft.com/office/officeart/2005/8/layout/vProcess5" loCatId="process" qsTypeId="urn:microsoft.com/office/officeart/2005/8/quickstyle/3d4" qsCatId="3D" csTypeId="urn:microsoft.com/office/officeart/2005/8/colors/colorful5" csCatId="colorful" phldr="1"/>
      <dgm:spPr/>
      <dgm:t>
        <a:bodyPr/>
        <a:lstStyle/>
        <a:p>
          <a:endParaRPr kumimoji="1" lang="ja-JP" altLang="en-US"/>
        </a:p>
      </dgm:t>
    </dgm:pt>
    <dgm:pt modelId="{E74C2E11-F40E-419F-8CDC-E832ADC0FA9E}">
      <dgm:prSet phldrT="[テキスト]" custT="1"/>
      <dgm:spPr/>
      <dgm:t>
        <a:bodyPr/>
        <a:lstStyle/>
        <a:p>
          <a:r>
            <a:rPr kumimoji="1" lang="ja-JP" altLang="en-US" sz="2400" b="1"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  認知症の原因となる疾患</a:t>
          </a:r>
          <a:endParaRPr kumimoji="1" lang="ja-JP" altLang="en-US" sz="2400" b="1" dirty="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dgm:t>
    </dgm:pt>
    <dgm:pt modelId="{2EAB0CCC-C1D8-4F73-B403-10B4CD10A98B}" type="parTrans" cxnId="{2EA836D6-D31A-4C02-A641-75097FA7F219}">
      <dgm:prSet/>
      <dgm:spPr/>
      <dgm:t>
        <a:bodyPr/>
        <a:lstStyle/>
        <a:p>
          <a:endParaRPr kumimoji="1" lang="ja-JP" altLang="en-US" sz="2400">
            <a:solidFill>
              <a:schemeClr val="tx1"/>
            </a:solidFill>
          </a:endParaRPr>
        </a:p>
      </dgm:t>
    </dgm:pt>
    <dgm:pt modelId="{BC06EB98-4C6D-4E45-AE61-A7B1FB6CEAD1}" type="sibTrans" cxnId="{2EA836D6-D31A-4C02-A641-75097FA7F219}">
      <dgm:prSet custT="1"/>
      <dgm:spPr/>
      <dgm:t>
        <a:bodyPr/>
        <a:lstStyle/>
        <a:p>
          <a:endParaRPr kumimoji="1" lang="ja-JP" altLang="en-US" sz="2400">
            <a:solidFill>
              <a:schemeClr val="tx1"/>
            </a:solidFill>
          </a:endParaRPr>
        </a:p>
      </dgm:t>
    </dgm:pt>
    <dgm:pt modelId="{C90CA848-3F0B-4D0D-AF9B-838AE1FC4752}">
      <dgm:prSet phldrT="[テキスト]" custT="1"/>
      <dgm:spPr/>
      <dgm:t>
        <a:bodyPr/>
        <a:lstStyle/>
        <a:p>
          <a:pPr>
            <a:spcAft>
              <a:spcPts val="0"/>
            </a:spcAft>
          </a:pPr>
          <a:r>
            <a:rPr kumimoji="1"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認知機能障害（記憶障害、実行機能</a:t>
          </a:r>
          <a:endParaRPr kumimoji="1" lang="en-US" altLang="ja-JP"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Aft>
              <a:spcPct val="35000"/>
            </a:spcAft>
          </a:pPr>
          <a:r>
            <a:rPr kumimoji="1"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障害、空間認知障害、など）</a:t>
          </a:r>
          <a:endParaRPr kumimoji="1" lang="ja-JP" altLang="en-US" sz="2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dgm:t>
    </dgm:pt>
    <dgm:pt modelId="{388DA31E-B9D7-4BAC-AD76-FFDB41F2C448}" type="parTrans" cxnId="{5B1FCE75-A821-4F9A-97AE-0BE00BD5EED6}">
      <dgm:prSet/>
      <dgm:spPr/>
      <dgm:t>
        <a:bodyPr/>
        <a:lstStyle/>
        <a:p>
          <a:endParaRPr kumimoji="1" lang="ja-JP" altLang="en-US" sz="2400">
            <a:solidFill>
              <a:schemeClr val="tx1"/>
            </a:solidFill>
          </a:endParaRPr>
        </a:p>
      </dgm:t>
    </dgm:pt>
    <dgm:pt modelId="{ED352491-7775-4877-AAA3-B22C1628A273}" type="sibTrans" cxnId="{5B1FCE75-A821-4F9A-97AE-0BE00BD5EED6}">
      <dgm:prSet custT="1"/>
      <dgm:spPr/>
      <dgm:t>
        <a:bodyPr/>
        <a:lstStyle/>
        <a:p>
          <a:endParaRPr kumimoji="1" lang="ja-JP" altLang="en-US" sz="2400">
            <a:solidFill>
              <a:schemeClr val="tx1"/>
            </a:solidFill>
          </a:endParaRPr>
        </a:p>
      </dgm:t>
    </dgm:pt>
    <dgm:pt modelId="{B8A4C5E5-BE83-4204-9344-6830C88794DF}">
      <dgm:prSet phldrT="[テキスト]" custT="1"/>
      <dgm:spPr/>
      <dgm:t>
        <a:bodyPr/>
        <a:lstStyle/>
        <a:p>
          <a:r>
            <a:rPr kumimoji="1"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社会生活・日常生活への影響</a:t>
          </a:r>
          <a:endParaRPr kumimoji="1" lang="ja-JP" altLang="en-US" sz="2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dgm:t>
    </dgm:pt>
    <dgm:pt modelId="{3B3D483E-382B-4175-A3FF-E681D51B0FC9}" type="parTrans" cxnId="{81E844AF-2164-486E-BD20-A78E9C5CB205}">
      <dgm:prSet/>
      <dgm:spPr/>
      <dgm:t>
        <a:bodyPr/>
        <a:lstStyle/>
        <a:p>
          <a:endParaRPr kumimoji="1" lang="ja-JP" altLang="en-US" sz="2400">
            <a:solidFill>
              <a:schemeClr val="tx1"/>
            </a:solidFill>
          </a:endParaRPr>
        </a:p>
      </dgm:t>
    </dgm:pt>
    <dgm:pt modelId="{202783A7-2AF3-4821-841E-2A3821844003}" type="sibTrans" cxnId="{81E844AF-2164-486E-BD20-A78E9C5CB205}">
      <dgm:prSet/>
      <dgm:spPr/>
      <dgm:t>
        <a:bodyPr/>
        <a:lstStyle/>
        <a:p>
          <a:endParaRPr kumimoji="1" lang="ja-JP" altLang="en-US" sz="2400">
            <a:solidFill>
              <a:schemeClr val="tx1"/>
            </a:solidFill>
          </a:endParaRPr>
        </a:p>
      </dgm:t>
    </dgm:pt>
    <dgm:pt modelId="{F2470B48-88B8-4CCD-98B9-631F0593C67A}" type="pres">
      <dgm:prSet presAssocID="{C4A32958-F6FE-4179-81E2-AA4234A8D9A4}" presName="outerComposite" presStyleCnt="0">
        <dgm:presLayoutVars>
          <dgm:chMax val="5"/>
          <dgm:dir/>
          <dgm:resizeHandles val="exact"/>
        </dgm:presLayoutVars>
      </dgm:prSet>
      <dgm:spPr/>
      <dgm:t>
        <a:bodyPr/>
        <a:lstStyle/>
        <a:p>
          <a:endParaRPr kumimoji="1" lang="ja-JP" altLang="en-US"/>
        </a:p>
      </dgm:t>
    </dgm:pt>
    <dgm:pt modelId="{4B798340-5307-4983-853F-860F15D79A20}" type="pres">
      <dgm:prSet presAssocID="{C4A32958-F6FE-4179-81E2-AA4234A8D9A4}" presName="dummyMaxCanvas" presStyleCnt="0">
        <dgm:presLayoutVars/>
      </dgm:prSet>
      <dgm:spPr/>
      <dgm:t>
        <a:bodyPr/>
        <a:lstStyle/>
        <a:p>
          <a:endParaRPr kumimoji="1" lang="ja-JP" altLang="en-US"/>
        </a:p>
      </dgm:t>
    </dgm:pt>
    <dgm:pt modelId="{42F9FBA7-33E6-489C-91E0-750CD78C8857}" type="pres">
      <dgm:prSet presAssocID="{C4A32958-F6FE-4179-81E2-AA4234A8D9A4}" presName="ThreeNodes_1" presStyleLbl="node1" presStyleIdx="0" presStyleCnt="3" custLinFactNeighborY="2113">
        <dgm:presLayoutVars>
          <dgm:bulletEnabled val="1"/>
        </dgm:presLayoutVars>
      </dgm:prSet>
      <dgm:spPr/>
      <dgm:t>
        <a:bodyPr/>
        <a:lstStyle/>
        <a:p>
          <a:endParaRPr kumimoji="1" lang="ja-JP" altLang="en-US"/>
        </a:p>
      </dgm:t>
    </dgm:pt>
    <dgm:pt modelId="{529A89B5-39E7-40D9-B9EA-40BE67D5B4A9}" type="pres">
      <dgm:prSet presAssocID="{C4A32958-F6FE-4179-81E2-AA4234A8D9A4}" presName="ThreeNodes_2" presStyleLbl="node1" presStyleIdx="1" presStyleCnt="3" custLinFactNeighborY="2113">
        <dgm:presLayoutVars>
          <dgm:bulletEnabled val="1"/>
        </dgm:presLayoutVars>
      </dgm:prSet>
      <dgm:spPr/>
      <dgm:t>
        <a:bodyPr/>
        <a:lstStyle/>
        <a:p>
          <a:endParaRPr kumimoji="1" lang="ja-JP" altLang="en-US"/>
        </a:p>
      </dgm:t>
    </dgm:pt>
    <dgm:pt modelId="{6066DD93-13EE-414C-B1A3-535A1FE84CC8}" type="pres">
      <dgm:prSet presAssocID="{C4A32958-F6FE-4179-81E2-AA4234A8D9A4}" presName="ThreeNodes_3" presStyleLbl="node1" presStyleIdx="2" presStyleCnt="3">
        <dgm:presLayoutVars>
          <dgm:bulletEnabled val="1"/>
        </dgm:presLayoutVars>
      </dgm:prSet>
      <dgm:spPr/>
      <dgm:t>
        <a:bodyPr/>
        <a:lstStyle/>
        <a:p>
          <a:endParaRPr kumimoji="1" lang="ja-JP" altLang="en-US"/>
        </a:p>
      </dgm:t>
    </dgm:pt>
    <dgm:pt modelId="{DD399AD4-F3B3-4045-8D34-963BE5D1E0BA}" type="pres">
      <dgm:prSet presAssocID="{C4A32958-F6FE-4179-81E2-AA4234A8D9A4}" presName="ThreeConn_1-2" presStyleLbl="fgAccFollowNode1" presStyleIdx="0" presStyleCnt="2">
        <dgm:presLayoutVars>
          <dgm:bulletEnabled val="1"/>
        </dgm:presLayoutVars>
      </dgm:prSet>
      <dgm:spPr/>
      <dgm:t>
        <a:bodyPr/>
        <a:lstStyle/>
        <a:p>
          <a:endParaRPr kumimoji="1" lang="ja-JP" altLang="en-US"/>
        </a:p>
      </dgm:t>
    </dgm:pt>
    <dgm:pt modelId="{1F1055BB-D025-4FFE-952E-BBC71C82D732}" type="pres">
      <dgm:prSet presAssocID="{C4A32958-F6FE-4179-81E2-AA4234A8D9A4}" presName="ThreeConn_2-3" presStyleLbl="fgAccFollowNode1" presStyleIdx="1" presStyleCnt="2">
        <dgm:presLayoutVars>
          <dgm:bulletEnabled val="1"/>
        </dgm:presLayoutVars>
      </dgm:prSet>
      <dgm:spPr/>
      <dgm:t>
        <a:bodyPr/>
        <a:lstStyle/>
        <a:p>
          <a:endParaRPr kumimoji="1" lang="ja-JP" altLang="en-US"/>
        </a:p>
      </dgm:t>
    </dgm:pt>
    <dgm:pt modelId="{44D20BE9-101A-4CA2-97BA-4143EB41F1D0}" type="pres">
      <dgm:prSet presAssocID="{C4A32958-F6FE-4179-81E2-AA4234A8D9A4}" presName="ThreeNodes_1_text" presStyleLbl="node1" presStyleIdx="2" presStyleCnt="3">
        <dgm:presLayoutVars>
          <dgm:bulletEnabled val="1"/>
        </dgm:presLayoutVars>
      </dgm:prSet>
      <dgm:spPr/>
      <dgm:t>
        <a:bodyPr/>
        <a:lstStyle/>
        <a:p>
          <a:endParaRPr kumimoji="1" lang="ja-JP" altLang="en-US"/>
        </a:p>
      </dgm:t>
    </dgm:pt>
    <dgm:pt modelId="{47875739-A8E0-4D9B-880D-29972C8628E6}" type="pres">
      <dgm:prSet presAssocID="{C4A32958-F6FE-4179-81E2-AA4234A8D9A4}" presName="ThreeNodes_2_text" presStyleLbl="node1" presStyleIdx="2" presStyleCnt="3">
        <dgm:presLayoutVars>
          <dgm:bulletEnabled val="1"/>
        </dgm:presLayoutVars>
      </dgm:prSet>
      <dgm:spPr/>
      <dgm:t>
        <a:bodyPr/>
        <a:lstStyle/>
        <a:p>
          <a:endParaRPr kumimoji="1" lang="ja-JP" altLang="en-US"/>
        </a:p>
      </dgm:t>
    </dgm:pt>
    <dgm:pt modelId="{CDE69AD8-2DCD-4829-A448-D83A6E747B6F}" type="pres">
      <dgm:prSet presAssocID="{C4A32958-F6FE-4179-81E2-AA4234A8D9A4}" presName="ThreeNodes_3_text" presStyleLbl="node1" presStyleIdx="2" presStyleCnt="3">
        <dgm:presLayoutVars>
          <dgm:bulletEnabled val="1"/>
        </dgm:presLayoutVars>
      </dgm:prSet>
      <dgm:spPr/>
      <dgm:t>
        <a:bodyPr/>
        <a:lstStyle/>
        <a:p>
          <a:endParaRPr kumimoji="1" lang="ja-JP" altLang="en-US"/>
        </a:p>
      </dgm:t>
    </dgm:pt>
  </dgm:ptLst>
  <dgm:cxnLst>
    <dgm:cxn modelId="{5B1FCE75-A821-4F9A-97AE-0BE00BD5EED6}" srcId="{C4A32958-F6FE-4179-81E2-AA4234A8D9A4}" destId="{C90CA848-3F0B-4D0D-AF9B-838AE1FC4752}" srcOrd="1" destOrd="0" parTransId="{388DA31E-B9D7-4BAC-AD76-FFDB41F2C448}" sibTransId="{ED352491-7775-4877-AAA3-B22C1628A273}"/>
    <dgm:cxn modelId="{3319A9B1-A735-4DC3-ACC4-0F3C1CAE20A2}" type="presOf" srcId="{E74C2E11-F40E-419F-8CDC-E832ADC0FA9E}" destId="{42F9FBA7-33E6-489C-91E0-750CD78C8857}" srcOrd="0" destOrd="0" presId="urn:microsoft.com/office/officeart/2005/8/layout/vProcess5"/>
    <dgm:cxn modelId="{D8CDAB07-D422-4AB6-9F87-72CA5206C84F}" type="presOf" srcId="{E74C2E11-F40E-419F-8CDC-E832ADC0FA9E}" destId="{44D20BE9-101A-4CA2-97BA-4143EB41F1D0}" srcOrd="1" destOrd="0" presId="urn:microsoft.com/office/officeart/2005/8/layout/vProcess5"/>
    <dgm:cxn modelId="{D9B29301-0D14-4FBB-AF1C-20E0B03409C5}" type="presOf" srcId="{B8A4C5E5-BE83-4204-9344-6830C88794DF}" destId="{CDE69AD8-2DCD-4829-A448-D83A6E747B6F}" srcOrd="1" destOrd="0" presId="urn:microsoft.com/office/officeart/2005/8/layout/vProcess5"/>
    <dgm:cxn modelId="{32B4055E-DA2C-437D-AF46-4BAF1B836C06}" type="presOf" srcId="{C4A32958-F6FE-4179-81E2-AA4234A8D9A4}" destId="{F2470B48-88B8-4CCD-98B9-631F0593C67A}" srcOrd="0" destOrd="0" presId="urn:microsoft.com/office/officeart/2005/8/layout/vProcess5"/>
    <dgm:cxn modelId="{81E844AF-2164-486E-BD20-A78E9C5CB205}" srcId="{C4A32958-F6FE-4179-81E2-AA4234A8D9A4}" destId="{B8A4C5E5-BE83-4204-9344-6830C88794DF}" srcOrd="2" destOrd="0" parTransId="{3B3D483E-382B-4175-A3FF-E681D51B0FC9}" sibTransId="{202783A7-2AF3-4821-841E-2A3821844003}"/>
    <dgm:cxn modelId="{E67929D6-C1C8-4CC1-90E6-01C3C41BD28E}" type="presOf" srcId="{B8A4C5E5-BE83-4204-9344-6830C88794DF}" destId="{6066DD93-13EE-414C-B1A3-535A1FE84CC8}" srcOrd="0" destOrd="0" presId="urn:microsoft.com/office/officeart/2005/8/layout/vProcess5"/>
    <dgm:cxn modelId="{6EBBC348-9EC2-4C8C-B175-0DEC8449E85D}" type="presOf" srcId="{BC06EB98-4C6D-4E45-AE61-A7B1FB6CEAD1}" destId="{DD399AD4-F3B3-4045-8D34-963BE5D1E0BA}" srcOrd="0" destOrd="0" presId="urn:microsoft.com/office/officeart/2005/8/layout/vProcess5"/>
    <dgm:cxn modelId="{2EA836D6-D31A-4C02-A641-75097FA7F219}" srcId="{C4A32958-F6FE-4179-81E2-AA4234A8D9A4}" destId="{E74C2E11-F40E-419F-8CDC-E832ADC0FA9E}" srcOrd="0" destOrd="0" parTransId="{2EAB0CCC-C1D8-4F73-B403-10B4CD10A98B}" sibTransId="{BC06EB98-4C6D-4E45-AE61-A7B1FB6CEAD1}"/>
    <dgm:cxn modelId="{13B396C3-E538-4952-B437-A1B80BE4C225}" type="presOf" srcId="{C90CA848-3F0B-4D0D-AF9B-838AE1FC4752}" destId="{47875739-A8E0-4D9B-880D-29972C8628E6}" srcOrd="1" destOrd="0" presId="urn:microsoft.com/office/officeart/2005/8/layout/vProcess5"/>
    <dgm:cxn modelId="{D85E9029-C8B7-4543-A46B-CF0101E5C27D}" type="presOf" srcId="{ED352491-7775-4877-AAA3-B22C1628A273}" destId="{1F1055BB-D025-4FFE-952E-BBC71C82D732}" srcOrd="0" destOrd="0" presId="urn:microsoft.com/office/officeart/2005/8/layout/vProcess5"/>
    <dgm:cxn modelId="{4E45DC60-7217-4BFF-AF4C-96E66C318AA7}" type="presOf" srcId="{C90CA848-3F0B-4D0D-AF9B-838AE1FC4752}" destId="{529A89B5-39E7-40D9-B9EA-40BE67D5B4A9}" srcOrd="0" destOrd="0" presId="urn:microsoft.com/office/officeart/2005/8/layout/vProcess5"/>
    <dgm:cxn modelId="{7E3E898E-3A22-42D8-9FCD-21BA31F6B42B}" type="presParOf" srcId="{F2470B48-88B8-4CCD-98B9-631F0593C67A}" destId="{4B798340-5307-4983-853F-860F15D79A20}" srcOrd="0" destOrd="0" presId="urn:microsoft.com/office/officeart/2005/8/layout/vProcess5"/>
    <dgm:cxn modelId="{AE0EE4FC-BF59-479F-BEC7-E73996D13BE2}" type="presParOf" srcId="{F2470B48-88B8-4CCD-98B9-631F0593C67A}" destId="{42F9FBA7-33E6-489C-91E0-750CD78C8857}" srcOrd="1" destOrd="0" presId="urn:microsoft.com/office/officeart/2005/8/layout/vProcess5"/>
    <dgm:cxn modelId="{381714D0-B58B-46A5-B6CE-A2FCEFE4F645}" type="presParOf" srcId="{F2470B48-88B8-4CCD-98B9-631F0593C67A}" destId="{529A89B5-39E7-40D9-B9EA-40BE67D5B4A9}" srcOrd="2" destOrd="0" presId="urn:microsoft.com/office/officeart/2005/8/layout/vProcess5"/>
    <dgm:cxn modelId="{A057BFE1-533C-4DB7-AA5A-2171DB992A13}" type="presParOf" srcId="{F2470B48-88B8-4CCD-98B9-631F0593C67A}" destId="{6066DD93-13EE-414C-B1A3-535A1FE84CC8}" srcOrd="3" destOrd="0" presId="urn:microsoft.com/office/officeart/2005/8/layout/vProcess5"/>
    <dgm:cxn modelId="{DFFDF4F6-0A1F-4F1C-A504-CA25986989B3}" type="presParOf" srcId="{F2470B48-88B8-4CCD-98B9-631F0593C67A}" destId="{DD399AD4-F3B3-4045-8D34-963BE5D1E0BA}" srcOrd="4" destOrd="0" presId="urn:microsoft.com/office/officeart/2005/8/layout/vProcess5"/>
    <dgm:cxn modelId="{B24ABD44-3CE1-420E-A692-51F6F622D256}" type="presParOf" srcId="{F2470B48-88B8-4CCD-98B9-631F0593C67A}" destId="{1F1055BB-D025-4FFE-952E-BBC71C82D732}" srcOrd="5" destOrd="0" presId="urn:microsoft.com/office/officeart/2005/8/layout/vProcess5"/>
    <dgm:cxn modelId="{1E5127FF-BD4D-4E94-8FB0-22B1734E406F}" type="presParOf" srcId="{F2470B48-88B8-4CCD-98B9-631F0593C67A}" destId="{44D20BE9-101A-4CA2-97BA-4143EB41F1D0}" srcOrd="6" destOrd="0" presId="urn:microsoft.com/office/officeart/2005/8/layout/vProcess5"/>
    <dgm:cxn modelId="{1D3201A5-1D30-408D-9EAA-4E33B1932B48}" type="presParOf" srcId="{F2470B48-88B8-4CCD-98B9-631F0593C67A}" destId="{47875739-A8E0-4D9B-880D-29972C8628E6}" srcOrd="7" destOrd="0" presId="urn:microsoft.com/office/officeart/2005/8/layout/vProcess5"/>
    <dgm:cxn modelId="{5CBF9A29-161B-4085-8D6E-2BA52EAC485E}" type="presParOf" srcId="{F2470B48-88B8-4CCD-98B9-631F0593C67A}" destId="{CDE69AD8-2DCD-4829-A448-D83A6E747B6F}"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F9FBA7-33E6-489C-91E0-750CD78C8857}">
      <dsp:nvSpPr>
        <dsp:cNvPr id="0" name=""/>
        <dsp:cNvSpPr/>
      </dsp:nvSpPr>
      <dsp:spPr>
        <a:xfrm>
          <a:off x="0" y="0"/>
          <a:ext cx="6995160" cy="1357788"/>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kumimoji="1" lang="ja-JP" altLang="en-US" sz="2400" b="1"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認知症の原因となる疾患</a:t>
          </a:r>
          <a:endParaRPr kumimoji="1" lang="ja-JP" altLang="en-US" sz="2400" b="1"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dsp:txBody>
      <dsp:txXfrm>
        <a:off x="39768" y="39768"/>
        <a:ext cx="5530000" cy="1278252"/>
      </dsp:txXfrm>
    </dsp:sp>
    <dsp:sp modelId="{529A89B5-39E7-40D9-B9EA-40BE67D5B4A9}">
      <dsp:nvSpPr>
        <dsp:cNvPr id="0" name=""/>
        <dsp:cNvSpPr/>
      </dsp:nvSpPr>
      <dsp:spPr>
        <a:xfrm>
          <a:off x="617219" y="1584087"/>
          <a:ext cx="6995160" cy="1357788"/>
        </a:xfrm>
        <a:prstGeom prst="roundRect">
          <a:avLst>
            <a:gd name="adj" fmla="val 10000"/>
          </a:avLst>
        </a:prstGeom>
        <a:solidFill>
          <a:schemeClr val="accent5">
            <a:hueOff val="-4966938"/>
            <a:satOff val="19906"/>
            <a:lumOff val="4314"/>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ts val="0"/>
            </a:spcAft>
          </a:pPr>
          <a:r>
            <a:rPr kumimoji="1" lang="ja-JP" altLang="en-US" sz="2400" b="1"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認知機能障害（記憶障害、実行機能</a:t>
          </a:r>
          <a:endParaRPr kumimoji="1" lang="en-US" altLang="ja-JP" sz="2400" b="1"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gn="l" defTabSz="1066800">
            <a:lnSpc>
              <a:spcPct val="90000"/>
            </a:lnSpc>
            <a:spcBef>
              <a:spcPct val="0"/>
            </a:spcBef>
            <a:spcAft>
              <a:spcPct val="35000"/>
            </a:spcAft>
          </a:pPr>
          <a:r>
            <a:rPr kumimoji="1" lang="ja-JP" altLang="en-US" sz="2400" b="1"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障害、空間認知障害、など）</a:t>
          </a:r>
          <a:endParaRPr kumimoji="1" lang="ja-JP" altLang="en-US" sz="2400" b="1"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dsp:txBody>
      <dsp:txXfrm>
        <a:off x="656987" y="1623855"/>
        <a:ext cx="5415841" cy="1278252"/>
      </dsp:txXfrm>
    </dsp:sp>
    <dsp:sp modelId="{6066DD93-13EE-414C-B1A3-535A1FE84CC8}">
      <dsp:nvSpPr>
        <dsp:cNvPr id="0" name=""/>
        <dsp:cNvSpPr/>
      </dsp:nvSpPr>
      <dsp:spPr>
        <a:xfrm>
          <a:off x="1234439" y="3168174"/>
          <a:ext cx="6995160" cy="1357788"/>
        </a:xfrm>
        <a:prstGeom prst="roundRect">
          <a:avLst>
            <a:gd name="adj" fmla="val 10000"/>
          </a:avLst>
        </a:prstGeom>
        <a:solidFill>
          <a:schemeClr val="accent5">
            <a:hueOff val="-9933876"/>
            <a:satOff val="39811"/>
            <a:lumOff val="8628"/>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kumimoji="1" lang="ja-JP" altLang="en-US" sz="2400" b="1"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社会生活・日常生活への影響</a:t>
          </a:r>
          <a:endParaRPr kumimoji="1" lang="ja-JP" altLang="en-US" sz="2400" b="1"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dsp:txBody>
      <dsp:txXfrm>
        <a:off x="1274207" y="3207942"/>
        <a:ext cx="5415841" cy="1278252"/>
      </dsp:txXfrm>
    </dsp:sp>
    <dsp:sp modelId="{DD399AD4-F3B3-4045-8D34-963BE5D1E0BA}">
      <dsp:nvSpPr>
        <dsp:cNvPr id="0" name=""/>
        <dsp:cNvSpPr/>
      </dsp:nvSpPr>
      <dsp:spPr>
        <a:xfrm>
          <a:off x="6112597" y="1029656"/>
          <a:ext cx="882562" cy="882562"/>
        </a:xfrm>
        <a:prstGeom prst="downArrow">
          <a:avLst>
            <a:gd name="adj1" fmla="val 55000"/>
            <a:gd name="adj2" fmla="val 45000"/>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kumimoji="1" lang="ja-JP" altLang="en-US" sz="2400" kern="1200">
            <a:solidFill>
              <a:schemeClr val="tx1"/>
            </a:solidFill>
          </a:endParaRPr>
        </a:p>
      </dsp:txBody>
      <dsp:txXfrm>
        <a:off x="6311173" y="1029656"/>
        <a:ext cx="485410" cy="664128"/>
      </dsp:txXfrm>
    </dsp:sp>
    <dsp:sp modelId="{1F1055BB-D025-4FFE-952E-BBC71C82D732}">
      <dsp:nvSpPr>
        <dsp:cNvPr id="0" name=""/>
        <dsp:cNvSpPr/>
      </dsp:nvSpPr>
      <dsp:spPr>
        <a:xfrm>
          <a:off x="6729817" y="2604691"/>
          <a:ext cx="882562" cy="882562"/>
        </a:xfrm>
        <a:prstGeom prst="downArrow">
          <a:avLst>
            <a:gd name="adj1" fmla="val 55000"/>
            <a:gd name="adj2" fmla="val 45000"/>
          </a:avLst>
        </a:prstGeom>
        <a:solidFill>
          <a:schemeClr val="accent5">
            <a:tint val="40000"/>
            <a:alpha val="90000"/>
            <a:hueOff val="-10740482"/>
            <a:satOff val="48253"/>
            <a:lumOff val="3317"/>
            <a:alphaOff val="0"/>
          </a:schemeClr>
        </a:solidFill>
        <a:ln w="9525" cap="flat" cmpd="sng" algn="ctr">
          <a:solidFill>
            <a:schemeClr val="accent5">
              <a:tint val="40000"/>
              <a:alpha val="90000"/>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kumimoji="1" lang="ja-JP" altLang="en-US" sz="2400" kern="1200">
            <a:solidFill>
              <a:schemeClr val="tx1"/>
            </a:solidFill>
          </a:endParaRPr>
        </a:p>
      </dsp:txBody>
      <dsp:txXfrm>
        <a:off x="6928393" y="2604691"/>
        <a:ext cx="485410" cy="6641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F9FBA7-33E6-489C-91E0-750CD78C8857}">
      <dsp:nvSpPr>
        <dsp:cNvPr id="0" name=""/>
        <dsp:cNvSpPr/>
      </dsp:nvSpPr>
      <dsp:spPr>
        <a:xfrm>
          <a:off x="0" y="28690"/>
          <a:ext cx="6995160" cy="1357788"/>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kumimoji="1" lang="ja-JP" altLang="en-US" sz="2400" b="1" kern="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  認知症の原因となる疾患</a:t>
          </a:r>
          <a:endParaRPr kumimoji="1" lang="ja-JP" altLang="en-US" sz="2400" b="1" kern="1200" dirty="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dsp:txBody>
      <dsp:txXfrm>
        <a:off x="39768" y="68458"/>
        <a:ext cx="5530000" cy="1278252"/>
      </dsp:txXfrm>
    </dsp:sp>
    <dsp:sp modelId="{529A89B5-39E7-40D9-B9EA-40BE67D5B4A9}">
      <dsp:nvSpPr>
        <dsp:cNvPr id="0" name=""/>
        <dsp:cNvSpPr/>
      </dsp:nvSpPr>
      <dsp:spPr>
        <a:xfrm>
          <a:off x="617219" y="1612777"/>
          <a:ext cx="6995160" cy="1357788"/>
        </a:xfrm>
        <a:prstGeom prst="roundRect">
          <a:avLst>
            <a:gd name="adj" fmla="val 10000"/>
          </a:avLst>
        </a:prstGeom>
        <a:solidFill>
          <a:schemeClr val="accent5">
            <a:hueOff val="-4966938"/>
            <a:satOff val="19906"/>
            <a:lumOff val="4314"/>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ts val="0"/>
            </a:spcAft>
          </a:pPr>
          <a:r>
            <a:rPr kumimoji="1" lang="ja-JP" altLang="en-US" sz="2400" b="1"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認知機能障害（記憶障害、実行機能</a:t>
          </a:r>
          <a:endParaRPr kumimoji="1" lang="en-US" altLang="ja-JP" sz="2400" b="1"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gn="l" defTabSz="1066800">
            <a:lnSpc>
              <a:spcPct val="90000"/>
            </a:lnSpc>
            <a:spcBef>
              <a:spcPct val="0"/>
            </a:spcBef>
            <a:spcAft>
              <a:spcPct val="35000"/>
            </a:spcAft>
          </a:pPr>
          <a:r>
            <a:rPr kumimoji="1" lang="ja-JP" altLang="en-US" sz="2400" b="1"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障害、空間認知障害、など）</a:t>
          </a:r>
          <a:endParaRPr kumimoji="1" lang="ja-JP" altLang="en-US" sz="2400" b="1"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dsp:txBody>
      <dsp:txXfrm>
        <a:off x="656987" y="1652545"/>
        <a:ext cx="5415841" cy="1278252"/>
      </dsp:txXfrm>
    </dsp:sp>
    <dsp:sp modelId="{6066DD93-13EE-414C-B1A3-535A1FE84CC8}">
      <dsp:nvSpPr>
        <dsp:cNvPr id="0" name=""/>
        <dsp:cNvSpPr/>
      </dsp:nvSpPr>
      <dsp:spPr>
        <a:xfrm>
          <a:off x="1234439" y="3168174"/>
          <a:ext cx="6995160" cy="1357788"/>
        </a:xfrm>
        <a:prstGeom prst="roundRect">
          <a:avLst>
            <a:gd name="adj" fmla="val 10000"/>
          </a:avLst>
        </a:prstGeom>
        <a:solidFill>
          <a:schemeClr val="accent5">
            <a:hueOff val="-9933876"/>
            <a:satOff val="39811"/>
            <a:lumOff val="8628"/>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kumimoji="1" lang="ja-JP" altLang="en-US" sz="2400" b="1"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社会生活・日常生活への影響</a:t>
          </a:r>
          <a:endParaRPr kumimoji="1" lang="ja-JP" altLang="en-US" sz="2400" b="1"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dsp:txBody>
      <dsp:txXfrm>
        <a:off x="1274207" y="3207942"/>
        <a:ext cx="5415841" cy="1278252"/>
      </dsp:txXfrm>
    </dsp:sp>
    <dsp:sp modelId="{DD399AD4-F3B3-4045-8D34-963BE5D1E0BA}">
      <dsp:nvSpPr>
        <dsp:cNvPr id="0" name=""/>
        <dsp:cNvSpPr/>
      </dsp:nvSpPr>
      <dsp:spPr>
        <a:xfrm>
          <a:off x="6112597" y="1029656"/>
          <a:ext cx="882562" cy="882562"/>
        </a:xfrm>
        <a:prstGeom prst="downArrow">
          <a:avLst>
            <a:gd name="adj1" fmla="val 55000"/>
            <a:gd name="adj2" fmla="val 45000"/>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kumimoji="1" lang="ja-JP" altLang="en-US" sz="2400" kern="1200">
            <a:solidFill>
              <a:schemeClr val="tx1"/>
            </a:solidFill>
          </a:endParaRPr>
        </a:p>
      </dsp:txBody>
      <dsp:txXfrm>
        <a:off x="6311173" y="1029656"/>
        <a:ext cx="485410" cy="664128"/>
      </dsp:txXfrm>
    </dsp:sp>
    <dsp:sp modelId="{1F1055BB-D025-4FFE-952E-BBC71C82D732}">
      <dsp:nvSpPr>
        <dsp:cNvPr id="0" name=""/>
        <dsp:cNvSpPr/>
      </dsp:nvSpPr>
      <dsp:spPr>
        <a:xfrm>
          <a:off x="6729817" y="2604691"/>
          <a:ext cx="882562" cy="882562"/>
        </a:xfrm>
        <a:prstGeom prst="downArrow">
          <a:avLst>
            <a:gd name="adj1" fmla="val 55000"/>
            <a:gd name="adj2" fmla="val 45000"/>
          </a:avLst>
        </a:prstGeom>
        <a:solidFill>
          <a:schemeClr val="accent5">
            <a:tint val="40000"/>
            <a:alpha val="90000"/>
            <a:hueOff val="-10740482"/>
            <a:satOff val="48253"/>
            <a:lumOff val="3317"/>
            <a:alphaOff val="0"/>
          </a:schemeClr>
        </a:solidFill>
        <a:ln w="9525" cap="flat" cmpd="sng" algn="ctr">
          <a:solidFill>
            <a:schemeClr val="accent5">
              <a:tint val="40000"/>
              <a:alpha val="90000"/>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kumimoji="1" lang="ja-JP" altLang="en-US" sz="2400" kern="1200">
            <a:solidFill>
              <a:schemeClr val="tx1"/>
            </a:solidFill>
          </a:endParaRPr>
        </a:p>
      </dsp:txBody>
      <dsp:txXfrm>
        <a:off x="6928393" y="2604691"/>
        <a:ext cx="485410" cy="664128"/>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990" cy="496427"/>
          </a:xfrm>
          <a:prstGeom prst="rect">
            <a:avLst/>
          </a:prstGeom>
        </p:spPr>
        <p:txBody>
          <a:bodyPr vert="horz" lIns="88340" tIns="44170" rIns="88340" bIns="4417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689" y="1"/>
            <a:ext cx="2949990" cy="496427"/>
          </a:xfrm>
          <a:prstGeom prst="rect">
            <a:avLst/>
          </a:prstGeom>
        </p:spPr>
        <p:txBody>
          <a:bodyPr vert="horz" lIns="88340" tIns="44170" rIns="88340" bIns="44170" rtlCol="0"/>
          <a:lstStyle>
            <a:lvl1pPr algn="r">
              <a:defRPr sz="1200"/>
            </a:lvl1pPr>
          </a:lstStyle>
          <a:p>
            <a:r>
              <a:rPr kumimoji="1" lang="ja-JP" altLang="en-US" dirty="0" smtClean="0"/>
              <a:t>２対応力向上編（１）認知症</a:t>
            </a:r>
            <a:endParaRPr kumimoji="1" lang="ja-JP" altLang="en-US" dirty="0"/>
          </a:p>
        </p:txBody>
      </p:sp>
      <p:sp>
        <p:nvSpPr>
          <p:cNvPr id="4" name="フッター プレースホルダー 3"/>
          <p:cNvSpPr>
            <a:spLocks noGrp="1"/>
          </p:cNvSpPr>
          <p:nvPr>
            <p:ph type="ftr" sz="quarter" idx="2"/>
          </p:nvPr>
        </p:nvSpPr>
        <p:spPr>
          <a:xfrm>
            <a:off x="0" y="9441369"/>
            <a:ext cx="2949990" cy="496427"/>
          </a:xfrm>
          <a:prstGeom prst="rect">
            <a:avLst/>
          </a:prstGeom>
        </p:spPr>
        <p:txBody>
          <a:bodyPr vert="horz" lIns="88340" tIns="44170" rIns="88340" bIns="4417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689" y="9441369"/>
            <a:ext cx="2949990" cy="496427"/>
          </a:xfrm>
          <a:prstGeom prst="rect">
            <a:avLst/>
          </a:prstGeom>
        </p:spPr>
        <p:txBody>
          <a:bodyPr vert="horz" lIns="88340" tIns="44170" rIns="88340" bIns="44170" rtlCol="0" anchor="b"/>
          <a:lstStyle>
            <a:lvl1pPr algn="r">
              <a:defRPr sz="1200"/>
            </a:lvl1pPr>
          </a:lstStyle>
          <a:p>
            <a:fld id="{70AA4BBA-CCB8-492B-8374-9FD52AC52F29}" type="slidenum">
              <a:rPr kumimoji="1" lang="ja-JP" altLang="en-US" smtClean="0"/>
              <a:t>‹#›</a:t>
            </a:fld>
            <a:endParaRPr kumimoji="1" lang="ja-JP" altLang="en-US"/>
          </a:p>
        </p:txBody>
      </p:sp>
    </p:spTree>
    <p:extLst>
      <p:ext uri="{BB962C8B-B14F-4D97-AF65-F5344CB8AC3E}">
        <p14:creationId xmlns:p14="http://schemas.microsoft.com/office/powerpoint/2010/main" val="2518173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9786" cy="496967"/>
          </a:xfrm>
          <a:prstGeom prst="rect">
            <a:avLst/>
          </a:prstGeom>
        </p:spPr>
        <p:txBody>
          <a:bodyPr vert="horz" lIns="91441" tIns="45721" rIns="91441" bIns="4572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6" cy="496967"/>
          </a:xfrm>
          <a:prstGeom prst="rect">
            <a:avLst/>
          </a:prstGeom>
        </p:spPr>
        <p:txBody>
          <a:bodyPr vert="horz" lIns="91441" tIns="45721" rIns="91441" bIns="45721" rtlCol="0"/>
          <a:lstStyle>
            <a:lvl1pPr algn="r">
              <a:defRPr sz="1200"/>
            </a:lvl1pPr>
          </a:lstStyle>
          <a:p>
            <a:fld id="{33F02097-4F0E-4780-A017-CF06FDB30764}" type="datetimeFigureOut">
              <a:rPr kumimoji="1" lang="ja-JP" altLang="en-US" smtClean="0"/>
              <a:t>2016/11/22</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91441" tIns="45721" rIns="91441" bIns="45721" rtlCol="0" anchor="ctr"/>
          <a:lstStyle/>
          <a:p>
            <a:endParaRPr lang="ja-JP" altLang="en-US"/>
          </a:p>
        </p:txBody>
      </p:sp>
      <p:sp>
        <p:nvSpPr>
          <p:cNvPr id="5" name="ノート プレースホルダー 4"/>
          <p:cNvSpPr>
            <a:spLocks noGrp="1"/>
          </p:cNvSpPr>
          <p:nvPr>
            <p:ph type="body" sz="quarter" idx="3"/>
          </p:nvPr>
        </p:nvSpPr>
        <p:spPr>
          <a:xfrm>
            <a:off x="680721" y="4721186"/>
            <a:ext cx="5445760" cy="4472702"/>
          </a:xfrm>
          <a:prstGeom prst="rect">
            <a:avLst/>
          </a:prstGeom>
        </p:spPr>
        <p:txBody>
          <a:bodyPr vert="horz" lIns="91441" tIns="45721" rIns="91441" bIns="45721"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440647"/>
            <a:ext cx="2949786" cy="496967"/>
          </a:xfrm>
          <a:prstGeom prst="rect">
            <a:avLst/>
          </a:prstGeom>
        </p:spPr>
        <p:txBody>
          <a:bodyPr vert="horz" lIns="91441" tIns="45721" rIns="91441" bIns="4572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6" cy="496967"/>
          </a:xfrm>
          <a:prstGeom prst="rect">
            <a:avLst/>
          </a:prstGeom>
        </p:spPr>
        <p:txBody>
          <a:bodyPr vert="horz" lIns="91441" tIns="45721" rIns="91441" bIns="45721" rtlCol="0" anchor="b"/>
          <a:lstStyle>
            <a:lvl1pPr algn="r">
              <a:defRPr sz="1200"/>
            </a:lvl1pPr>
          </a:lstStyle>
          <a:p>
            <a:fld id="{04E4B197-0DE0-45B2-8C80-4C8FFEB0F12C}" type="slidenum">
              <a:rPr kumimoji="1" lang="ja-JP" altLang="en-US" smtClean="0"/>
              <a:t>‹#›</a:t>
            </a:fld>
            <a:endParaRPr kumimoji="1" lang="ja-JP" altLang="en-US"/>
          </a:p>
        </p:txBody>
      </p:sp>
    </p:spTree>
    <p:extLst>
      <p:ext uri="{BB962C8B-B14F-4D97-AF65-F5344CB8AC3E}">
        <p14:creationId xmlns:p14="http://schemas.microsoft.com/office/powerpoint/2010/main" val="132086167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2885551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8" name="Rectangle 2"/>
          <p:cNvSpPr>
            <a:spLocks noGrp="1" noRot="1" noChangeAspect="1" noChangeArrowheads="1" noTextEdit="1"/>
          </p:cNvSpPr>
          <p:nvPr>
            <p:ph type="sldImg"/>
          </p:nvPr>
        </p:nvSpPr>
        <p:spPr>
          <a:xfrm>
            <a:off x="950913" y="752475"/>
            <a:ext cx="5010150" cy="3757613"/>
          </a:xfrm>
          <a:ln/>
        </p:spPr>
      </p:sp>
      <p:sp>
        <p:nvSpPr>
          <p:cNvPr id="216069" name="Rectangle 3"/>
          <p:cNvSpPr>
            <a:spLocks noGrp="1" noChangeArrowheads="1"/>
          </p:cNvSpPr>
          <p:nvPr>
            <p:ph type="body" idx="1"/>
          </p:nvPr>
        </p:nvSpPr>
        <p:spPr>
          <a:noFill/>
        </p:spPr>
        <p:txBody>
          <a:bodyPr lIns="66727" tIns="33363" rIns="66727" bIns="33363"/>
          <a:lstStyle/>
          <a:p>
            <a:pPr>
              <a:lnSpc>
                <a:spcPts val="2029"/>
              </a:lnSpc>
            </a:pPr>
            <a:r>
              <a:rPr lang="ja-JP" altLang="en-US" dirty="0" smtClean="0">
                <a:latin typeface="Trebuchet MS" panose="020B0603020202020204" pitchFamily="34" charset="0"/>
                <a:ea typeface="Meiryo UI" panose="020B0604030504040204" pitchFamily="50" charset="-128"/>
                <a:cs typeface="Meiryo UI" panose="020B0604030504040204" pitchFamily="50" charset="-128"/>
              </a:rPr>
              <a:t>  </a:t>
            </a:r>
            <a:r>
              <a:rPr lang="en-US" altLang="ja-JP" dirty="0" smtClean="0">
                <a:latin typeface="Trebuchet MS" panose="020B0603020202020204" pitchFamily="34" charset="0"/>
                <a:ea typeface="Meiryo UI" panose="020B0604030504040204" pitchFamily="50" charset="-128"/>
                <a:cs typeface="Meiryo UI" panose="020B0604030504040204" pitchFamily="50" charset="-128"/>
              </a:rPr>
              <a:t>2013</a:t>
            </a:r>
            <a:r>
              <a:rPr lang="ja-JP" altLang="en-US" dirty="0" smtClean="0">
                <a:latin typeface="Trebuchet MS" panose="020B0603020202020204" pitchFamily="34" charset="0"/>
                <a:ea typeface="Meiryo UI" panose="020B0604030504040204" pitchFamily="50" charset="-128"/>
                <a:cs typeface="Meiryo UI" panose="020B0604030504040204" pitchFamily="50" charset="-128"/>
              </a:rPr>
              <a:t>年</a:t>
            </a:r>
            <a:r>
              <a:rPr lang="en-US" altLang="ja-JP" dirty="0" smtClean="0">
                <a:latin typeface="Trebuchet MS" panose="020B0603020202020204" pitchFamily="34" charset="0"/>
                <a:ea typeface="Meiryo UI" panose="020B0604030504040204" pitchFamily="50" charset="-128"/>
                <a:cs typeface="Meiryo UI" panose="020B0604030504040204" pitchFamily="50" charset="-128"/>
              </a:rPr>
              <a:t>5</a:t>
            </a:r>
            <a:r>
              <a:rPr lang="ja-JP" altLang="en-US" dirty="0" smtClean="0">
                <a:latin typeface="Trebuchet MS" panose="020B0603020202020204" pitchFamily="34" charset="0"/>
                <a:ea typeface="Meiryo UI" panose="020B0604030504040204" pitchFamily="50" charset="-128"/>
                <a:cs typeface="Meiryo UI" panose="020B0604030504040204" pitchFamily="50" charset="-128"/>
              </a:rPr>
              <a:t>月に刊行された米国精神医学会による認知症の診断基準を示す。</a:t>
            </a:r>
            <a:endParaRPr lang="en-US" altLang="ja-JP" dirty="0" smtClean="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r>
              <a:rPr lang="ja-JP" altLang="en-US" dirty="0" smtClean="0">
                <a:latin typeface="Trebuchet MS" panose="020B0603020202020204" pitchFamily="34" charset="0"/>
                <a:ea typeface="Meiryo UI" panose="020B0604030504040204" pitchFamily="50" charset="-128"/>
                <a:cs typeface="Meiryo UI" panose="020B0604030504040204" pitchFamily="50" charset="-128"/>
              </a:rPr>
              <a:t>  複雑性注意（注意を維持したり、振り分けたりする能力）、実行機能（計画を立て、適切に実行する能力）、学習及び記憶、言語（言語を理解したり表出したりする能力）、知覚</a:t>
            </a:r>
            <a:r>
              <a:rPr lang="en-US" altLang="ja-JP" dirty="0" smtClean="0">
                <a:latin typeface="Trebuchet MS" panose="020B0603020202020204" pitchFamily="34" charset="0"/>
                <a:ea typeface="Meiryo UI" panose="020B0604030504040204" pitchFamily="50" charset="-128"/>
                <a:cs typeface="Meiryo UI" panose="020B0604030504040204" pitchFamily="50" charset="-128"/>
              </a:rPr>
              <a:t>‐</a:t>
            </a:r>
            <a:r>
              <a:rPr lang="ja-JP" altLang="en-US" dirty="0" smtClean="0">
                <a:latin typeface="Trebuchet MS" panose="020B0603020202020204" pitchFamily="34" charset="0"/>
                <a:ea typeface="Meiryo UI" panose="020B0604030504040204" pitchFamily="50" charset="-128"/>
                <a:cs typeface="Meiryo UI" panose="020B0604030504040204" pitchFamily="50" charset="-128"/>
              </a:rPr>
              <a:t>運動（正しく知覚したり、道具を適切に使用したりする能力）、社会的認知（他人の気持ちに配慮したり、表情を適切に把握したりする能力）の</a:t>
            </a:r>
            <a:r>
              <a:rPr lang="en-US" altLang="ja-JP" dirty="0" smtClean="0">
                <a:latin typeface="Trebuchet MS" panose="020B0603020202020204" pitchFamily="34" charset="0"/>
                <a:ea typeface="Meiryo UI" panose="020B0604030504040204" pitchFamily="50" charset="-128"/>
                <a:cs typeface="Meiryo UI" panose="020B0604030504040204" pitchFamily="50" charset="-128"/>
              </a:rPr>
              <a:t>6</a:t>
            </a:r>
            <a:r>
              <a:rPr lang="ja-JP" altLang="en-US" dirty="0" err="1" smtClean="0">
                <a:latin typeface="Trebuchet MS" panose="020B0603020202020204" pitchFamily="34" charset="0"/>
                <a:ea typeface="Meiryo UI" panose="020B0604030504040204" pitchFamily="50" charset="-128"/>
                <a:cs typeface="Meiryo UI" panose="020B0604030504040204" pitchFamily="50" charset="-128"/>
              </a:rPr>
              <a:t>つの</a:t>
            </a:r>
            <a:r>
              <a:rPr lang="ja-JP" altLang="en-US" dirty="0" smtClean="0">
                <a:latin typeface="Trebuchet MS" panose="020B0603020202020204" pitchFamily="34" charset="0"/>
                <a:ea typeface="Meiryo UI" panose="020B0604030504040204" pitchFamily="50" charset="-128"/>
                <a:cs typeface="Meiryo UI" panose="020B0604030504040204" pitchFamily="50" charset="-128"/>
              </a:rPr>
              <a:t>神経認知領域のうちの１つ以上が障害され、その障害によって日常の社会生活や対人関係に支障を来たし、せん妄やその他の精神疾患（うつ病や統合失調症など）が除外されれば認知症ということになる。</a:t>
            </a:r>
            <a:endParaRPr lang="en-US" altLang="ja-JP" dirty="0" smtClean="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r>
              <a:rPr lang="ja-JP" altLang="en-US" dirty="0" smtClean="0">
                <a:latin typeface="Trebuchet MS" panose="020B0603020202020204" pitchFamily="34" charset="0"/>
                <a:ea typeface="Meiryo UI" panose="020B0604030504040204" pitchFamily="50" charset="-128"/>
                <a:cs typeface="Meiryo UI" panose="020B0604030504040204" pitchFamily="50" charset="-128"/>
              </a:rPr>
              <a:t>  以前の診断基準では</a:t>
            </a:r>
            <a:r>
              <a:rPr lang="en-US" altLang="ja-JP" dirty="0" smtClean="0">
                <a:latin typeface="Trebuchet MS" panose="020B0603020202020204" pitchFamily="34" charset="0"/>
                <a:ea typeface="Meiryo UI" panose="020B0604030504040204" pitchFamily="50" charset="-128"/>
                <a:cs typeface="Meiryo UI" panose="020B0604030504040204" pitchFamily="50" charset="-128"/>
              </a:rPr>
              <a:t>”dementia”</a:t>
            </a:r>
            <a:r>
              <a:rPr lang="ja-JP" altLang="en-US" dirty="0" smtClean="0">
                <a:latin typeface="Trebuchet MS" panose="020B0603020202020204" pitchFamily="34" charset="0"/>
                <a:ea typeface="Meiryo UI" panose="020B0604030504040204" pitchFamily="50" charset="-128"/>
                <a:cs typeface="Meiryo UI" panose="020B0604030504040204" pitchFamily="50" charset="-128"/>
              </a:rPr>
              <a:t>という用語が用いられていたが、今回新たに</a:t>
            </a:r>
            <a:r>
              <a:rPr lang="en-US" altLang="ja-JP" dirty="0" smtClean="0">
                <a:latin typeface="Trebuchet MS" panose="020B0603020202020204" pitchFamily="34" charset="0"/>
                <a:ea typeface="Meiryo UI" panose="020B0604030504040204" pitchFamily="50" charset="-128"/>
                <a:cs typeface="Meiryo UI" panose="020B0604030504040204" pitchFamily="50" charset="-128"/>
              </a:rPr>
              <a:t>”major neurocognitive</a:t>
            </a:r>
            <a:r>
              <a:rPr lang="en-US" altLang="ja-JP" baseline="0" dirty="0" smtClean="0">
                <a:latin typeface="Trebuchet MS" panose="020B0603020202020204" pitchFamily="34" charset="0"/>
                <a:ea typeface="Meiryo UI" panose="020B0604030504040204" pitchFamily="50" charset="-128"/>
                <a:cs typeface="Meiryo UI" panose="020B0604030504040204" pitchFamily="50" charset="-128"/>
              </a:rPr>
              <a:t> disorder”</a:t>
            </a:r>
            <a:r>
              <a:rPr lang="ja-JP" altLang="en-US" baseline="0" dirty="0" smtClean="0">
                <a:latin typeface="Trebuchet MS" panose="020B0603020202020204" pitchFamily="34" charset="0"/>
                <a:ea typeface="Meiryo UI" panose="020B0604030504040204" pitchFamily="50" charset="-128"/>
                <a:cs typeface="Meiryo UI" panose="020B0604030504040204" pitchFamily="50" charset="-128"/>
              </a:rPr>
              <a:t>という用語が提唱されている。</a:t>
            </a:r>
            <a:endParaRPr lang="en-US" altLang="ja-JP" baseline="0" dirty="0" smtClean="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r>
              <a:rPr lang="ja-JP" altLang="en-US" baseline="0" dirty="0" smtClean="0">
                <a:latin typeface="Trebuchet MS" panose="020B0603020202020204" pitchFamily="34" charset="0"/>
                <a:ea typeface="Meiryo UI" panose="020B0604030504040204" pitchFamily="50" charset="-128"/>
                <a:cs typeface="Meiryo UI" panose="020B0604030504040204" pitchFamily="50" charset="-128"/>
              </a:rPr>
              <a:t>  また、これまでの診断基準において認知症の診断に必須とされていた「記憶障害」が必ずしも必要ではなくなった点、</a:t>
            </a:r>
            <a:r>
              <a:rPr lang="en-US" altLang="ja-JP" baseline="0" dirty="0" smtClean="0">
                <a:latin typeface="Trebuchet MS" panose="020B0603020202020204" pitchFamily="34" charset="0"/>
                <a:ea typeface="Meiryo UI" panose="020B0604030504040204" pitchFamily="50" charset="-128"/>
                <a:cs typeface="Meiryo UI" panose="020B0604030504040204" pitchFamily="50" charset="-128"/>
              </a:rPr>
              <a:t>2</a:t>
            </a:r>
            <a:r>
              <a:rPr lang="ja-JP" altLang="en-US" baseline="0" dirty="0" smtClean="0">
                <a:latin typeface="Trebuchet MS" panose="020B0603020202020204" pitchFamily="34" charset="0"/>
                <a:ea typeface="Meiryo UI" panose="020B0604030504040204" pitchFamily="50" charset="-128"/>
                <a:cs typeface="Meiryo UI" panose="020B0604030504040204" pitchFamily="50" charset="-128"/>
              </a:rPr>
              <a:t>つ以上の領域の認知機能の障害が必須であったが、</a:t>
            </a:r>
            <a:endParaRPr lang="en-US" altLang="ja-JP" baseline="0" dirty="0" smtClean="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r>
              <a:rPr lang="ja-JP" altLang="en-US" baseline="0" dirty="0" smtClean="0">
                <a:latin typeface="Trebuchet MS" panose="020B0603020202020204" pitchFamily="34" charset="0"/>
                <a:ea typeface="Meiryo UI" panose="020B0604030504040204" pitchFamily="50" charset="-128"/>
                <a:cs typeface="Meiryo UI" panose="020B0604030504040204" pitchFamily="50" charset="-128"/>
              </a:rPr>
              <a:t>ひとつ以上となった点が最も大きな違いである。</a:t>
            </a:r>
            <a:endParaRPr lang="en-US" altLang="ja-JP" baseline="0" dirty="0" smtClean="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r>
              <a:rPr lang="ja-JP" altLang="en-US" baseline="0" dirty="0" smtClean="0">
                <a:latin typeface="Trebuchet MS" panose="020B0603020202020204" pitchFamily="34" charset="0"/>
                <a:ea typeface="Meiryo UI" panose="020B0604030504040204" pitchFamily="50" charset="-128"/>
                <a:cs typeface="Meiryo UI" panose="020B0604030504040204" pitchFamily="50" charset="-128"/>
              </a:rPr>
              <a:t>  なお、</a:t>
            </a:r>
            <a:r>
              <a:rPr lang="en-US" altLang="ja-JP" baseline="0" dirty="0" smtClean="0">
                <a:latin typeface="Trebuchet MS" panose="020B0603020202020204" pitchFamily="34" charset="0"/>
                <a:ea typeface="Meiryo UI" panose="020B0604030504040204" pitchFamily="50" charset="-128"/>
                <a:cs typeface="Meiryo UI" panose="020B0604030504040204" pitchFamily="50" charset="-128"/>
              </a:rPr>
              <a:t>DSM</a:t>
            </a:r>
            <a:r>
              <a:rPr lang="ja-JP" altLang="en-US" baseline="0" dirty="0" smtClean="0">
                <a:latin typeface="Trebuchet MS" panose="020B0603020202020204" pitchFamily="34" charset="0"/>
                <a:ea typeface="Meiryo UI" panose="020B0604030504040204" pitchFamily="50" charset="-128"/>
                <a:cs typeface="Meiryo UI" panose="020B0604030504040204" pitchFamily="50" charset="-128"/>
              </a:rPr>
              <a:t>と世界保健機関（</a:t>
            </a:r>
            <a:r>
              <a:rPr lang="en-US" altLang="ja-JP" baseline="0" dirty="0" smtClean="0">
                <a:latin typeface="Trebuchet MS" panose="020B0603020202020204" pitchFamily="34" charset="0"/>
                <a:ea typeface="Meiryo UI" panose="020B0604030504040204" pitchFamily="50" charset="-128"/>
                <a:cs typeface="Meiryo UI" panose="020B0604030504040204" pitchFamily="50" charset="-128"/>
              </a:rPr>
              <a:t>WHO</a:t>
            </a:r>
            <a:r>
              <a:rPr lang="ja-JP" altLang="en-US" baseline="0" dirty="0" smtClean="0">
                <a:latin typeface="Trebuchet MS" panose="020B0603020202020204" pitchFamily="34" charset="0"/>
                <a:ea typeface="Meiryo UI" panose="020B0604030504040204" pitchFamily="50" charset="-128"/>
                <a:cs typeface="Meiryo UI" panose="020B0604030504040204" pitchFamily="50" charset="-128"/>
              </a:rPr>
              <a:t>）の国際疾病分類（</a:t>
            </a:r>
            <a:r>
              <a:rPr lang="en-US" altLang="ja-JP" baseline="0" dirty="0" smtClean="0">
                <a:latin typeface="Trebuchet MS" panose="020B0603020202020204" pitchFamily="34" charset="0"/>
                <a:ea typeface="Meiryo UI" panose="020B0604030504040204" pitchFamily="50" charset="-128"/>
                <a:cs typeface="Meiryo UI" panose="020B0604030504040204" pitchFamily="50" charset="-128"/>
              </a:rPr>
              <a:t>ICD</a:t>
            </a:r>
            <a:r>
              <a:rPr lang="ja-JP" altLang="en-US" baseline="0" dirty="0" smtClean="0">
                <a:latin typeface="Trebuchet MS" panose="020B0603020202020204" pitchFamily="34" charset="0"/>
                <a:ea typeface="Meiryo UI" panose="020B0604030504040204" pitchFamily="50" charset="-128"/>
                <a:cs typeface="Meiryo UI" panose="020B0604030504040204" pitchFamily="50" charset="-128"/>
              </a:rPr>
              <a:t>）は可能な限り歩調を合わせる方向で編集されてきているため、</a:t>
            </a:r>
            <a:r>
              <a:rPr lang="en-US" altLang="ja-JP" baseline="0" dirty="0" smtClean="0">
                <a:latin typeface="Trebuchet MS" panose="020B0603020202020204" pitchFamily="34" charset="0"/>
                <a:ea typeface="Meiryo UI" panose="020B0604030504040204" pitchFamily="50" charset="-128"/>
                <a:cs typeface="Meiryo UI" panose="020B0604030504040204" pitchFamily="50" charset="-128"/>
              </a:rPr>
              <a:t>ICD-11</a:t>
            </a:r>
            <a:r>
              <a:rPr lang="ja-JP" altLang="en-US" baseline="0" dirty="0" err="1" smtClean="0">
                <a:latin typeface="Trebuchet MS" panose="020B0603020202020204" pitchFamily="34" charset="0"/>
                <a:ea typeface="Meiryo UI" panose="020B0604030504040204" pitchFamily="50" charset="-128"/>
                <a:cs typeface="Meiryo UI" panose="020B0604030504040204" pitchFamily="50" charset="-128"/>
              </a:rPr>
              <a:t>にも</a:t>
            </a:r>
            <a:r>
              <a:rPr lang="en-US" altLang="ja-JP" baseline="0" dirty="0" smtClean="0">
                <a:latin typeface="Trebuchet MS" panose="020B0603020202020204" pitchFamily="34" charset="0"/>
                <a:ea typeface="Meiryo UI" panose="020B0604030504040204" pitchFamily="50" charset="-128"/>
                <a:cs typeface="Meiryo UI" panose="020B0604030504040204" pitchFamily="50" charset="-128"/>
              </a:rPr>
              <a:t>DSM‐5</a:t>
            </a:r>
            <a:r>
              <a:rPr lang="ja-JP" altLang="en-US" baseline="0" dirty="0" smtClean="0">
                <a:latin typeface="Trebuchet MS" panose="020B0603020202020204" pitchFamily="34" charset="0"/>
                <a:ea typeface="Meiryo UI" panose="020B0604030504040204" pitchFamily="50" charset="-128"/>
                <a:cs typeface="Meiryo UI" panose="020B0604030504040204" pitchFamily="50" charset="-128"/>
              </a:rPr>
              <a:t>の内容が反映されることが予想される。</a:t>
            </a:r>
            <a:endParaRPr lang="en-US" altLang="ja-JP" baseline="0" dirty="0" smtClean="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spcBef>
                <a:spcPts val="580"/>
              </a:spcBef>
            </a:pPr>
            <a:r>
              <a:rPr lang="en-US" altLang="ja-JP" sz="1100" dirty="0">
                <a:latin typeface="Trebuchet MS" panose="020B0603020202020204" pitchFamily="34" charset="0"/>
                <a:ea typeface="Meiryo UI" panose="020B0604030504040204" pitchFamily="50" charset="-128"/>
                <a:cs typeface="Meiryo UI" panose="020B0604030504040204" pitchFamily="50" charset="-128"/>
              </a:rPr>
              <a:t>※</a:t>
            </a:r>
            <a:r>
              <a:rPr lang="ja-JP" altLang="en-US" sz="1100" dirty="0">
                <a:latin typeface="Trebuchet MS" panose="020B0603020202020204" pitchFamily="34" charset="0"/>
                <a:ea typeface="Meiryo UI" panose="020B0604030504040204" pitchFamily="50" charset="-128"/>
                <a:cs typeface="Meiryo UI" panose="020B0604030504040204" pitchFamily="50" charset="-128"/>
              </a:rPr>
              <a:t>本診断基準は 研修教材として最新情報を提供する趣旨で取り上げたものであり、</a:t>
            </a:r>
            <a:r>
              <a:rPr lang="en-US" altLang="ja-JP" sz="1100" dirty="0">
                <a:latin typeface="Trebuchet MS" panose="020B0603020202020204" pitchFamily="34" charset="0"/>
                <a:ea typeface="Meiryo UI" panose="020B0604030504040204" pitchFamily="50" charset="-128"/>
                <a:cs typeface="Meiryo UI" panose="020B0604030504040204" pitchFamily="50" charset="-128"/>
              </a:rPr>
              <a:t>DSM-Ⅳ-TR</a:t>
            </a:r>
            <a:r>
              <a:rPr lang="ja-JP" altLang="en-US" sz="1100" dirty="0">
                <a:latin typeface="Trebuchet MS" panose="020B0603020202020204" pitchFamily="34" charset="0"/>
                <a:ea typeface="Meiryo UI" panose="020B0604030504040204" pitchFamily="50" charset="-128"/>
                <a:cs typeface="Meiryo UI" panose="020B0604030504040204" pitchFamily="50" charset="-128"/>
              </a:rPr>
              <a:t>（本研修教材改訂前版で掲載）からの変更等をするものではない。</a:t>
            </a:r>
            <a:endParaRPr lang="en-US" altLang="ja-JP" sz="1100" dirty="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spcBef>
                <a:spcPts val="580"/>
              </a:spcBef>
            </a:pPr>
            <a:endParaRPr lang="ja-JP" altLang="ja-JP" sz="1100" dirty="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endParaRPr lang="ja-JP" altLang="ja-JP" dirty="0" smtClean="0">
              <a:latin typeface="Trebuchet MS" panose="020B0603020202020204" pitchFamily="34" charset="0"/>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0666838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認知症について、ケアを検討するためには、認知症の原因となる疾患に加えて、認知機能障害の評価、機能障害がどのように日常生活に影響するか、を順を追って評価することが</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効果的である。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1392947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8515469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135171"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認知症の原因となる主要な疾患をあげる。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四疾患に触れることが多いが、時間によってメリハリをつけて、三疾患等にしてもよい。</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6727497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136195"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lnSpc>
                <a:spcPts val="2029"/>
              </a:lnSpc>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3254072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アルツハイマー型認知症の症例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0585224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13721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血管性認知症の解説</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脳血管系の障害により、部分的に神経の変性・脱落を生じた結果、回復不可能な機能障害を生じた病態を指す。</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障害部位により、症状や機能障害の性状は異なる。</a:t>
            </a:r>
          </a:p>
        </p:txBody>
      </p:sp>
    </p:spTree>
    <p:extLst>
      <p:ext uri="{BB962C8B-B14F-4D97-AF65-F5344CB8AC3E}">
        <p14:creationId xmlns:p14="http://schemas.microsoft.com/office/powerpoint/2010/main" val="20470291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793267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レビー小体型認知症の症例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0383404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前頭側頭型認知症の症例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42368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イメージ作りのための事例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このほかに、各施設や地域で使用しているものがあれば、差し替えは問題ない</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dirty="0" err="1"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4</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名のグループで、普段の臨床でどのような対応をしているのか、困っていることは何か、など</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意見交換をし、意識づけを進める。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83011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原因</a:t>
            </a:r>
            <a:r>
              <a:rPr lang="ja-JP" altLang="en-US" dirty="0">
                <a:latin typeface="Meiryo UI" panose="020B0604030504040204" pitchFamily="50" charset="-128"/>
                <a:ea typeface="Meiryo UI" panose="020B0604030504040204" pitchFamily="50" charset="-128"/>
                <a:cs typeface="Meiryo UI" panose="020B0604030504040204" pitchFamily="50" charset="-128"/>
              </a:rPr>
              <a:t>疾患によって、症状やその現れ方に特徴がある。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特</a:t>
            </a:r>
            <a:r>
              <a:rPr lang="ja-JP" altLang="en-US" dirty="0">
                <a:latin typeface="Meiryo UI" panose="020B0604030504040204" pitchFamily="50" charset="-128"/>
                <a:ea typeface="Meiryo UI" panose="020B0604030504040204" pitchFamily="50" charset="-128"/>
                <a:cs typeface="Meiryo UI" panose="020B0604030504040204" pitchFamily="50" charset="-128"/>
              </a:rPr>
              <a:t>に、レビー小体型認知症は、身体症状（薬を含め）</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が特徴</a:t>
            </a:r>
            <a:r>
              <a:rPr lang="ja-JP" altLang="en-US" dirty="0">
                <a:latin typeface="Meiryo UI" panose="020B0604030504040204" pitchFamily="50" charset="-128"/>
                <a:ea typeface="Meiryo UI" panose="020B0604030504040204" pitchFamily="50" charset="-128"/>
                <a:cs typeface="Meiryo UI" panose="020B0604030504040204" pitchFamily="50" charset="-128"/>
              </a:rPr>
              <a:t>なので、理解しておく必要がある。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1008937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6" name="Rectangle 2"/>
          <p:cNvSpPr>
            <a:spLocks noGrp="1" noRot="1" noChangeAspect="1" noChangeArrowheads="1" noTextEdit="1"/>
          </p:cNvSpPr>
          <p:nvPr>
            <p:ph type="sldImg"/>
          </p:nvPr>
        </p:nvSpPr>
        <p:spPr>
          <a:xfrm>
            <a:off x="957263" y="774700"/>
            <a:ext cx="5030787" cy="3775075"/>
          </a:xfrm>
          <a:ln/>
        </p:spPr>
      </p:sp>
      <p:sp>
        <p:nvSpPr>
          <p:cNvPr id="218117" name="Rectangle 3"/>
          <p:cNvSpPr>
            <a:spLocks noGrp="1" noChangeArrowheads="1"/>
          </p:cNvSpPr>
          <p:nvPr>
            <p:ph type="body" idx="1"/>
          </p:nvPr>
        </p:nvSpPr>
        <p:spPr>
          <a:noFill/>
        </p:spPr>
        <p:txBody>
          <a:bodyPr lIns="65518" tIns="32759" rIns="65518" bIns="32759"/>
          <a:lstStyle/>
          <a:p>
            <a:pPr algn="just">
              <a:lnSpc>
                <a:spcPts val="2029"/>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 認知症</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の症状は、「中核症状」と「</a:t>
            </a:r>
            <a:r>
              <a:rPr lang="en-US" altLang="ja-JP" kern="100" dirty="0">
                <a:latin typeface="Meiryo UI" panose="020B0604030504040204" pitchFamily="50" charset="-128"/>
                <a:ea typeface="Meiryo UI" panose="020B0604030504040204" pitchFamily="50" charset="-128"/>
                <a:cs typeface="Meiryo UI" panose="020B0604030504040204" pitchFamily="50" charset="-128"/>
              </a:rPr>
              <a:t>BPSD</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」の２つでとらえる。</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2029"/>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 中核</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症状とは、</a:t>
            </a:r>
            <a:r>
              <a:rPr lang="ja-JP" altLang="ja-JP" kern="100" dirty="0">
                <a:latin typeface="Meiryo UI" panose="020B0604030504040204" pitchFamily="50" charset="-128"/>
                <a:ea typeface="Meiryo UI" panose="020B0604030504040204" pitchFamily="50" charset="-128"/>
                <a:cs typeface="Meiryo UI" panose="020B0604030504040204" pitchFamily="50" charset="-128"/>
              </a:rPr>
              <a:t>認知症の主体</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である</a:t>
            </a:r>
            <a:r>
              <a:rPr lang="ja-JP" altLang="ja-JP" kern="100" dirty="0">
                <a:latin typeface="Meiryo UI" panose="020B0604030504040204" pitchFamily="50" charset="-128"/>
                <a:ea typeface="Meiryo UI" panose="020B0604030504040204" pitchFamily="50" charset="-128"/>
                <a:cs typeface="Meiryo UI" panose="020B0604030504040204" pitchFamily="50" charset="-128"/>
              </a:rPr>
              <a:t>認知機能の障害</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をさす</a:t>
            </a:r>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。物忘れ</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だけではない。「実行機能障害」を見落とさない。</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2029"/>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 認知症</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の行動・心理症状（</a:t>
            </a:r>
            <a:r>
              <a:rPr lang="en-US" altLang="ja-JP" kern="100" dirty="0">
                <a:latin typeface="Meiryo UI" panose="020B0604030504040204" pitchFamily="50" charset="-128"/>
                <a:ea typeface="Meiryo UI" panose="020B0604030504040204" pitchFamily="50" charset="-128"/>
                <a:cs typeface="Meiryo UI" panose="020B0604030504040204" pitchFamily="50" charset="-128"/>
              </a:rPr>
              <a:t>BPSD</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）は、</a:t>
            </a:r>
            <a:r>
              <a:rPr lang="ja-JP" altLang="ja-JP" kern="100" dirty="0">
                <a:latin typeface="Meiryo UI" panose="020B0604030504040204" pitchFamily="50" charset="-128"/>
                <a:ea typeface="Meiryo UI" panose="020B0604030504040204" pitchFamily="50" charset="-128"/>
                <a:cs typeface="Meiryo UI" panose="020B0604030504040204" pitchFamily="50" charset="-128"/>
              </a:rPr>
              <a:t>中核症状に続発、併存</a:t>
            </a:r>
            <a:r>
              <a:rPr lang="ja-JP" altLang="ja-JP" kern="100" dirty="0" smtClean="0">
                <a:latin typeface="Meiryo UI" panose="020B0604030504040204" pitchFamily="50" charset="-128"/>
                <a:ea typeface="Meiryo UI" panose="020B0604030504040204" pitchFamily="50" charset="-128"/>
                <a:cs typeface="Meiryo UI" panose="020B0604030504040204" pitchFamily="50" charset="-128"/>
              </a:rPr>
              <a:t>して</a:t>
            </a:r>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あら</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われる</a:t>
            </a:r>
            <a:r>
              <a:rPr lang="ja-JP" altLang="ja-JP" kern="100" dirty="0">
                <a:latin typeface="Meiryo UI" panose="020B0604030504040204" pitchFamily="50" charset="-128"/>
                <a:ea typeface="Meiryo UI" panose="020B0604030504040204" pitchFamily="50" charset="-128"/>
                <a:cs typeface="Meiryo UI" panose="020B0604030504040204" pitchFamily="50" charset="-128"/>
              </a:rPr>
              <a:t>様々な精神症状あるいは行動上の障害</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である。</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2029"/>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過活動な症状が目にとまりやすいが、「アパシー（自発性</a:t>
            </a:r>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の低下）</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」を見落とさない。</a:t>
            </a:r>
            <a:endParaRPr lang="ja-JP" altLang="ja-JP" kern="100"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2029"/>
              </a:lnSpc>
            </a:pPr>
            <a:endParaRPr lang="ja-JP" altLang="ja-JP"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505662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8405515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7122" name="Rectangle 2"/>
          <p:cNvSpPr>
            <a:spLocks noGrp="1" noRot="1" noChangeAspect="1" noChangeArrowheads="1" noTextEdit="1"/>
          </p:cNvSpPr>
          <p:nvPr>
            <p:ph type="sldImg"/>
          </p:nvPr>
        </p:nvSpPr>
        <p:spPr>
          <a:ln/>
        </p:spPr>
      </p:sp>
      <p:sp>
        <p:nvSpPr>
          <p:cNvPr id="5637123" name="Rectangle 3"/>
          <p:cNvSpPr>
            <a:spLocks noGrp="1" noChangeArrowheads="1"/>
          </p:cNvSpPr>
          <p:nvPr>
            <p:ph type="body" idx="1"/>
          </p:nvPr>
        </p:nvSpPr>
        <p:spPr/>
        <p:txBody>
          <a:bodyPr/>
          <a:lstStyle/>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過去</a:t>
            </a:r>
            <a:r>
              <a:rPr lang="ja-JP" altLang="en-US" dirty="0">
                <a:latin typeface="Meiryo UI" panose="020B0604030504040204" pitchFamily="50" charset="-128"/>
                <a:ea typeface="Meiryo UI" panose="020B0604030504040204" pitchFamily="50" charset="-128"/>
                <a:cs typeface="Meiryo UI" panose="020B0604030504040204" pitchFamily="50" charset="-128"/>
              </a:rPr>
              <a:t>から現在、そして未来へ体験された意識の中で生活して</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いる。</a:t>
            </a:r>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加齢</a:t>
            </a:r>
            <a:r>
              <a:rPr lang="ja-JP" altLang="en-US" dirty="0">
                <a:latin typeface="Meiryo UI" panose="020B0604030504040204" pitchFamily="50" charset="-128"/>
                <a:ea typeface="Meiryo UI" panose="020B0604030504040204" pitchFamily="50" charset="-128"/>
                <a:cs typeface="Meiryo UI" panose="020B0604030504040204" pitchFamily="50" charset="-128"/>
              </a:rPr>
              <a:t>によるもの忘れは、体験の一部分（会った人の名前を思い出せない、物を置いた場所を忘れるなど）を忘れる“もの忘れ”</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である。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ところが</a:t>
            </a:r>
            <a:r>
              <a:rPr lang="ja-JP" altLang="en-US" dirty="0">
                <a:latin typeface="Meiryo UI" panose="020B0604030504040204" pitchFamily="50" charset="-128"/>
                <a:ea typeface="Meiryo UI" panose="020B0604030504040204" pitchFamily="50" charset="-128"/>
                <a:cs typeface="Meiryo UI" panose="020B0604030504040204" pitchFamily="50" charset="-128"/>
              </a:rPr>
              <a:t>、認知症によるもの忘れは、体験全体をすっかり忘れることが</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特徴である。（</a:t>
            </a:r>
            <a:r>
              <a:rPr lang="ja-JP" altLang="en-US" dirty="0">
                <a:latin typeface="Meiryo UI" panose="020B0604030504040204" pitchFamily="50" charset="-128"/>
                <a:ea typeface="Meiryo UI" panose="020B0604030504040204" pitchFamily="50" charset="-128"/>
                <a:cs typeface="Meiryo UI" panose="020B0604030504040204" pitchFamily="50" charset="-128"/>
              </a:rPr>
              <a:t>エピソード記憶の障害）</a:t>
            </a:r>
          </a:p>
          <a:p>
            <a:pPr>
              <a:lnSpc>
                <a:spcPts val="2029"/>
              </a:lnSpc>
            </a:pP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5100624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実行機能障害とは、計画をたて、順序立てて実行する能力を指す。</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認知症の場合、軽度でも障害されていることが多く、</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IADL</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の評価やセルフケア能力の評価として注意をしたい。</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ja-JP" altLang="en-US"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0484386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視空間認知障害は、コミュニケーション（表情認知）や転倒・転落とも関係する問題である。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病棟の安全面に関しては、形態を全体的にとらえることが苦手になるため、転倒のリスク評価の一環としておこなう。</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8192055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アルツハイマー型認知症で特に有名。</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臨床場面では、物品の名前が出てこないことで気づかれることが多い。</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注意をしたいのは、物品の名前が出てこない、だけではなく、言葉の理解能力自体も併せて</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低下している可能性がある。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インフォームド・コンセントやケアの説明の理解の度合いの評価の上で意識したい。</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7876244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認知症をもつ人へのケアを考えるうえで、認知症に伴う苦痛を理解し、その苦痛を軽減する視点で考えると分かりやすい。</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重要なことは、認知症に伴う障害は複合的であり、記憶障害に留まらず、多様な領域に広がる点である。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23865339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注意障害は、注意を必要なところに続けて向けることが困難になるが、これは普段の生活やケアの場面では、医療者の説明に集中できない（結果として理解が難しくなる）ことや、食事に集中できずに摂取量が減ることなどに現れてく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279639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同じく認知症の主要な症状の一つ。</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一般病院においては、医療従事者とのコミュニケーションの場面で、表情認知がうまくいかない、慣れない病棟で必要なメッセージをとらえることがうまくできない、形で現れる。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76302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急性期の病院においては、認知症はいわゆる在宅での現れ方と異なり、認知機能障害の問題として単独で出てくることは少なく、治療上の問題と合わさって出現することが多い。</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代表的なものに、</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・治療上の問題（合併症の増加、</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ADL</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の低下）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・せん妄の発症</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・施設入所</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・退院後の介護負担増加</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・在院日数の延長</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などが知られている。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52251728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急性期病院では、一連のセルフケアの行動の評価で問題となるポイント。</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保清や食事の場面で注意をしたい。</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07250164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一般病院の環境は、認知症をもつ人にとって、刺激の多い環境である。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認知症の初期の自覚・他覚所見に、疲れやすい、元気がなくなった、という点がしばしばある。その背景に、実行機能障害等が潜在的に進行し、一見日常生活は維持できているとしても、実は今まで以上に努力をして保っている点があることを想像し、ケアを工夫したい。</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6792188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スライド イメージ プレースホルダ 1"/>
          <p:cNvSpPr>
            <a:spLocks noGrp="1" noRot="1" noChangeAspect="1" noTextEdit="1"/>
          </p:cNvSpPr>
          <p:nvPr>
            <p:ph type="sldImg"/>
          </p:nvPr>
        </p:nvSpPr>
        <p:spPr>
          <a:xfrm>
            <a:off x="942975" y="750888"/>
            <a:ext cx="5008563" cy="3757612"/>
          </a:xfrm>
          <a:ln/>
        </p:spPr>
      </p:sp>
      <p:sp>
        <p:nvSpPr>
          <p:cNvPr id="275459" name="ノート プレースホルダ 2"/>
          <p:cNvSpPr>
            <a:spLocks noGrp="1"/>
          </p:cNvSpPr>
          <p:nvPr>
            <p:ph type="body" idx="1"/>
          </p:nvPr>
        </p:nvSpPr>
        <p:spPr>
          <a:xfrm>
            <a:off x="688493" y="4758689"/>
            <a:ext cx="5512791" cy="4508824"/>
          </a:xfrm>
          <a:noFill/>
        </p:spPr>
        <p:txBody>
          <a:bodyPr lIns="93038" tIns="46520" rIns="93038" bIns="46520"/>
          <a:lstStyle/>
          <a:p>
            <a:pPr indent="155139">
              <a:lnSpc>
                <a:spcPts val="2029"/>
              </a:lnSpc>
            </a:pPr>
            <a:r>
              <a:rPr lang="ja-JP" altLang="ja-JP" dirty="0">
                <a:latin typeface="Trebuchet MS" panose="020B0603020202020204" pitchFamily="34" charset="0"/>
                <a:ea typeface="Meiryo UI" panose="020B0604030504040204" pitchFamily="50" charset="-128"/>
                <a:cs typeface="Meiryo UI" panose="020B0604030504040204" pitchFamily="50" charset="-128"/>
              </a:rPr>
              <a:t>平成</a:t>
            </a:r>
            <a:r>
              <a:rPr lang="en-US" altLang="ja-JP" dirty="0">
                <a:latin typeface="Trebuchet MS" panose="020B0603020202020204" pitchFamily="34" charset="0"/>
                <a:ea typeface="Meiryo UI" panose="020B0604030504040204" pitchFamily="50" charset="-128"/>
                <a:cs typeface="Meiryo UI" panose="020B0604030504040204" pitchFamily="50" charset="-128"/>
              </a:rPr>
              <a:t>23</a:t>
            </a:r>
            <a:r>
              <a:rPr lang="ja-JP" altLang="ja-JP" dirty="0">
                <a:latin typeface="Trebuchet MS" panose="020B0603020202020204" pitchFamily="34" charset="0"/>
                <a:ea typeface="Meiryo UI" panose="020B0604030504040204" pitchFamily="50" charset="-128"/>
                <a:cs typeface="Meiryo UI" panose="020B0604030504040204" pitchFamily="50" charset="-128"/>
              </a:rPr>
              <a:t>年（</a:t>
            </a:r>
            <a:r>
              <a:rPr lang="en-US" altLang="ja-JP" dirty="0">
                <a:latin typeface="Trebuchet MS" panose="020B0603020202020204" pitchFamily="34" charset="0"/>
                <a:ea typeface="Meiryo UI" panose="020B0604030504040204" pitchFamily="50" charset="-128"/>
                <a:cs typeface="Meiryo UI" panose="020B0604030504040204" pitchFamily="50" charset="-128"/>
              </a:rPr>
              <a:t>2011</a:t>
            </a:r>
            <a:r>
              <a:rPr lang="ja-JP" altLang="ja-JP" dirty="0">
                <a:latin typeface="Trebuchet MS" panose="020B0603020202020204" pitchFamily="34" charset="0"/>
                <a:ea typeface="Meiryo UI" panose="020B0604030504040204" pitchFamily="50" charset="-128"/>
                <a:cs typeface="Meiryo UI" panose="020B0604030504040204" pitchFamily="50" charset="-128"/>
              </a:rPr>
              <a:t>年）にガランタミン、リバスチグミンが発売されたことにより、ようやく世界と同等の薬物治療が可能になった。それぞれの薬剤の特徴を表にまとめた。作用機序が少しずつ異なることから、治療効果の差異が報告されているが、この</a:t>
            </a:r>
            <a:r>
              <a:rPr lang="en-US" altLang="ja-JP" dirty="0">
                <a:latin typeface="Trebuchet MS" panose="020B0603020202020204" pitchFamily="34" charset="0"/>
                <a:ea typeface="Meiryo UI" panose="020B0604030504040204" pitchFamily="50" charset="-128"/>
                <a:cs typeface="Meiryo UI" panose="020B0604030504040204" pitchFamily="50" charset="-128"/>
              </a:rPr>
              <a:t>3</a:t>
            </a:r>
            <a:r>
              <a:rPr lang="ja-JP" altLang="ja-JP" dirty="0">
                <a:latin typeface="Trebuchet MS" panose="020B0603020202020204" pitchFamily="34" charset="0"/>
                <a:ea typeface="Meiryo UI" panose="020B0604030504040204" pitchFamily="50" charset="-128"/>
                <a:cs typeface="Meiryo UI" panose="020B0604030504040204" pitchFamily="50" charset="-128"/>
              </a:rPr>
              <a:t>剤の治療効果には明確な差はないと言われている</a:t>
            </a:r>
            <a:r>
              <a:rPr lang="ja-JP" altLang="ja-JP" baseline="30000" dirty="0">
                <a:latin typeface="Trebuchet MS" panose="020B0603020202020204" pitchFamily="34" charset="0"/>
                <a:ea typeface="Meiryo UI" panose="020B0604030504040204" pitchFamily="50" charset="-128"/>
                <a:cs typeface="Meiryo UI" panose="020B0604030504040204" pitchFamily="50" charset="-128"/>
              </a:rPr>
              <a:t>１）２）</a:t>
            </a:r>
            <a:r>
              <a:rPr lang="ja-JP" altLang="ja-JP" dirty="0">
                <a:latin typeface="Trebuchet MS" panose="020B0603020202020204" pitchFamily="34" charset="0"/>
                <a:ea typeface="Meiryo UI" panose="020B0604030504040204" pitchFamily="50" charset="-128"/>
                <a:cs typeface="Meiryo UI" panose="020B0604030504040204" pitchFamily="50" charset="-128"/>
              </a:rPr>
              <a:t>。</a:t>
            </a:r>
          </a:p>
          <a:p>
            <a:pPr indent="155139">
              <a:lnSpc>
                <a:spcPts val="2029"/>
              </a:lnSpc>
            </a:pPr>
            <a:r>
              <a:rPr lang="ja-JP" altLang="ja-JP" dirty="0">
                <a:latin typeface="Trebuchet MS" panose="020B0603020202020204" pitchFamily="34" charset="0"/>
                <a:ea typeface="Meiryo UI" panose="020B0604030504040204" pitchFamily="50" charset="-128"/>
                <a:cs typeface="Meiryo UI" panose="020B0604030504040204" pitchFamily="50" charset="-128"/>
              </a:rPr>
              <a:t>ドネペジルのみが全病期で投与可能であり、ガランタミンとリバスチグミンは軽度から中等度で使用される。剤型ではリバスチグミンは貼付剤のみの発売である。拒薬や経口摂取が不能な際に使用できる。投与法はいずれも漸増法である。半減期はドネペジルが明らかに長く、</a:t>
            </a:r>
            <a:r>
              <a:rPr lang="en-US" altLang="ja-JP" dirty="0">
                <a:latin typeface="Trebuchet MS" panose="020B0603020202020204" pitchFamily="34" charset="0"/>
                <a:ea typeface="Meiryo UI" panose="020B0604030504040204" pitchFamily="50" charset="-128"/>
                <a:cs typeface="Meiryo UI" panose="020B0604030504040204" pitchFamily="50" charset="-128"/>
              </a:rPr>
              <a:t>1</a:t>
            </a:r>
            <a:r>
              <a:rPr lang="ja-JP" altLang="ja-JP" dirty="0">
                <a:latin typeface="Trebuchet MS" panose="020B0603020202020204" pitchFamily="34" charset="0"/>
                <a:ea typeface="Meiryo UI" panose="020B0604030504040204" pitchFamily="50" charset="-128"/>
                <a:cs typeface="Meiryo UI" panose="020B0604030504040204" pitchFamily="50" charset="-128"/>
              </a:rPr>
              <a:t>日</a:t>
            </a:r>
            <a:r>
              <a:rPr lang="en-US" altLang="ja-JP" dirty="0">
                <a:latin typeface="Trebuchet MS" panose="020B0603020202020204" pitchFamily="34" charset="0"/>
                <a:ea typeface="Meiryo UI" panose="020B0604030504040204" pitchFamily="50" charset="-128"/>
                <a:cs typeface="Meiryo UI" panose="020B0604030504040204" pitchFamily="50" charset="-128"/>
              </a:rPr>
              <a:t>1</a:t>
            </a:r>
            <a:r>
              <a:rPr lang="ja-JP" altLang="ja-JP" dirty="0">
                <a:latin typeface="Trebuchet MS" panose="020B0603020202020204" pitchFamily="34" charset="0"/>
                <a:ea typeface="Meiryo UI" panose="020B0604030504040204" pitchFamily="50" charset="-128"/>
                <a:cs typeface="Meiryo UI" panose="020B0604030504040204" pitchFamily="50" charset="-128"/>
              </a:rPr>
              <a:t>回投与であるが、比較的半減期の短いガランタミンは</a:t>
            </a:r>
            <a:r>
              <a:rPr lang="en-US" altLang="ja-JP" dirty="0">
                <a:latin typeface="Trebuchet MS" panose="020B0603020202020204" pitchFamily="34" charset="0"/>
                <a:ea typeface="Meiryo UI" panose="020B0604030504040204" pitchFamily="50" charset="-128"/>
                <a:cs typeface="Meiryo UI" panose="020B0604030504040204" pitchFamily="50" charset="-128"/>
              </a:rPr>
              <a:t>1</a:t>
            </a:r>
            <a:r>
              <a:rPr lang="ja-JP" altLang="ja-JP" dirty="0">
                <a:latin typeface="Trebuchet MS" panose="020B0603020202020204" pitchFamily="34" charset="0"/>
                <a:ea typeface="Meiryo UI" panose="020B0604030504040204" pitchFamily="50" charset="-128"/>
                <a:cs typeface="Meiryo UI" panose="020B0604030504040204" pitchFamily="50" charset="-128"/>
              </a:rPr>
              <a:t>日</a:t>
            </a:r>
            <a:r>
              <a:rPr lang="en-US" altLang="ja-JP" dirty="0">
                <a:latin typeface="Trebuchet MS" panose="020B0603020202020204" pitchFamily="34" charset="0"/>
                <a:ea typeface="Meiryo UI" panose="020B0604030504040204" pitchFamily="50" charset="-128"/>
                <a:cs typeface="Meiryo UI" panose="020B0604030504040204" pitchFamily="50" charset="-128"/>
              </a:rPr>
              <a:t>2</a:t>
            </a:r>
            <a:r>
              <a:rPr lang="ja-JP" altLang="ja-JP" dirty="0">
                <a:latin typeface="Trebuchet MS" panose="020B0603020202020204" pitchFamily="34" charset="0"/>
                <a:ea typeface="Meiryo UI" panose="020B0604030504040204" pitchFamily="50" charset="-128"/>
                <a:cs typeface="Meiryo UI" panose="020B0604030504040204" pitchFamily="50" charset="-128"/>
              </a:rPr>
              <a:t>回投与となっている</a:t>
            </a:r>
            <a:r>
              <a:rPr lang="ja-JP" altLang="ja-JP" dirty="0">
                <a:latin typeface="Meiryo UI" panose="020B0604030504040204" pitchFamily="50" charset="-128"/>
                <a:ea typeface="Meiryo UI" panose="020B0604030504040204" pitchFamily="50" charset="-128"/>
                <a:cs typeface="Meiryo UI" panose="020B0604030504040204" pitchFamily="50" charset="-128"/>
              </a:rPr>
              <a:t>。</a:t>
            </a:r>
          </a:p>
          <a:p>
            <a:pPr>
              <a:lnSpc>
                <a:spcPts val="2029"/>
              </a:lnSpc>
            </a:pPr>
            <a:r>
              <a:rPr lang="en-US" altLang="ja-JP" dirty="0">
                <a:latin typeface="Meiryo UI" panose="020B0604030504040204" pitchFamily="50" charset="-128"/>
                <a:ea typeface="Meiryo UI" panose="020B0604030504040204" pitchFamily="50" charset="-128"/>
                <a:cs typeface="Meiryo UI" panose="020B0604030504040204" pitchFamily="50" charset="-128"/>
              </a:rPr>
              <a:t> </a:t>
            </a:r>
            <a:endParaRPr lang="ja-JP"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739"/>
              </a:lnSpc>
            </a:pPr>
            <a:r>
              <a:rPr lang="en-US" altLang="ja-JP" dirty="0">
                <a:latin typeface="Meiryo UI" panose="020B0604030504040204" pitchFamily="50" charset="-128"/>
                <a:ea typeface="Meiryo UI" panose="020B0604030504040204" pitchFamily="50" charset="-128"/>
                <a:cs typeface="Meiryo UI" panose="020B0604030504040204" pitchFamily="50" charset="-128"/>
              </a:rPr>
              <a:t> </a:t>
            </a:r>
            <a:endParaRPr lang="ja-JP" altLang="ja-JP"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739"/>
              </a:lnSpc>
            </a:pPr>
            <a:r>
              <a:rPr lang="ja-JP" altLang="ja-JP" sz="1000" u="sng" kern="100" dirty="0">
                <a:latin typeface="Trebuchet MS" panose="020B0603020202020204" pitchFamily="34" charset="0"/>
                <a:ea typeface="Meiryo UI" panose="020B0604030504040204" pitchFamily="50" charset="-128"/>
                <a:cs typeface="Meiryo UI" panose="020B0604030504040204" pitchFamily="50" charset="-128"/>
              </a:rPr>
              <a:t>出 典　　　　　　　　　　　　　　　　　　　　　　　</a:t>
            </a:r>
            <a:endParaRPr lang="ja-JP" altLang="ja-JP" sz="1000" kern="100" dirty="0">
              <a:latin typeface="Trebuchet MS" panose="020B0603020202020204" pitchFamily="34" charset="0"/>
              <a:ea typeface="Meiryo UI" panose="020B0604030504040204" pitchFamily="50" charset="-128"/>
              <a:cs typeface="Meiryo UI" panose="020B0604030504040204" pitchFamily="50" charset="-128"/>
            </a:endParaRPr>
          </a:p>
          <a:p>
            <a:pPr>
              <a:lnSpc>
                <a:spcPts val="1739"/>
              </a:lnSpc>
            </a:pPr>
            <a:r>
              <a:rPr lang="en-US" altLang="ja-JP" sz="1000" dirty="0">
                <a:latin typeface="Trebuchet MS" panose="020B0603020202020204" pitchFamily="34" charset="0"/>
                <a:ea typeface="Meiryo UI" panose="020B0604030504040204" pitchFamily="50" charset="-128"/>
                <a:cs typeface="Meiryo UI" panose="020B0604030504040204" pitchFamily="50" charset="-128"/>
              </a:rPr>
              <a:t>1) Birks J. Cochrane Database </a:t>
            </a:r>
            <a:r>
              <a:rPr lang="en-US" altLang="ja-JP" sz="1000" dirty="0" err="1">
                <a:latin typeface="Trebuchet MS" panose="020B0603020202020204" pitchFamily="34" charset="0"/>
                <a:ea typeface="Meiryo UI" panose="020B0604030504040204" pitchFamily="50" charset="-128"/>
                <a:cs typeface="Meiryo UI" panose="020B0604030504040204" pitchFamily="50" charset="-128"/>
              </a:rPr>
              <a:t>Syst</a:t>
            </a:r>
            <a:r>
              <a:rPr lang="en-US" altLang="ja-JP" sz="1000" dirty="0">
                <a:latin typeface="Trebuchet MS" panose="020B0603020202020204" pitchFamily="34" charset="0"/>
                <a:ea typeface="Meiryo UI" panose="020B0604030504040204" pitchFamily="50" charset="-128"/>
                <a:cs typeface="Meiryo UI" panose="020B0604030504040204" pitchFamily="50" charset="-128"/>
              </a:rPr>
              <a:t> Rev. 2006; 1: CD005593</a:t>
            </a:r>
            <a:endParaRPr lang="ja-JP" altLang="ja-JP" sz="1000" dirty="0">
              <a:latin typeface="Trebuchet MS" panose="020B0603020202020204" pitchFamily="34" charset="0"/>
              <a:ea typeface="Meiryo UI" panose="020B0604030504040204" pitchFamily="50" charset="-128"/>
              <a:cs typeface="Meiryo UI" panose="020B0604030504040204" pitchFamily="50" charset="-128"/>
            </a:endParaRPr>
          </a:p>
          <a:p>
            <a:pPr>
              <a:lnSpc>
                <a:spcPts val="1739"/>
              </a:lnSpc>
            </a:pPr>
            <a:r>
              <a:rPr lang="en-US" altLang="ja-JP" sz="1000" dirty="0">
                <a:latin typeface="Trebuchet MS" panose="020B0603020202020204" pitchFamily="34" charset="0"/>
                <a:ea typeface="Meiryo UI" panose="020B0604030504040204" pitchFamily="50" charset="-128"/>
                <a:cs typeface="Meiryo UI" panose="020B0604030504040204" pitchFamily="50" charset="-128"/>
              </a:rPr>
              <a:t>2) Ritchie CW et al . Am J </a:t>
            </a:r>
            <a:r>
              <a:rPr lang="en-US" altLang="ja-JP" sz="1000" dirty="0" err="1">
                <a:latin typeface="Trebuchet MS" panose="020B0603020202020204" pitchFamily="34" charset="0"/>
                <a:ea typeface="Meiryo UI" panose="020B0604030504040204" pitchFamily="50" charset="-128"/>
                <a:cs typeface="Meiryo UI" panose="020B0604030504040204" pitchFamily="50" charset="-128"/>
              </a:rPr>
              <a:t>Geriatr</a:t>
            </a:r>
            <a:r>
              <a:rPr lang="en-US" altLang="ja-JP" sz="1000" dirty="0">
                <a:latin typeface="Trebuchet MS" panose="020B0603020202020204" pitchFamily="34" charset="0"/>
                <a:ea typeface="Meiryo UI" panose="020B0604030504040204" pitchFamily="50" charset="-128"/>
                <a:cs typeface="Meiryo UI" panose="020B0604030504040204" pitchFamily="50" charset="-128"/>
              </a:rPr>
              <a:t> Psychiatry. 2004; 12(4):358-369</a:t>
            </a:r>
            <a:endParaRPr lang="ja-JP" altLang="ja-JP" sz="1000" dirty="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6173826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Rot="1" noChangeAspect="1" noChangeArrowheads="1" noTextEdit="1"/>
          </p:cNvSpPr>
          <p:nvPr>
            <p:ph type="sldImg"/>
          </p:nvPr>
        </p:nvSpPr>
        <p:spPr>
          <a:ln/>
        </p:spPr>
      </p:sp>
      <p:sp>
        <p:nvSpPr>
          <p:cNvPr id="274435" name="Rectangle 3"/>
          <p:cNvSpPr>
            <a:spLocks noGrp="1" noChangeArrowheads="1"/>
          </p:cNvSpPr>
          <p:nvPr>
            <p:ph type="body" idx="1"/>
          </p:nvPr>
        </p:nvSpPr>
        <p:spPr>
          <a:xfrm>
            <a:off x="688493" y="4760300"/>
            <a:ext cx="5512791" cy="4505599"/>
          </a:xfrm>
          <a:noFill/>
        </p:spPr>
        <p:txBody>
          <a:bodyPr/>
          <a:lstStyle/>
          <a:p>
            <a:pPr indent="155139">
              <a:lnSpc>
                <a:spcPts val="2029"/>
              </a:lnSpc>
            </a:pPr>
            <a:r>
              <a:rPr lang="ja-JP" altLang="ja-JP" dirty="0">
                <a:latin typeface="Meiryo UI" panose="020B0604030504040204" pitchFamily="50" charset="-128"/>
                <a:ea typeface="Meiryo UI" panose="020B0604030504040204" pitchFamily="50" charset="-128"/>
                <a:cs typeface="Meiryo UI" panose="020B0604030504040204" pitchFamily="50" charset="-128"/>
              </a:rPr>
              <a:t>当初　コリンエステラーゼ阻害薬は短期的（</a:t>
            </a:r>
            <a:r>
              <a:rPr lang="en-US" altLang="ja-JP" dirty="0">
                <a:latin typeface="Meiryo UI" panose="020B0604030504040204" pitchFamily="50" charset="-128"/>
                <a:ea typeface="Meiryo UI" panose="020B0604030504040204" pitchFamily="50" charset="-128"/>
                <a:cs typeface="Meiryo UI" panose="020B0604030504040204" pitchFamily="50" charset="-128"/>
              </a:rPr>
              <a:t>1</a:t>
            </a:r>
            <a:r>
              <a:rPr lang="ja-JP" altLang="ja-JP" dirty="0">
                <a:latin typeface="Meiryo UI" panose="020B0604030504040204" pitchFamily="50" charset="-128"/>
                <a:ea typeface="Meiryo UI" panose="020B0604030504040204" pitchFamily="50" charset="-128"/>
                <a:cs typeface="Meiryo UI" panose="020B0604030504040204" pitchFamily="50" charset="-128"/>
              </a:rPr>
              <a:t>年程度）には一時的に症状を改善方向へ変化させて、治療をしない場合よりもよい期間を延長するとされてきた。</a:t>
            </a:r>
          </a:p>
          <a:p>
            <a:pPr indent="155139">
              <a:lnSpc>
                <a:spcPts val="2029"/>
              </a:lnSpc>
            </a:pPr>
            <a:r>
              <a:rPr lang="ja-JP" altLang="ja-JP" dirty="0">
                <a:latin typeface="Meiryo UI" panose="020B0604030504040204" pitchFamily="50" charset="-128"/>
                <a:ea typeface="Meiryo UI" panose="020B0604030504040204" pitchFamily="50" charset="-128"/>
                <a:cs typeface="Meiryo UI" panose="020B0604030504040204" pitchFamily="50" charset="-128"/>
              </a:rPr>
              <a:t>長期試験の結果ではコリンエステラーゼ阻害薬による進行の遅延が報告されてきている</a:t>
            </a:r>
            <a:r>
              <a:rPr lang="en-US" altLang="ja-JP" baseline="30000" dirty="0">
                <a:latin typeface="Meiryo UI" panose="020B0604030504040204" pitchFamily="50" charset="-128"/>
                <a:ea typeface="Meiryo UI" panose="020B0604030504040204" pitchFamily="50" charset="-128"/>
                <a:cs typeface="Meiryo UI" panose="020B0604030504040204" pitchFamily="50" charset="-128"/>
              </a:rPr>
              <a:t>1</a:t>
            </a:r>
            <a:r>
              <a:rPr lang="ja-JP" altLang="ja-JP" baseline="30000" dirty="0">
                <a:latin typeface="Meiryo UI" panose="020B0604030504040204" pitchFamily="50" charset="-128"/>
                <a:ea typeface="Meiryo UI" panose="020B0604030504040204" pitchFamily="50" charset="-128"/>
                <a:cs typeface="Meiryo UI" panose="020B0604030504040204" pitchFamily="50" charset="-128"/>
              </a:rPr>
              <a:t>）</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indent="155139">
              <a:lnSpc>
                <a:spcPts val="2029"/>
              </a:lnSpc>
            </a:pP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indent="155139">
              <a:lnSpc>
                <a:spcPts val="1739"/>
              </a:lnSpc>
            </a:pPr>
            <a:endParaRPr lang="ja-JP" altLang="ja-JP" sz="1000" dirty="0">
              <a:latin typeface="Trebuchet MS" panose="020B0603020202020204" pitchFamily="34" charset="0"/>
              <a:ea typeface="Meiryo UI" panose="020B0604030504040204" pitchFamily="50" charset="-128"/>
              <a:cs typeface="Meiryo UI" panose="020B0604030504040204" pitchFamily="50" charset="-128"/>
            </a:endParaRPr>
          </a:p>
          <a:p>
            <a:pPr algn="just">
              <a:lnSpc>
                <a:spcPts val="1739"/>
              </a:lnSpc>
            </a:pPr>
            <a:r>
              <a:rPr lang="ja-JP" altLang="ja-JP" sz="1000" u="sng" kern="100" dirty="0">
                <a:latin typeface="Trebuchet MS" panose="020B0603020202020204" pitchFamily="34" charset="0"/>
                <a:ea typeface="Meiryo UI" panose="020B0604030504040204" pitchFamily="50" charset="-128"/>
                <a:cs typeface="Meiryo UI" panose="020B0604030504040204" pitchFamily="50" charset="-128"/>
              </a:rPr>
              <a:t>出 典　　　　　　　　　　　　　　　　　　　　　　　　　　　　　　　　　　　　　　　　　　　　　　　　　　　　　　　</a:t>
            </a:r>
            <a:endParaRPr lang="ja-JP" altLang="ja-JP" sz="1000" kern="100" dirty="0">
              <a:latin typeface="Trebuchet MS" panose="020B0603020202020204" pitchFamily="34" charset="0"/>
              <a:ea typeface="Meiryo UI" panose="020B0604030504040204" pitchFamily="50" charset="-128"/>
              <a:cs typeface="Meiryo UI" panose="020B0604030504040204" pitchFamily="50" charset="-128"/>
            </a:endParaRPr>
          </a:p>
          <a:p>
            <a:pPr algn="just">
              <a:lnSpc>
                <a:spcPts val="1739"/>
              </a:lnSpc>
            </a:pPr>
            <a:r>
              <a:rPr lang="en-US" altLang="ja-JP" sz="1000" kern="100" dirty="0">
                <a:latin typeface="Trebuchet MS" panose="020B0603020202020204" pitchFamily="34" charset="0"/>
                <a:ea typeface="Meiryo UI" panose="020B0604030504040204" pitchFamily="50" charset="-128"/>
                <a:cs typeface="Meiryo UI" panose="020B0604030504040204" pitchFamily="50" charset="-128"/>
              </a:rPr>
              <a:t>1) Rogers SL, et al :</a:t>
            </a:r>
            <a:r>
              <a:rPr lang="en-US" altLang="ja-JP" sz="1000" kern="100" dirty="0" err="1">
                <a:latin typeface="Trebuchet MS" panose="020B0603020202020204" pitchFamily="34" charset="0"/>
                <a:ea typeface="Meiryo UI" panose="020B0604030504040204" pitchFamily="50" charset="-128"/>
                <a:cs typeface="Meiryo UI" panose="020B0604030504040204" pitchFamily="50" charset="-128"/>
              </a:rPr>
              <a:t>Eur</a:t>
            </a:r>
            <a:r>
              <a:rPr lang="ja-JP" altLang="ja-JP" sz="1000" kern="100" dirty="0">
                <a:latin typeface="Trebuchet MS" panose="020B0603020202020204" pitchFamily="34" charset="0"/>
                <a:ea typeface="Meiryo UI" panose="020B0604030504040204" pitchFamily="50" charset="-128"/>
                <a:cs typeface="Meiryo UI" panose="020B0604030504040204" pitchFamily="50" charset="-128"/>
              </a:rPr>
              <a:t>　</a:t>
            </a:r>
            <a:r>
              <a:rPr lang="en-US" altLang="ja-JP" sz="1000" kern="100" dirty="0">
                <a:latin typeface="Trebuchet MS" panose="020B0603020202020204" pitchFamily="34" charset="0"/>
                <a:ea typeface="Meiryo UI" panose="020B0604030504040204" pitchFamily="50" charset="-128"/>
                <a:cs typeface="Meiryo UI" panose="020B0604030504040204" pitchFamily="50" charset="-128"/>
              </a:rPr>
              <a:t>Neuropsychopharmacol.10:195-203,2000</a:t>
            </a:r>
            <a:endParaRPr lang="ja-JP" altLang="ja-JP" sz="1000" kern="100" dirty="0">
              <a:latin typeface="Trebuchet MS" panose="020B0603020202020204" pitchFamily="34" charset="0"/>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16282281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6" name="Rectangle 2"/>
          <p:cNvSpPr>
            <a:spLocks noGrp="1" noRot="1" noChangeAspect="1" noChangeArrowheads="1" noTextEdit="1"/>
          </p:cNvSpPr>
          <p:nvPr>
            <p:ph type="sldImg"/>
          </p:nvPr>
        </p:nvSpPr>
        <p:spPr>
          <a:xfrm>
            <a:off x="817563" y="633413"/>
            <a:ext cx="5138737" cy="3854450"/>
          </a:xfrm>
          <a:ln/>
        </p:spPr>
      </p:sp>
      <p:sp>
        <p:nvSpPr>
          <p:cNvPr id="218117" name="Rectangle 3"/>
          <p:cNvSpPr>
            <a:spLocks noGrp="1" noChangeArrowheads="1"/>
          </p:cNvSpPr>
          <p:nvPr>
            <p:ph type="body" idx="1"/>
          </p:nvPr>
        </p:nvSpPr>
        <p:spPr>
          <a:noFill/>
        </p:spPr>
        <p:txBody>
          <a:bodyPr lIns="65518" tIns="32759" rIns="65518" bIns="32759"/>
          <a:lstStyle/>
          <a:p>
            <a:pPr algn="just">
              <a:lnSpc>
                <a:spcPts val="2029"/>
              </a:lnSpc>
            </a:pPr>
            <a:r>
              <a:rPr lang="ja-JP" altLang="en-US" kern="100" dirty="0">
                <a:latin typeface="Trebuchet MS" panose="020B0603020202020204" pitchFamily="34" charset="0"/>
                <a:ea typeface="Meiryo UI" panose="020B0604030504040204" pitchFamily="50" charset="-128"/>
                <a:cs typeface="Meiryo UI" panose="020B0604030504040204" pitchFamily="50" charset="-128"/>
              </a:rPr>
              <a:t> </a:t>
            </a:r>
            <a:r>
              <a:rPr lang="ja-JP" altLang="en-US" kern="100" dirty="0" smtClean="0">
                <a:latin typeface="Trebuchet MS" panose="020B0603020202020204" pitchFamily="34" charset="0"/>
                <a:ea typeface="Meiryo UI" panose="020B0604030504040204" pitchFamily="50" charset="-128"/>
                <a:cs typeface="Meiryo UI" panose="020B0604030504040204" pitchFamily="50" charset="-128"/>
              </a:rPr>
              <a:t> 認知症</a:t>
            </a:r>
            <a:r>
              <a:rPr lang="ja-JP" altLang="en-US" kern="100" dirty="0">
                <a:latin typeface="Trebuchet MS" panose="020B0603020202020204" pitchFamily="34" charset="0"/>
                <a:ea typeface="Meiryo UI" panose="020B0604030504040204" pitchFamily="50" charset="-128"/>
                <a:cs typeface="Meiryo UI" panose="020B0604030504040204" pitchFamily="50" charset="-128"/>
              </a:rPr>
              <a:t>の症状は、「中核症状」と「</a:t>
            </a:r>
            <a:r>
              <a:rPr lang="en-US" altLang="ja-JP" kern="100" dirty="0">
                <a:latin typeface="Trebuchet MS" panose="020B0603020202020204" pitchFamily="34" charset="0"/>
                <a:ea typeface="Meiryo UI" panose="020B0604030504040204" pitchFamily="50" charset="-128"/>
                <a:cs typeface="Meiryo UI" panose="020B0604030504040204" pitchFamily="50" charset="-128"/>
              </a:rPr>
              <a:t>BPSD</a:t>
            </a:r>
            <a:r>
              <a:rPr lang="ja-JP" altLang="en-US" kern="100" dirty="0">
                <a:latin typeface="Trebuchet MS" panose="020B0603020202020204" pitchFamily="34" charset="0"/>
                <a:ea typeface="Meiryo UI" panose="020B0604030504040204" pitchFamily="50" charset="-128"/>
                <a:cs typeface="Meiryo UI" panose="020B0604030504040204" pitchFamily="50" charset="-128"/>
              </a:rPr>
              <a:t>」の２つでとらえる。</a:t>
            </a:r>
            <a:endParaRPr lang="en-US" altLang="ja-JP" kern="100" dirty="0">
              <a:latin typeface="Trebuchet MS" panose="020B0603020202020204" pitchFamily="34" charset="0"/>
              <a:ea typeface="Meiryo UI" panose="020B0604030504040204" pitchFamily="50" charset="-128"/>
              <a:cs typeface="Meiryo UI" panose="020B0604030504040204" pitchFamily="50" charset="-128"/>
            </a:endParaRPr>
          </a:p>
          <a:p>
            <a:pPr algn="just">
              <a:lnSpc>
                <a:spcPts val="2029"/>
              </a:lnSpc>
            </a:pPr>
            <a:r>
              <a:rPr lang="ja-JP" altLang="en-US" kern="100" dirty="0">
                <a:latin typeface="Trebuchet MS" panose="020B0603020202020204" pitchFamily="34" charset="0"/>
                <a:ea typeface="Meiryo UI" panose="020B0604030504040204" pitchFamily="50" charset="-128"/>
                <a:cs typeface="Meiryo UI" panose="020B0604030504040204" pitchFamily="50" charset="-128"/>
              </a:rPr>
              <a:t> </a:t>
            </a:r>
            <a:r>
              <a:rPr lang="ja-JP" altLang="en-US" kern="100" dirty="0" smtClean="0">
                <a:latin typeface="Trebuchet MS" panose="020B0603020202020204" pitchFamily="34" charset="0"/>
                <a:ea typeface="Meiryo UI" panose="020B0604030504040204" pitchFamily="50" charset="-128"/>
                <a:cs typeface="Meiryo UI" panose="020B0604030504040204" pitchFamily="50" charset="-128"/>
              </a:rPr>
              <a:t> 中核</a:t>
            </a:r>
            <a:r>
              <a:rPr lang="ja-JP" altLang="en-US" kern="100" dirty="0">
                <a:latin typeface="Trebuchet MS" panose="020B0603020202020204" pitchFamily="34" charset="0"/>
                <a:ea typeface="Meiryo UI" panose="020B0604030504040204" pitchFamily="50" charset="-128"/>
                <a:cs typeface="Meiryo UI" panose="020B0604030504040204" pitchFamily="50" charset="-128"/>
              </a:rPr>
              <a:t>症状とは、</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認知症の主体</a:t>
            </a:r>
            <a:r>
              <a:rPr lang="ja-JP" altLang="en-US" kern="100" dirty="0">
                <a:latin typeface="Trebuchet MS" panose="020B0603020202020204" pitchFamily="34" charset="0"/>
                <a:ea typeface="Meiryo UI" panose="020B0604030504040204" pitchFamily="50" charset="-128"/>
                <a:cs typeface="Meiryo UI" panose="020B0604030504040204" pitchFamily="50" charset="-128"/>
              </a:rPr>
              <a:t>である</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認知機能の障害</a:t>
            </a:r>
            <a:r>
              <a:rPr lang="ja-JP" altLang="en-US" kern="100" dirty="0">
                <a:latin typeface="Trebuchet MS" panose="020B0603020202020204" pitchFamily="34" charset="0"/>
                <a:ea typeface="Meiryo UI" panose="020B0604030504040204" pitchFamily="50" charset="-128"/>
                <a:cs typeface="Meiryo UI" panose="020B0604030504040204" pitchFamily="50" charset="-128"/>
              </a:rPr>
              <a:t>をさす</a:t>
            </a:r>
            <a:r>
              <a:rPr lang="ja-JP" altLang="en-US" kern="100" dirty="0" smtClean="0">
                <a:latin typeface="Trebuchet MS" panose="020B0603020202020204" pitchFamily="34" charset="0"/>
                <a:ea typeface="Meiryo UI" panose="020B0604030504040204" pitchFamily="50" charset="-128"/>
                <a:cs typeface="Meiryo UI" panose="020B0604030504040204" pitchFamily="50" charset="-128"/>
              </a:rPr>
              <a:t>。物忘れ</a:t>
            </a:r>
            <a:r>
              <a:rPr lang="ja-JP" altLang="en-US" kern="100" dirty="0">
                <a:latin typeface="Trebuchet MS" panose="020B0603020202020204" pitchFamily="34" charset="0"/>
                <a:ea typeface="Meiryo UI" panose="020B0604030504040204" pitchFamily="50" charset="-128"/>
                <a:cs typeface="Meiryo UI" panose="020B0604030504040204" pitchFamily="50" charset="-128"/>
              </a:rPr>
              <a:t>だけではない。「実行機能障害」を見落とさない。</a:t>
            </a:r>
            <a:endParaRPr lang="en-US" altLang="ja-JP" kern="100" dirty="0">
              <a:latin typeface="Trebuchet MS" panose="020B0603020202020204" pitchFamily="34" charset="0"/>
              <a:ea typeface="Meiryo UI" panose="020B0604030504040204" pitchFamily="50" charset="-128"/>
              <a:cs typeface="Meiryo UI" panose="020B0604030504040204" pitchFamily="50" charset="-128"/>
            </a:endParaRPr>
          </a:p>
          <a:p>
            <a:pPr algn="just">
              <a:lnSpc>
                <a:spcPts val="2029"/>
              </a:lnSpc>
            </a:pPr>
            <a:r>
              <a:rPr lang="ja-JP" altLang="en-US" kern="100" dirty="0">
                <a:latin typeface="Trebuchet MS" panose="020B0603020202020204" pitchFamily="34" charset="0"/>
                <a:ea typeface="Meiryo UI" panose="020B0604030504040204" pitchFamily="50" charset="-128"/>
                <a:cs typeface="Meiryo UI" panose="020B0604030504040204" pitchFamily="50" charset="-128"/>
              </a:rPr>
              <a:t> </a:t>
            </a:r>
            <a:r>
              <a:rPr lang="ja-JP" altLang="en-US" kern="100" dirty="0" smtClean="0">
                <a:latin typeface="Trebuchet MS" panose="020B0603020202020204" pitchFamily="34" charset="0"/>
                <a:ea typeface="Meiryo UI" panose="020B0604030504040204" pitchFamily="50" charset="-128"/>
                <a:cs typeface="Meiryo UI" panose="020B0604030504040204" pitchFamily="50" charset="-128"/>
              </a:rPr>
              <a:t> 認知症</a:t>
            </a:r>
            <a:r>
              <a:rPr lang="ja-JP" altLang="en-US" kern="100" dirty="0">
                <a:latin typeface="Trebuchet MS" panose="020B0603020202020204" pitchFamily="34" charset="0"/>
                <a:ea typeface="Meiryo UI" panose="020B0604030504040204" pitchFamily="50" charset="-128"/>
                <a:cs typeface="Meiryo UI" panose="020B0604030504040204" pitchFamily="50" charset="-128"/>
              </a:rPr>
              <a:t>の行動・心理症状（</a:t>
            </a:r>
            <a:r>
              <a:rPr lang="en-US" altLang="ja-JP" kern="100" dirty="0">
                <a:latin typeface="Trebuchet MS" panose="020B0603020202020204" pitchFamily="34" charset="0"/>
                <a:ea typeface="Meiryo UI" panose="020B0604030504040204" pitchFamily="50" charset="-128"/>
                <a:cs typeface="Meiryo UI" panose="020B0604030504040204" pitchFamily="50" charset="-128"/>
              </a:rPr>
              <a:t>BPSD</a:t>
            </a:r>
            <a:r>
              <a:rPr lang="ja-JP" altLang="en-US" kern="100" dirty="0">
                <a:latin typeface="Trebuchet MS" panose="020B0603020202020204" pitchFamily="34" charset="0"/>
                <a:ea typeface="Meiryo UI" panose="020B0604030504040204" pitchFamily="50" charset="-128"/>
                <a:cs typeface="Meiryo UI" panose="020B0604030504040204" pitchFamily="50" charset="-128"/>
              </a:rPr>
              <a:t>）は、</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中核症状に続発、併存</a:t>
            </a:r>
            <a:r>
              <a:rPr lang="ja-JP" altLang="ja-JP" kern="100" dirty="0" smtClean="0">
                <a:latin typeface="Trebuchet MS" panose="020B0603020202020204" pitchFamily="34" charset="0"/>
                <a:ea typeface="Meiryo UI" panose="020B0604030504040204" pitchFamily="50" charset="-128"/>
                <a:cs typeface="Meiryo UI" panose="020B0604030504040204" pitchFamily="50" charset="-128"/>
              </a:rPr>
              <a:t>して</a:t>
            </a:r>
            <a:r>
              <a:rPr lang="ja-JP" altLang="en-US" kern="100" dirty="0" smtClean="0">
                <a:latin typeface="Trebuchet MS" panose="020B0603020202020204" pitchFamily="34" charset="0"/>
                <a:ea typeface="Meiryo UI" panose="020B0604030504040204" pitchFamily="50" charset="-128"/>
                <a:cs typeface="Meiryo UI" panose="020B0604030504040204" pitchFamily="50" charset="-128"/>
              </a:rPr>
              <a:t>あら</a:t>
            </a:r>
            <a:r>
              <a:rPr lang="ja-JP" altLang="en-US" kern="100" dirty="0">
                <a:latin typeface="Trebuchet MS" panose="020B0603020202020204" pitchFamily="34" charset="0"/>
                <a:ea typeface="Meiryo UI" panose="020B0604030504040204" pitchFamily="50" charset="-128"/>
                <a:cs typeface="Meiryo UI" panose="020B0604030504040204" pitchFamily="50" charset="-128"/>
              </a:rPr>
              <a:t>われる</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様々な精神症状あるいは行動上の障害</a:t>
            </a:r>
            <a:r>
              <a:rPr lang="ja-JP" altLang="en-US" kern="100" dirty="0">
                <a:latin typeface="Trebuchet MS" panose="020B0603020202020204" pitchFamily="34" charset="0"/>
                <a:ea typeface="Meiryo UI" panose="020B0604030504040204" pitchFamily="50" charset="-128"/>
                <a:cs typeface="Meiryo UI" panose="020B0604030504040204" pitchFamily="50" charset="-128"/>
              </a:rPr>
              <a:t>である</a:t>
            </a:r>
            <a:r>
              <a:rPr lang="ja-JP" altLang="en-US" kern="100" dirty="0" smtClean="0">
                <a:latin typeface="Trebuchet MS" panose="020B0603020202020204" pitchFamily="34" charset="0"/>
                <a:ea typeface="Meiryo UI" panose="020B0604030504040204" pitchFamily="50" charset="-128"/>
                <a:cs typeface="Meiryo UI" panose="020B0604030504040204" pitchFamily="50" charset="-128"/>
              </a:rPr>
              <a:t>。過</a:t>
            </a:r>
            <a:r>
              <a:rPr lang="ja-JP" altLang="en-US" kern="100" dirty="0">
                <a:latin typeface="Trebuchet MS" panose="020B0603020202020204" pitchFamily="34" charset="0"/>
                <a:ea typeface="Meiryo UI" panose="020B0604030504040204" pitchFamily="50" charset="-128"/>
                <a:cs typeface="Meiryo UI" panose="020B0604030504040204" pitchFamily="50" charset="-128"/>
              </a:rPr>
              <a:t>活動な症状が目にとまりやすいが、「アパシー（自発性</a:t>
            </a:r>
            <a:r>
              <a:rPr lang="ja-JP" altLang="en-US" kern="100" dirty="0" smtClean="0">
                <a:latin typeface="Trebuchet MS" panose="020B0603020202020204" pitchFamily="34" charset="0"/>
                <a:ea typeface="Meiryo UI" panose="020B0604030504040204" pitchFamily="50" charset="-128"/>
                <a:cs typeface="Meiryo UI" panose="020B0604030504040204" pitchFamily="50" charset="-128"/>
              </a:rPr>
              <a:t>の低下</a:t>
            </a:r>
            <a:r>
              <a:rPr lang="ja-JP" altLang="en-US" kern="100" dirty="0">
                <a:latin typeface="Trebuchet MS" panose="020B0603020202020204" pitchFamily="34" charset="0"/>
                <a:ea typeface="Meiryo UI" panose="020B0604030504040204" pitchFamily="50" charset="-128"/>
                <a:cs typeface="Meiryo UI" panose="020B0604030504040204" pitchFamily="50" charset="-128"/>
              </a:rPr>
              <a:t>）」を見落とさない。</a:t>
            </a:r>
            <a:endParaRPr lang="ja-JP" altLang="ja-JP" kern="100" dirty="0">
              <a:latin typeface="Trebuchet MS" panose="020B0603020202020204" pitchFamily="34" charset="0"/>
              <a:ea typeface="Meiryo UI" panose="020B0604030504040204" pitchFamily="50" charset="-128"/>
              <a:cs typeface="Meiryo UI" panose="020B0604030504040204" pitchFamily="50" charset="-128"/>
            </a:endParaRPr>
          </a:p>
          <a:p>
            <a:pPr algn="just">
              <a:lnSpc>
                <a:spcPts val="2029"/>
              </a:lnSpc>
            </a:pPr>
            <a:endParaRPr lang="ja-JP" altLang="ja-JP" dirty="0">
              <a:latin typeface="Trebuchet MS" panose="020B0603020202020204" pitchFamily="34" charset="0"/>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79396851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41082984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  </a:t>
            </a:r>
            <a:r>
              <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rPr>
              <a:t>BPSD</a:t>
            </a: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の出現頻度の調査。</a:t>
            </a:r>
            <a:endPar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  </a:t>
            </a:r>
            <a:r>
              <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rPr>
              <a:t>BPSD</a:t>
            </a: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というと、興奮や異常行動のような目に見える症状に注意が向きがちであるが、アパシーが高頻度に存在すること、一般病院では見落とされがちであることに注意をする。</a:t>
            </a:r>
            <a:endParaRPr kumimoji="1" lang="ja-JP" altLang="en-US" dirty="0">
              <a:latin typeface="Trebuchet MS" panose="020B0603020202020204" pitchFamily="34" charset="0"/>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78593544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133123"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lnSpc>
                <a:spcPts val="2029"/>
              </a:lnSpc>
            </a:pPr>
            <a:r>
              <a:rPr lang="ja-JP" altLang="en-US" dirty="0" smtClean="0">
                <a:latin typeface="Trebuchet MS" panose="020B0603020202020204" pitchFamily="34" charset="0"/>
                <a:ea typeface="Meiryo UI" panose="020B0604030504040204" pitchFamily="50" charset="-128"/>
                <a:cs typeface="Meiryo UI" panose="020B0604030504040204" pitchFamily="50" charset="-128"/>
              </a:rPr>
              <a:t>  </a:t>
            </a:r>
            <a:r>
              <a:rPr lang="en-US" altLang="ja-JP" dirty="0" smtClean="0">
                <a:latin typeface="Trebuchet MS" panose="020B0603020202020204" pitchFamily="34" charset="0"/>
                <a:ea typeface="Meiryo UI" panose="020B0604030504040204" pitchFamily="50" charset="-128"/>
                <a:cs typeface="Meiryo UI" panose="020B0604030504040204" pitchFamily="50" charset="-128"/>
              </a:rPr>
              <a:t>BPSD</a:t>
            </a:r>
            <a:r>
              <a:rPr lang="ja-JP" altLang="en-US" dirty="0" smtClean="0">
                <a:latin typeface="Trebuchet MS" panose="020B0603020202020204" pitchFamily="34" charset="0"/>
                <a:ea typeface="Meiryo UI" panose="020B0604030504040204" pitchFamily="50" charset="-128"/>
                <a:cs typeface="Meiryo UI" panose="020B0604030504040204" pitchFamily="50" charset="-128"/>
              </a:rPr>
              <a:t>が発症するまでの模式図。</a:t>
            </a:r>
            <a:endParaRPr lang="en-US" altLang="ja-JP" dirty="0" smtClean="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r>
              <a:rPr lang="ja-JP" altLang="en-US" dirty="0" smtClean="0">
                <a:latin typeface="Trebuchet MS" panose="020B0603020202020204" pitchFamily="34" charset="0"/>
                <a:ea typeface="Meiryo UI" panose="020B0604030504040204" pitchFamily="50" charset="-128"/>
                <a:cs typeface="Meiryo UI" panose="020B0604030504040204" pitchFamily="50" charset="-128"/>
              </a:rPr>
              <a:t>  </a:t>
            </a:r>
            <a:r>
              <a:rPr lang="en-US" altLang="ja-JP" dirty="0" smtClean="0">
                <a:latin typeface="Trebuchet MS" panose="020B0603020202020204" pitchFamily="34" charset="0"/>
                <a:ea typeface="Meiryo UI" panose="020B0604030504040204" pitchFamily="50" charset="-128"/>
                <a:cs typeface="Meiryo UI" panose="020B0604030504040204" pitchFamily="50" charset="-128"/>
              </a:rPr>
              <a:t>BPSD</a:t>
            </a:r>
            <a:r>
              <a:rPr lang="ja-JP" altLang="en-US" dirty="0" smtClean="0">
                <a:latin typeface="Trebuchet MS" panose="020B0603020202020204" pitchFamily="34" charset="0"/>
                <a:ea typeface="Meiryo UI" panose="020B0604030504040204" pitchFamily="50" charset="-128"/>
                <a:cs typeface="Meiryo UI" panose="020B0604030504040204" pitchFamily="50" charset="-128"/>
              </a:rPr>
              <a:t>は、認知症をもつ人の「声なき声」であること、その苦痛を想定し、その除去、負担の軽減を図ることが</a:t>
            </a:r>
            <a:r>
              <a:rPr lang="en-US" altLang="ja-JP" dirty="0" smtClean="0">
                <a:latin typeface="Trebuchet MS" panose="020B0603020202020204" pitchFamily="34" charset="0"/>
                <a:ea typeface="Meiryo UI" panose="020B0604030504040204" pitchFamily="50" charset="-128"/>
                <a:cs typeface="Meiryo UI" panose="020B0604030504040204" pitchFamily="50" charset="-128"/>
              </a:rPr>
              <a:t>BPSD</a:t>
            </a:r>
            <a:r>
              <a:rPr lang="ja-JP" altLang="en-US" dirty="0" smtClean="0">
                <a:latin typeface="Trebuchet MS" panose="020B0603020202020204" pitchFamily="34" charset="0"/>
                <a:ea typeface="Meiryo UI" panose="020B0604030504040204" pitchFamily="50" charset="-128"/>
                <a:cs typeface="Meiryo UI" panose="020B0604030504040204" pitchFamily="50" charset="-128"/>
              </a:rPr>
              <a:t>の対応になることに注意をしたい。</a:t>
            </a:r>
          </a:p>
        </p:txBody>
      </p:sp>
    </p:spTree>
    <p:extLst>
      <p:ext uri="{BB962C8B-B14F-4D97-AF65-F5344CB8AC3E}">
        <p14:creationId xmlns:p14="http://schemas.microsoft.com/office/powerpoint/2010/main" val="316588077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133123"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lnSpc>
                <a:spcPts val="2029"/>
              </a:lnSpc>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16588077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  </a:t>
            </a:r>
            <a:r>
              <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rPr>
              <a:t>BPSD</a:t>
            </a:r>
            <a:r>
              <a:rPr kumimoji="1" lang="ja-JP" altLang="en-US" dirty="0" err="1" smtClean="0">
                <a:latin typeface="Trebuchet MS" panose="020B0603020202020204" pitchFamily="34" charset="0"/>
                <a:ea typeface="Meiryo UI" panose="020B0604030504040204" pitchFamily="50" charset="-128"/>
                <a:cs typeface="Meiryo UI" panose="020B0604030504040204" pitchFamily="50" charset="-128"/>
              </a:rPr>
              <a:t>への</a:t>
            </a: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対応で大事なことは、丁寧な観察を心がけることである。</a:t>
            </a:r>
            <a:endPar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  特に、どのようなきっかけで</a:t>
            </a:r>
            <a:r>
              <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rPr>
              <a:t>BPSD</a:t>
            </a: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の症状が出現するのか、具体的なきっかけをつかむことが、その要因と対応を考えるうえで重要である。</a:t>
            </a:r>
            <a:endParaRPr kumimoji="1" lang="ja-JP" altLang="en-US" dirty="0">
              <a:latin typeface="Trebuchet MS" panose="020B0603020202020204" pitchFamily="34" charset="0"/>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6064913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スライド イメージ プレースホルダー 1"/>
          <p:cNvSpPr>
            <a:spLocks noGrp="1" noRot="1" noChangeAspect="1" noTextEdit="1"/>
          </p:cNvSpPr>
          <p:nvPr>
            <p:ph type="sldImg"/>
          </p:nvPr>
        </p:nvSpPr>
        <p:spPr>
          <a:xfrm>
            <a:off x="925513" y="746125"/>
            <a:ext cx="4967287" cy="3727450"/>
          </a:xfrm>
          <a:ln/>
        </p:spPr>
      </p:sp>
      <p:sp>
        <p:nvSpPr>
          <p:cNvPr id="68611" name="ノート プレースホルダー 2"/>
          <p:cNvSpPr>
            <a:spLocks noGrp="1"/>
          </p:cNvSpPr>
          <p:nvPr>
            <p:ph type="body" idx="1"/>
          </p:nvPr>
        </p:nvSpPr>
        <p:spPr>
          <a:noFill/>
        </p:spPr>
        <p:txBody>
          <a:bodyPr lIns="92150" tIns="46074" rIns="92150" bIns="46074"/>
          <a:lstStyle/>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急性期病院での認知症ケアは、</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1.</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認知症自体に対するケア</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せん妄に対するケア（予防的なケア、発症した後の重症化を防ぐケア）</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3.</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認知症患者の（自覚症状を適切に伝えられない患者の）身体ケア</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の</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3</a:t>
            </a:r>
            <a:r>
              <a:rPr lang="ja-JP" altLang="en-US" dirty="0" err="1" smtClean="0">
                <a:latin typeface="Meiryo UI" panose="020B0604030504040204" pitchFamily="50" charset="-128"/>
                <a:ea typeface="Meiryo UI" panose="020B0604030504040204" pitchFamily="50" charset="-128"/>
                <a:cs typeface="Meiryo UI" panose="020B0604030504040204" pitchFamily="50" charset="-128"/>
              </a:rPr>
              <a:t>つに</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分けることできる。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認知症に関するケアは、過活動型</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BPSD(</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焦燥、攻撃的な行動、暴力）に注意が向けられがちだが、現実に多いのは低活動型</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BPSD(</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意欲低下、拒食、抑うつ）である。低活動型</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BPSD</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は、問題として医療従事者に認識されにくいために見落とし・放置されがちであり、結果として</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ADL</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低下や低栄養・脱水を招き、入院の長期化や在宅移行を困難にする。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せん妄に関しては、せん妄を見落とす問題が大きい。あわせて、せん妄に対する基本的な治療法を知らず、不適切にベンゾジアゼピン系薬剤を用いた鎮静をおこない、遷延・重症化を招いている問題がある。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患者の身体ケアについても、認知症の問題は記憶障害以外に実行機能障害を伴うことが認識されていない。そのため、認知症患者は、自覚症状を適切に伝えられない問題が見落とされ、疼痛管理等対策が不十分であ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暴言・暴力は、相手に与える影響から人間関係を壊すリスクが高い。本人のケアや環境を守るためにも、早急に対応し、深刻化しないうちに対応を進める必要がある。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対応を検討する上で、</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１．まずせん妄を除外すること</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２．一般病院では処置や疾病の影響で痛みを中心とする身体の不快感により生じて</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いる可能性が高く、身体症状の再評価をまず進める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３．その次に、環境の影響を考える。一般病院は認知症の人にとって刺激が過剰な</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場合がある。特に音や光刺激には注意を払う。</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69717281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lang="ja-JP" altLang="en-US" dirty="0">
                <a:latin typeface="Trebuchet MS" panose="020B0603020202020204" pitchFamily="34" charset="0"/>
                <a:ea typeface="Meiryo UI" panose="020B0604030504040204" pitchFamily="50" charset="-128"/>
                <a:cs typeface="Meiryo UI" panose="020B0604030504040204" pitchFamily="50" charset="-128"/>
              </a:rPr>
              <a:t> </a:t>
            </a:r>
            <a:r>
              <a:rPr lang="ja-JP" altLang="en-US" dirty="0" smtClean="0">
                <a:latin typeface="Trebuchet MS" panose="020B0603020202020204" pitchFamily="34" charset="0"/>
                <a:ea typeface="Meiryo UI" panose="020B0604030504040204" pitchFamily="50" charset="-128"/>
                <a:cs typeface="Meiryo UI" panose="020B0604030504040204" pitchFamily="50" charset="-128"/>
              </a:rPr>
              <a:t> </a:t>
            </a: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幻覚、妄想も、介護者との関係を壊すリスクがあるため、早急な対応が望まれる。</a:t>
            </a:r>
            <a:endPar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  妄想の背景に、自己喪失の恐怖など心理的な問題をきかっけに生じている場合もあり、きっかけを検討することが重要である。</a:t>
            </a:r>
            <a:endPar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  また、被害念慮（物取られ妄想）などの場合、短時間で変動することもあり、訴えに対して、間を挟んだり、注意を別のものにそらすなどの工夫が有効な時もある。</a:t>
            </a:r>
            <a:endPar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  </a:t>
            </a:r>
            <a:r>
              <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rPr>
              <a:t>BPSD</a:t>
            </a: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の中では、幻覚・妄想のような精神病症状は、比較的薬物療法が奏功しやすい。</a:t>
            </a:r>
            <a:endParaRPr kumimoji="1" lang="ja-JP" altLang="en-US" dirty="0">
              <a:latin typeface="Trebuchet MS" panose="020B0603020202020204" pitchFamily="34" charset="0"/>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06186488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  </a:t>
            </a:r>
            <a:r>
              <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rPr>
              <a:t>BPSD</a:t>
            </a: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の中で、環境要因とともに器質的な要因も重なる場合がある。</a:t>
            </a:r>
            <a:endPar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  頻度が高いこと、一般病院では、リハビリの遅れや食事摂取量の低下にもつながることがあり、見落としを防ぎたい。</a:t>
            </a:r>
            <a:endPar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endParaRPr kumimoji="1" lang="ja-JP" altLang="en-US" dirty="0">
              <a:latin typeface="Trebuchet MS" panose="020B0603020202020204" pitchFamily="34" charset="0"/>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44667940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  認知症の人の場合、睡眠覚醒リズムが崩れやすいリスクがある。</a:t>
            </a:r>
            <a:endPar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  一般病院では処置の影響があり、痛みや排尿（</a:t>
            </a:r>
            <a:r>
              <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rPr>
              <a:t>24</a:t>
            </a: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時間点滴による非生理的な水分負荷）など医療的影響に注意をする。</a:t>
            </a:r>
            <a:endPar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endParaRPr kumimoji="1" lang="ja-JP" altLang="en-US" dirty="0">
              <a:latin typeface="Trebuchet MS" panose="020B0603020202020204" pitchFamily="34" charset="0"/>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49482705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徘徊も、介護負担の原因となる一症状である。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対応を考えるうえで、徘徊の原因を検討することが重要。</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単に徘徊だから、場所が分からない、というだけではなく、入院中であれば環境からの刺激がきっかけになっていることもしばしばある。また、大事なものをどこに置いたのかわからなくなり、「さがす」行為が徘徊に見える場合も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対応は、その原因に応じて除去することとなる。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3741069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焦燥も、本人にとって何らかの不快感があり、それを言語化できないために生じた行動と考えられる。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焦燥だから鎮静、と考えるのではなく、その原因を観察し、除去できるものであれば除去することが基本である。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時には、注意をそらすことにより、落ち着く場合もある。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61119030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Rot="1" noChangeAspect="1" noChangeArrowheads="1" noTextEdit="1"/>
          </p:cNvSpPr>
          <p:nvPr>
            <p:ph type="sldImg"/>
          </p:nvPr>
        </p:nvSpPr>
        <p:spPr>
          <a:ln/>
        </p:spPr>
      </p:sp>
      <p:sp>
        <p:nvSpPr>
          <p:cNvPr id="220163" name="Rectangle 3"/>
          <p:cNvSpPr>
            <a:spLocks noGrp="1" noChangeArrowheads="1"/>
          </p:cNvSpPr>
          <p:nvPr>
            <p:ph type="body" idx="1"/>
          </p:nvPr>
        </p:nvSpPr>
        <p:spPr>
          <a:noFill/>
        </p:spPr>
        <p:txBody>
          <a:bodyPr/>
          <a:lstStyle/>
          <a:p>
            <a:pPr algn="just">
              <a:lnSpc>
                <a:spcPts val="2029"/>
              </a:lnSpc>
            </a:pPr>
            <a:r>
              <a:rPr lang="ja-JP" altLang="en-US" kern="100" dirty="0" smtClean="0">
                <a:latin typeface="Trebuchet MS" panose="020B0603020202020204" pitchFamily="34" charset="0"/>
                <a:ea typeface="Meiryo UI" panose="020B0604030504040204" pitchFamily="50" charset="-128"/>
                <a:cs typeface="Meiryo UI" panose="020B0604030504040204" pitchFamily="50" charset="-128"/>
              </a:rPr>
              <a:t>  認知症</a:t>
            </a:r>
            <a:r>
              <a:rPr lang="ja-JP" altLang="en-US" kern="100" dirty="0">
                <a:latin typeface="Trebuchet MS" panose="020B0603020202020204" pitchFamily="34" charset="0"/>
                <a:ea typeface="Meiryo UI" panose="020B0604030504040204" pitchFamily="50" charset="-128"/>
                <a:cs typeface="Meiryo UI" panose="020B0604030504040204" pitchFamily="50" charset="-128"/>
              </a:rPr>
              <a:t>の初期にみられる日常生活上の変化を示す。</a:t>
            </a:r>
          </a:p>
          <a:p>
            <a:pPr algn="just">
              <a:lnSpc>
                <a:spcPts val="2029"/>
              </a:lnSpc>
            </a:pPr>
            <a:r>
              <a:rPr lang="ja-JP" altLang="en-US" kern="100" dirty="0" smtClean="0">
                <a:latin typeface="Trebuchet MS" panose="020B0603020202020204" pitchFamily="34" charset="0"/>
                <a:ea typeface="Meiryo UI" panose="020B0604030504040204" pitchFamily="50" charset="-128"/>
                <a:cs typeface="Meiryo UI" panose="020B0604030504040204" pitchFamily="50" charset="-128"/>
              </a:rPr>
              <a:t>  認知症</a:t>
            </a:r>
            <a:r>
              <a:rPr lang="ja-JP" altLang="en-US" kern="100" dirty="0">
                <a:latin typeface="Trebuchet MS" panose="020B0603020202020204" pitchFamily="34" charset="0"/>
                <a:ea typeface="Meiryo UI" panose="020B0604030504040204" pitchFamily="50" charset="-128"/>
                <a:cs typeface="Meiryo UI" panose="020B0604030504040204" pitchFamily="50" charset="-128"/>
              </a:rPr>
              <a:t>の人と家族の会が実施した調査において、家族が認知症を疑うきっかけとなった（本人）の変化を頻度順に示したものである。１項目のみでみれば加齢による生理的な変化と区別することは難しい。しかし、このような変化が少なくとも半年前と比較して目立つようであれば認知症を疑うタイミングといえる。</a:t>
            </a:r>
          </a:p>
          <a:p>
            <a:pPr algn="just">
              <a:lnSpc>
                <a:spcPts val="2029"/>
              </a:lnSpc>
            </a:pPr>
            <a:r>
              <a:rPr lang="ja-JP" altLang="en-US" kern="100" dirty="0" smtClean="0">
                <a:latin typeface="Trebuchet MS" panose="020B0603020202020204" pitchFamily="34" charset="0"/>
                <a:ea typeface="Meiryo UI" panose="020B0604030504040204" pitchFamily="50" charset="-128"/>
                <a:cs typeface="Meiryo UI" panose="020B0604030504040204" pitchFamily="50" charset="-128"/>
              </a:rPr>
              <a:t>  ここで</a:t>
            </a:r>
            <a:r>
              <a:rPr lang="ja-JP" altLang="en-US" kern="100" dirty="0">
                <a:latin typeface="Trebuchet MS" panose="020B0603020202020204" pitchFamily="34" charset="0"/>
                <a:ea typeface="Meiryo UI" panose="020B0604030504040204" pitchFamily="50" charset="-128"/>
                <a:cs typeface="Meiryo UI" panose="020B0604030504040204" pitchFamily="50" charset="-128"/>
              </a:rPr>
              <a:t>問題となるのは家族がいなければこのような変化は気づかれにくいことであろう。</a:t>
            </a:r>
            <a:r>
              <a:rPr lang="en-US" altLang="ja-JP" kern="100" dirty="0">
                <a:latin typeface="Trebuchet MS" panose="020B0603020202020204" pitchFamily="34" charset="0"/>
                <a:ea typeface="Meiryo UI" panose="020B0604030504040204" pitchFamily="50" charset="-128"/>
                <a:cs typeface="Meiryo UI" panose="020B0604030504040204" pitchFamily="50" charset="-128"/>
              </a:rPr>
              <a:t>65</a:t>
            </a:r>
            <a:r>
              <a:rPr lang="ja-JP" altLang="en-US" kern="100" dirty="0">
                <a:latin typeface="Trebuchet MS" panose="020B0603020202020204" pitchFamily="34" charset="0"/>
                <a:ea typeface="Meiryo UI" panose="020B0604030504040204" pitchFamily="50" charset="-128"/>
                <a:cs typeface="Meiryo UI" panose="020B0604030504040204" pitchFamily="50" charset="-128"/>
              </a:rPr>
              <a:t>歳以上の４割が単身あるいは高齢者世帯であり、その割合が今後ますます増加することを考えれば、家族に情報源を求めることが難しい状況もあり得る。家族から情報が得られる場合には、認知症を疑うことはむしろ容易と言っていい。</a:t>
            </a:r>
          </a:p>
          <a:p>
            <a:pPr algn="just">
              <a:lnSpc>
                <a:spcPts val="2029"/>
              </a:lnSpc>
            </a:pPr>
            <a:r>
              <a:rPr lang="en-US" altLang="ja-JP" kern="100" dirty="0">
                <a:latin typeface="Trebuchet MS" panose="020B0603020202020204" pitchFamily="34" charset="0"/>
                <a:ea typeface="Meiryo UI" panose="020B0604030504040204" pitchFamily="50" charset="-128"/>
                <a:cs typeface="Meiryo UI" panose="020B0604030504040204" pitchFamily="50" charset="-128"/>
              </a:rPr>
              <a:t> </a:t>
            </a:r>
            <a:endParaRPr lang="ja-JP" altLang="ja-JP" kern="100" dirty="0">
              <a:latin typeface="Trebuchet MS" panose="020B0603020202020204" pitchFamily="34" charset="0"/>
              <a:ea typeface="Meiryo UI" panose="020B0604030504040204" pitchFamily="50" charset="-128"/>
              <a:cs typeface="Meiryo UI" panose="020B0604030504040204" pitchFamily="50" charset="-128"/>
            </a:endParaRPr>
          </a:p>
          <a:p>
            <a:pPr algn="just">
              <a:lnSpc>
                <a:spcPts val="2029"/>
              </a:lnSpc>
            </a:pPr>
            <a:r>
              <a:rPr lang="en-US" altLang="ja-JP" kern="100" dirty="0">
                <a:latin typeface="Trebuchet MS" panose="020B0603020202020204" pitchFamily="34" charset="0"/>
                <a:ea typeface="Meiryo UI" panose="020B0604030504040204" pitchFamily="50" charset="-128"/>
                <a:cs typeface="Meiryo UI" panose="020B0604030504040204" pitchFamily="50" charset="-128"/>
              </a:rPr>
              <a:t> </a:t>
            </a:r>
            <a:endParaRPr lang="ja-JP" altLang="ja-JP" kern="100" dirty="0">
              <a:latin typeface="Trebuchet MS" panose="020B0603020202020204" pitchFamily="34" charset="0"/>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94632471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急性期病院で認知症が疑われるきっかけをまとめる。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急性期病院では、記憶障害単独で問題になることよりも、治療上の問題とあわせて気づかれることが多い。これは、認知症により環境変化への適応能力が低下していることによる。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問題となるのは、</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・せん妄の発症</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・転倒・転落</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・脱水、摂食不良</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・治療へのコンプライアンス不良（服薬、処置）</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があげられる。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90698489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FAST</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分類と一般病院入院での問題の生じ方の比較。</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一般病院では、</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FAST3</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のレベルで治療上の問題が生じ始めることに注意をする。</a:t>
            </a:r>
          </a:p>
          <a:p>
            <a:pPr>
              <a:lnSpc>
                <a:spcPts val="2029"/>
              </a:lnSpc>
            </a:pP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94768846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急性期病院における認知症をもつ人のアセスメントの概要を示した図。</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認知症のケアだから特殊なアセスメントをおこなう、というものではなく、通常のアセスメントの延長になる。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注意をしたいのは、認知症の体験、認知症に伴う苦痛を推測して対応すること、認知機能が</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IADL</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に与える影響を評価すること である。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54472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年齢ごとの認知症の合併頻度の割合</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今まで推測されていた割合と比べると、</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倍程度上昇している。理由として、高齢化を反映している可能性が指摘されている。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0745230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認知症の評価には、本人に対する認知機能の客観的な測定と、介護者からみた日常生活の支障の度合いを評価する方法があり、両者の視点は欠かせない。</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7938241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96963" y="704850"/>
            <a:ext cx="4613275" cy="3460750"/>
          </a:xfrm>
        </p:spPr>
      </p:sp>
      <p:sp>
        <p:nvSpPr>
          <p:cNvPr id="3" name="ノート プレースホルダー 2"/>
          <p:cNvSpPr>
            <a:spLocks noGrp="1"/>
          </p:cNvSpPr>
          <p:nvPr>
            <p:ph type="body" idx="1"/>
          </p:nvPr>
        </p:nvSpPr>
        <p:spPr>
          <a:xfrm>
            <a:off x="719650" y="4273214"/>
            <a:ext cx="5445760" cy="5311869"/>
          </a:xfrm>
        </p:spPr>
        <p:txBody>
          <a:bodyPr/>
          <a:lstStyle/>
          <a:p>
            <a:pPr indent="155139" algn="just">
              <a:lnSpc>
                <a:spcPts val="1932"/>
              </a:lnSpc>
            </a:pPr>
            <a:r>
              <a:rPr lang="en-US" altLang="ja-JP" kern="100" dirty="0">
                <a:latin typeface="Trebuchet MS" panose="020B0603020202020204" pitchFamily="34" charset="0"/>
                <a:ea typeface="Meiryo UI" panose="020B0604030504040204" pitchFamily="50" charset="-128"/>
                <a:cs typeface="Meiryo UI" panose="020B0604030504040204" pitchFamily="50" charset="-128"/>
              </a:rPr>
              <a:t>IADL</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は</a:t>
            </a:r>
            <a:r>
              <a:rPr lang="en-US" altLang="ja-JP" kern="100" dirty="0">
                <a:latin typeface="Trebuchet MS" panose="020B0603020202020204" pitchFamily="34" charset="0"/>
                <a:ea typeface="Meiryo UI" panose="020B0604030504040204" pitchFamily="50" charset="-128"/>
                <a:cs typeface="Meiryo UI" panose="020B0604030504040204" pitchFamily="50" charset="-128"/>
              </a:rPr>
              <a:t>1960</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年代に</a:t>
            </a:r>
            <a:r>
              <a:rPr lang="en-US" altLang="ja-JP" kern="100" dirty="0">
                <a:latin typeface="Trebuchet MS" panose="020B0603020202020204" pitchFamily="34" charset="0"/>
                <a:ea typeface="Meiryo UI" panose="020B0604030504040204" pitchFamily="50" charset="-128"/>
                <a:cs typeface="Meiryo UI" panose="020B0604030504040204" pitchFamily="50" charset="-128"/>
              </a:rPr>
              <a:t>Lawton</a:t>
            </a:r>
            <a:r>
              <a:rPr lang="ja-JP" altLang="ja-JP" kern="100" dirty="0" err="1">
                <a:latin typeface="Trebuchet MS" panose="020B0603020202020204" pitchFamily="34" charset="0"/>
                <a:ea typeface="Meiryo UI" panose="020B0604030504040204" pitchFamily="50" charset="-128"/>
                <a:cs typeface="Meiryo UI" panose="020B0604030504040204" pitchFamily="50" charset="-128"/>
              </a:rPr>
              <a:t>らに</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よって提唱された概念であり、再現性、検者間の一致などの基礎的検証がなされた。項目は電話、買い物、食事の準備、家事、洗濯、輸送機関の利用、服薬管理、金銭管理の</a:t>
            </a:r>
            <a:r>
              <a:rPr lang="en-US" altLang="ja-JP" kern="100" dirty="0">
                <a:latin typeface="Trebuchet MS" panose="020B0603020202020204" pitchFamily="34" charset="0"/>
                <a:ea typeface="Meiryo UI" panose="020B0604030504040204" pitchFamily="50" charset="-128"/>
                <a:cs typeface="Meiryo UI" panose="020B0604030504040204" pitchFamily="50" charset="-128"/>
              </a:rPr>
              <a:t>8</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項目からなっている。</a:t>
            </a:r>
          </a:p>
          <a:p>
            <a:pPr indent="155139" algn="just">
              <a:lnSpc>
                <a:spcPts val="1932"/>
              </a:lnSpc>
            </a:pPr>
            <a:r>
              <a:rPr lang="en-US" altLang="ja-JP" kern="100" dirty="0">
                <a:latin typeface="Trebuchet MS" panose="020B0603020202020204" pitchFamily="34" charset="0"/>
                <a:ea typeface="Meiryo UI" panose="020B0604030504040204" pitchFamily="50" charset="-128"/>
                <a:cs typeface="Meiryo UI" panose="020B0604030504040204" pitchFamily="50" charset="-128"/>
              </a:rPr>
              <a:t>8</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点満点で評価するが、男性は食事の準備、家事、洗濯は判定項目から除外され、</a:t>
            </a:r>
            <a:r>
              <a:rPr lang="en-US" altLang="ja-JP" kern="100" dirty="0">
                <a:latin typeface="Trebuchet MS" panose="020B0603020202020204" pitchFamily="34" charset="0"/>
                <a:ea typeface="Meiryo UI" panose="020B0604030504040204" pitchFamily="50" charset="-128"/>
                <a:cs typeface="Meiryo UI" panose="020B0604030504040204" pitchFamily="50" charset="-128"/>
              </a:rPr>
              <a:t>5</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点満点となっている（</a:t>
            </a:r>
            <a:r>
              <a:rPr lang="en-US" altLang="ja-JP" kern="100" dirty="0">
                <a:latin typeface="Trebuchet MS" panose="020B0603020202020204" pitchFamily="34" charset="0"/>
                <a:ea typeface="Meiryo UI" panose="020B0604030504040204" pitchFamily="50" charset="-128"/>
                <a:cs typeface="Meiryo UI" panose="020B0604030504040204" pitchFamily="50" charset="-128"/>
              </a:rPr>
              <a:t>Lawton IADL-5</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と略称することあり）。　現在では、女性の社会進出によって、家事を応分に負担する男性も増え、独居高齢者の場合、性差を問う必要もないとの考えもみられる。</a:t>
            </a:r>
          </a:p>
          <a:p>
            <a:pPr indent="155139" algn="just">
              <a:lnSpc>
                <a:spcPts val="1932"/>
              </a:lnSpc>
            </a:pPr>
            <a:r>
              <a:rPr lang="ja-JP" altLang="ja-JP" kern="100" dirty="0">
                <a:latin typeface="Trebuchet MS" panose="020B0603020202020204" pitchFamily="34" charset="0"/>
                <a:ea typeface="Meiryo UI" panose="020B0604030504040204" pitchFamily="50" charset="-128"/>
                <a:cs typeface="Meiryo UI" panose="020B0604030504040204" pitchFamily="50" charset="-128"/>
              </a:rPr>
              <a:t>全体として独居機能をみているといって差し仕えない。</a:t>
            </a:r>
          </a:p>
          <a:p>
            <a:pPr indent="155139" algn="just">
              <a:lnSpc>
                <a:spcPts val="1932"/>
              </a:lnSpc>
            </a:pPr>
            <a:r>
              <a:rPr lang="ja-JP" altLang="ja-JP" kern="100" dirty="0">
                <a:latin typeface="Trebuchet MS" panose="020B0603020202020204" pitchFamily="34" charset="0"/>
                <a:ea typeface="Meiryo UI" panose="020B0604030504040204" pitchFamily="50" charset="-128"/>
                <a:cs typeface="Meiryo UI" panose="020B0604030504040204" pitchFamily="50" charset="-128"/>
              </a:rPr>
              <a:t>外来で認知症または</a:t>
            </a:r>
            <a:r>
              <a:rPr lang="en-US" altLang="ja-JP" kern="100" dirty="0">
                <a:latin typeface="Trebuchet MS" panose="020B0603020202020204" pitchFamily="34" charset="0"/>
                <a:ea typeface="Meiryo UI" panose="020B0604030504040204" pitchFamily="50" charset="-128"/>
                <a:cs typeface="Meiryo UI" panose="020B0604030504040204" pitchFamily="50" charset="-128"/>
              </a:rPr>
              <a:t>MCI</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患者に行った手段的</a:t>
            </a:r>
            <a:r>
              <a:rPr lang="en-US" altLang="ja-JP" kern="100" dirty="0">
                <a:latin typeface="Trebuchet MS" panose="020B0603020202020204" pitchFamily="34" charset="0"/>
                <a:ea typeface="Meiryo UI" panose="020B0604030504040204" pitchFamily="50" charset="-128"/>
                <a:cs typeface="Meiryo UI" panose="020B0604030504040204" pitchFamily="50" charset="-128"/>
              </a:rPr>
              <a:t>ADL</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検査では、買物、料理、服薬管理が早期に低下しており、認知症の早期発見に役立つことを報告した</a:t>
            </a:r>
            <a:r>
              <a:rPr lang="en-US" altLang="ja-JP" kern="100" baseline="30000" dirty="0">
                <a:latin typeface="Trebuchet MS" panose="020B0603020202020204" pitchFamily="34" charset="0"/>
                <a:ea typeface="Meiryo UI" panose="020B0604030504040204" pitchFamily="50" charset="-128"/>
                <a:cs typeface="Meiryo UI" panose="020B0604030504040204" pitchFamily="50" charset="-128"/>
              </a:rPr>
              <a:t>1</a:t>
            </a:r>
            <a:r>
              <a:rPr lang="ja-JP" altLang="ja-JP" kern="100" baseline="30000" dirty="0">
                <a:latin typeface="Trebuchet MS" panose="020B0603020202020204" pitchFamily="34" charset="0"/>
                <a:ea typeface="Meiryo UI" panose="020B0604030504040204" pitchFamily="50" charset="-128"/>
                <a:cs typeface="Meiryo UI" panose="020B0604030504040204" pitchFamily="50" charset="-128"/>
              </a:rPr>
              <a:t>）</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　</a:t>
            </a:r>
          </a:p>
          <a:p>
            <a:pPr indent="155139" algn="just">
              <a:lnSpc>
                <a:spcPts val="1932"/>
              </a:lnSpc>
            </a:pPr>
            <a:r>
              <a:rPr lang="ja-JP" altLang="ja-JP" kern="100" dirty="0">
                <a:latin typeface="Trebuchet MS" panose="020B0603020202020204" pitchFamily="34" charset="0"/>
                <a:ea typeface="Meiryo UI" panose="020B0604030504040204" pitchFamily="50" charset="-128"/>
                <a:cs typeface="Meiryo UI" panose="020B0604030504040204" pitchFamily="50" charset="-128"/>
              </a:rPr>
              <a:t>更に</a:t>
            </a:r>
            <a:r>
              <a:rPr lang="en-US" altLang="ja-JP" kern="100" dirty="0" smtClean="0">
                <a:latin typeface="Trebuchet MS" panose="020B0603020202020204" pitchFamily="34" charset="0"/>
                <a:ea typeface="Meiryo UI" panose="020B0604030504040204" pitchFamily="50" charset="-128"/>
                <a:cs typeface="Meiryo UI" panose="020B0604030504040204" pitchFamily="50" charset="-128"/>
              </a:rPr>
              <a:t>MCI113</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名との対比の検討から、男性では買い物、女性では料理が出来ないことが、初期認知症と</a:t>
            </a:r>
            <a:r>
              <a:rPr lang="en-US" altLang="ja-JP" kern="100" dirty="0">
                <a:latin typeface="Trebuchet MS" panose="020B0603020202020204" pitchFamily="34" charset="0"/>
                <a:ea typeface="Meiryo UI" panose="020B0604030504040204" pitchFamily="50" charset="-128"/>
                <a:cs typeface="Meiryo UI" panose="020B0604030504040204" pitchFamily="50" charset="-128"/>
              </a:rPr>
              <a:t>MCI</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との鑑別に役立つことが判明した</a:t>
            </a:r>
            <a:r>
              <a:rPr lang="en-US" altLang="ja-JP" kern="100" baseline="30000" dirty="0">
                <a:latin typeface="Trebuchet MS" panose="020B0603020202020204" pitchFamily="34" charset="0"/>
                <a:ea typeface="Meiryo UI" panose="020B0604030504040204" pitchFamily="50" charset="-128"/>
                <a:cs typeface="Meiryo UI" panose="020B0604030504040204" pitchFamily="50" charset="-128"/>
              </a:rPr>
              <a:t>2</a:t>
            </a:r>
            <a:r>
              <a:rPr lang="ja-JP" altLang="ja-JP" kern="100" baseline="30000" dirty="0">
                <a:latin typeface="Trebuchet MS" panose="020B0603020202020204" pitchFamily="34" charset="0"/>
                <a:ea typeface="Meiryo UI" panose="020B0604030504040204" pitchFamily="50" charset="-128"/>
                <a:cs typeface="Meiryo UI" panose="020B0604030504040204" pitchFamily="50" charset="-128"/>
              </a:rPr>
              <a:t>）</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。これらのオッズ比は</a:t>
            </a:r>
            <a:r>
              <a:rPr lang="en-US" altLang="ja-JP" kern="100" dirty="0">
                <a:latin typeface="Trebuchet MS" panose="020B0603020202020204" pitchFamily="34" charset="0"/>
                <a:ea typeface="Meiryo UI" panose="020B0604030504040204" pitchFamily="50" charset="-128"/>
                <a:cs typeface="Meiryo UI" panose="020B0604030504040204" pitchFamily="50" charset="-128"/>
              </a:rPr>
              <a:t>5</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倍をこえており、</a:t>
            </a:r>
            <a:r>
              <a:rPr lang="en-US" altLang="ja-JP" kern="100" dirty="0">
                <a:latin typeface="Trebuchet MS" panose="020B0603020202020204" pitchFamily="34" charset="0"/>
                <a:ea typeface="Meiryo UI" panose="020B0604030504040204" pitchFamily="50" charset="-128"/>
                <a:cs typeface="Meiryo UI" panose="020B0604030504040204" pitchFamily="50" charset="-128"/>
              </a:rPr>
              <a:t>80</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％以上の確率で認知症を</a:t>
            </a:r>
            <a:r>
              <a:rPr lang="en-US" altLang="ja-JP" kern="100" dirty="0">
                <a:latin typeface="Trebuchet MS" panose="020B0603020202020204" pitchFamily="34" charset="0"/>
                <a:ea typeface="Meiryo UI" panose="020B0604030504040204" pitchFamily="50" charset="-128"/>
                <a:cs typeface="Meiryo UI" panose="020B0604030504040204" pitchFamily="50" charset="-128"/>
              </a:rPr>
              <a:t>MCI</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と区別できることを意味する。</a:t>
            </a:r>
          </a:p>
          <a:p>
            <a:pPr indent="155139" algn="just">
              <a:lnSpc>
                <a:spcPts val="1932"/>
              </a:lnSpc>
            </a:pPr>
            <a:r>
              <a:rPr lang="ja-JP" altLang="ja-JP" kern="100" dirty="0">
                <a:latin typeface="Trebuchet MS" panose="020B0603020202020204" pitchFamily="34" charset="0"/>
                <a:ea typeface="Meiryo UI" panose="020B0604030504040204" pitchFamily="50" charset="-128"/>
                <a:cs typeface="Meiryo UI" panose="020B0604030504040204" pitchFamily="50" charset="-128"/>
              </a:rPr>
              <a:t>しかしながら、正常と</a:t>
            </a:r>
            <a:r>
              <a:rPr lang="en-US" altLang="ja-JP" kern="100" dirty="0">
                <a:latin typeface="Trebuchet MS" panose="020B0603020202020204" pitchFamily="34" charset="0"/>
                <a:ea typeface="Meiryo UI" panose="020B0604030504040204" pitchFamily="50" charset="-128"/>
                <a:cs typeface="Meiryo UI" panose="020B0604030504040204" pitchFamily="50" charset="-128"/>
              </a:rPr>
              <a:t>MCI</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を手段的</a:t>
            </a:r>
            <a:r>
              <a:rPr lang="en-US" altLang="ja-JP" kern="100" dirty="0">
                <a:latin typeface="Trebuchet MS" panose="020B0603020202020204" pitchFamily="34" charset="0"/>
                <a:ea typeface="Meiryo UI" panose="020B0604030504040204" pitchFamily="50" charset="-128"/>
                <a:cs typeface="Meiryo UI" panose="020B0604030504040204" pitchFamily="50" charset="-128"/>
              </a:rPr>
              <a:t>ADL</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の</a:t>
            </a:r>
            <a:r>
              <a:rPr lang="en-US" altLang="ja-JP" kern="100" dirty="0">
                <a:latin typeface="Trebuchet MS" panose="020B0603020202020204" pitchFamily="34" charset="0"/>
                <a:ea typeface="Meiryo UI" panose="020B0604030504040204" pitchFamily="50" charset="-128"/>
                <a:cs typeface="Meiryo UI" panose="020B0604030504040204" pitchFamily="50" charset="-128"/>
              </a:rPr>
              <a:t>Lawton &amp; Brody</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の配点で区別することは不可能で、各下位項目の配点を重み付けし再検討する必要がある。　さらに、料理にしても、作れる・作れないといった二者択一ではなく、レパートリーや味付けの変化など、微細な変化が記述された事例の集積による研究（</a:t>
            </a:r>
            <a:r>
              <a:rPr lang="en-US" altLang="ja-JP" kern="100" dirty="0">
                <a:latin typeface="Trebuchet MS" panose="020B0603020202020204" pitchFamily="34" charset="0"/>
                <a:ea typeface="Meiryo UI" panose="020B0604030504040204" pitchFamily="50" charset="-128"/>
                <a:cs typeface="Meiryo UI" panose="020B0604030504040204" pitchFamily="50" charset="-128"/>
              </a:rPr>
              <a:t>Narrative Based Medicine</a:t>
            </a:r>
            <a:r>
              <a:rPr lang="ja-JP" altLang="ja-JP" kern="100" dirty="0">
                <a:latin typeface="Trebuchet MS" panose="020B0603020202020204" pitchFamily="34" charset="0"/>
                <a:ea typeface="Meiryo UI" panose="020B0604030504040204" pitchFamily="50" charset="-128"/>
                <a:cs typeface="Meiryo UI" panose="020B0604030504040204" pitchFamily="50" charset="-128"/>
              </a:rPr>
              <a:t>）が求められている</a:t>
            </a:r>
            <a:r>
              <a:rPr lang="ja-JP" altLang="ja-JP" kern="100" dirty="0" smtClean="0">
                <a:latin typeface="Trebuchet MS" panose="020B0603020202020204" pitchFamily="34" charset="0"/>
                <a:ea typeface="Meiryo UI" panose="020B0604030504040204" pitchFamily="50" charset="-128"/>
                <a:cs typeface="Meiryo UI" panose="020B0604030504040204" pitchFamily="50" charset="-128"/>
              </a:rPr>
              <a:t>。</a:t>
            </a:r>
            <a:endParaRPr lang="en-US" altLang="ja-JP" kern="100" dirty="0" smtClean="0">
              <a:latin typeface="Trebuchet MS" panose="020B0603020202020204" pitchFamily="34" charset="0"/>
              <a:ea typeface="Meiryo UI" panose="020B0604030504040204" pitchFamily="50" charset="-128"/>
              <a:cs typeface="Meiryo UI" panose="020B0604030504040204" pitchFamily="50" charset="-128"/>
            </a:endParaRPr>
          </a:p>
          <a:p>
            <a:pPr algn="just">
              <a:lnSpc>
                <a:spcPts val="1739"/>
              </a:lnSpc>
            </a:pPr>
            <a:r>
              <a:rPr lang="ja-JP" altLang="ja-JP" sz="1000" u="sng" kern="100" dirty="0">
                <a:latin typeface="Trebuchet MS" panose="020B0603020202020204" pitchFamily="34" charset="0"/>
                <a:ea typeface="Meiryo UI" panose="020B0604030504040204" pitchFamily="50" charset="-128"/>
                <a:cs typeface="Meiryo UI" panose="020B0604030504040204" pitchFamily="50" charset="-128"/>
              </a:rPr>
              <a:t>出 典　　　　　　　　　　　　　　　　　　　</a:t>
            </a:r>
            <a:r>
              <a:rPr lang="en-US" altLang="ja-JP" sz="1000" u="sng" kern="100" dirty="0">
                <a:latin typeface="Trebuchet MS" panose="020B0603020202020204" pitchFamily="34" charset="0"/>
                <a:ea typeface="Meiryo UI" panose="020B0604030504040204" pitchFamily="50" charset="-128"/>
                <a:cs typeface="Meiryo UI" panose="020B0604030504040204" pitchFamily="50" charset="-128"/>
              </a:rPr>
              <a:t>                                           </a:t>
            </a:r>
            <a:r>
              <a:rPr lang="ja-JP" altLang="ja-JP" sz="1000" u="sng" kern="100" dirty="0">
                <a:latin typeface="Trebuchet MS" panose="020B0603020202020204" pitchFamily="34" charset="0"/>
                <a:ea typeface="Meiryo UI" panose="020B0604030504040204" pitchFamily="50" charset="-128"/>
                <a:cs typeface="Meiryo UI" panose="020B0604030504040204" pitchFamily="50" charset="-128"/>
              </a:rPr>
              <a:t>　　　　　　</a:t>
            </a:r>
            <a:endParaRPr lang="ja-JP" altLang="ja-JP" sz="1000" kern="100" dirty="0">
              <a:latin typeface="Trebuchet MS" panose="020B0603020202020204" pitchFamily="34" charset="0"/>
              <a:ea typeface="Meiryo UI" panose="020B0604030504040204" pitchFamily="50" charset="-128"/>
              <a:cs typeface="Meiryo UI" panose="020B0604030504040204" pitchFamily="50" charset="-128"/>
            </a:endParaRPr>
          </a:p>
          <a:p>
            <a:pPr algn="just">
              <a:lnSpc>
                <a:spcPts val="1739"/>
              </a:lnSpc>
            </a:pPr>
            <a:r>
              <a:rPr lang="en-US" altLang="ja-JP" sz="1000" kern="100" dirty="0">
                <a:latin typeface="Trebuchet MS" panose="020B0603020202020204" pitchFamily="34" charset="0"/>
                <a:ea typeface="Meiryo UI" panose="020B0604030504040204" pitchFamily="50" charset="-128"/>
                <a:cs typeface="Meiryo UI" panose="020B0604030504040204" pitchFamily="50" charset="-128"/>
              </a:rPr>
              <a:t>1) </a:t>
            </a:r>
            <a:r>
              <a:rPr lang="ja-JP" altLang="ja-JP" sz="1000" kern="100" dirty="0">
                <a:latin typeface="Trebuchet MS" panose="020B0603020202020204" pitchFamily="34" charset="0"/>
                <a:ea typeface="Meiryo UI" panose="020B0604030504040204" pitchFamily="50" charset="-128"/>
                <a:cs typeface="Meiryo UI" panose="020B0604030504040204" pitchFamily="50" charset="-128"/>
              </a:rPr>
              <a:t>鳥羽研二：認知症高齢者の早期発見　臨床的観点から。日老医誌、</a:t>
            </a:r>
            <a:r>
              <a:rPr lang="en-US" altLang="ja-JP" sz="1000" kern="100" dirty="0">
                <a:latin typeface="Trebuchet MS" panose="020B0603020202020204" pitchFamily="34" charset="0"/>
                <a:ea typeface="Meiryo UI" panose="020B0604030504040204" pitchFamily="50" charset="-128"/>
                <a:cs typeface="Meiryo UI" panose="020B0604030504040204" pitchFamily="50" charset="-128"/>
              </a:rPr>
              <a:t>44:305-307,2007</a:t>
            </a:r>
            <a:r>
              <a:rPr lang="ja-JP" altLang="ja-JP" sz="1000" kern="100" dirty="0" err="1">
                <a:latin typeface="Trebuchet MS" panose="020B0603020202020204" pitchFamily="34" charset="0"/>
                <a:ea typeface="Meiryo UI" panose="020B0604030504040204" pitchFamily="50" charset="-128"/>
                <a:cs typeface="Meiryo UI" panose="020B0604030504040204" pitchFamily="50" charset="-128"/>
              </a:rPr>
              <a:t>。</a:t>
            </a:r>
            <a:r>
              <a:rPr lang="en-US" altLang="ja-JP" sz="1000" kern="100" dirty="0">
                <a:latin typeface="Trebuchet MS" panose="020B0603020202020204" pitchFamily="34" charset="0"/>
                <a:ea typeface="Meiryo UI" panose="020B0604030504040204" pitchFamily="50" charset="-128"/>
                <a:cs typeface="Meiryo UI" panose="020B0604030504040204" pitchFamily="50" charset="-128"/>
              </a:rPr>
              <a:t> </a:t>
            </a:r>
            <a:endParaRPr lang="ja-JP" altLang="ja-JP" sz="1000" kern="100" dirty="0">
              <a:latin typeface="Trebuchet MS" panose="020B0603020202020204" pitchFamily="34" charset="0"/>
              <a:ea typeface="Meiryo UI" panose="020B0604030504040204" pitchFamily="50" charset="-128"/>
              <a:cs typeface="Meiryo UI" panose="020B0604030504040204" pitchFamily="50" charset="-128"/>
            </a:endParaRPr>
          </a:p>
          <a:p>
            <a:pPr algn="just">
              <a:lnSpc>
                <a:spcPts val="1739"/>
              </a:lnSpc>
            </a:pPr>
            <a:r>
              <a:rPr lang="en-US" altLang="ja-JP" sz="1000" kern="100" dirty="0">
                <a:latin typeface="Trebuchet MS" panose="020B0603020202020204" pitchFamily="34" charset="0"/>
                <a:ea typeface="Meiryo UI" panose="020B0604030504040204" pitchFamily="50" charset="-128"/>
                <a:cs typeface="Meiryo UI" panose="020B0604030504040204" pitchFamily="50" charset="-128"/>
              </a:rPr>
              <a:t>2) </a:t>
            </a:r>
            <a:r>
              <a:rPr lang="ja-JP" altLang="ja-JP" sz="1000" kern="100" dirty="0">
                <a:latin typeface="Trebuchet MS" panose="020B0603020202020204" pitchFamily="34" charset="0"/>
                <a:ea typeface="Meiryo UI" panose="020B0604030504040204" pitchFamily="50" charset="-128"/>
                <a:cs typeface="Meiryo UI" panose="020B0604030504040204" pitchFamily="50" charset="-128"/>
              </a:rPr>
              <a:t>小林義雄、町田綾子、鳥羽研二他：認知症患者の総合的機能評価。日本老年医学会関東</a:t>
            </a:r>
          </a:p>
          <a:p>
            <a:pPr indent="198447" algn="just">
              <a:lnSpc>
                <a:spcPts val="1739"/>
              </a:lnSpc>
            </a:pPr>
            <a:r>
              <a:rPr lang="ja-JP" altLang="ja-JP" sz="1000" kern="100" dirty="0">
                <a:latin typeface="Trebuchet MS" panose="020B0603020202020204" pitchFamily="34" charset="0"/>
                <a:ea typeface="Meiryo UI" panose="020B0604030504040204" pitchFamily="50" charset="-128"/>
                <a:cs typeface="Meiryo UI" panose="020B0604030504040204" pitchFamily="50" charset="-128"/>
              </a:rPr>
              <a:t>甲信越地方会</a:t>
            </a:r>
          </a:p>
          <a:p>
            <a:pPr indent="155139" algn="just">
              <a:lnSpc>
                <a:spcPts val="1739"/>
              </a:lnSpc>
            </a:pPr>
            <a:endParaRPr lang="ja-JP" altLang="ja-JP" sz="1000" kern="100" dirty="0">
              <a:latin typeface="Trebuchet MS" panose="020B0603020202020204" pitchFamily="34" charset="0"/>
              <a:ea typeface="Meiryo UI" panose="020B0604030504040204" pitchFamily="50" charset="-128"/>
              <a:cs typeface="Meiryo UI" panose="020B0604030504040204" pitchFamily="50" charset="-128"/>
            </a:endParaRPr>
          </a:p>
          <a:p>
            <a:pPr>
              <a:lnSpc>
                <a:spcPts val="1739"/>
              </a:lnSpc>
            </a:pPr>
            <a:endParaRPr lang="ja-JP" altLang="en-US" sz="1000" dirty="0">
              <a:latin typeface="Trebuchet MS" panose="020B0603020202020204" pitchFamily="34" charset="0"/>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56439564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  </a:t>
            </a:r>
            <a:r>
              <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rPr>
              <a:t>IADL</a:t>
            </a: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の中で、特に治療と関連する領域を取り上げる。</a:t>
            </a:r>
            <a:endPar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  これらは治療の安全な遂行、退院支援のために確認されなければならない項目である。</a:t>
            </a:r>
            <a:endParaRPr kumimoji="1" lang="ja-JP" altLang="en-US" dirty="0">
              <a:latin typeface="Trebuchet MS" panose="020B0603020202020204" pitchFamily="34" charset="0"/>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41097409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55139" algn="just">
              <a:lnSpc>
                <a:spcPts val="2029"/>
              </a:lnSpc>
            </a:pPr>
            <a:r>
              <a:rPr lang="ja-JP" altLang="ja-JP" dirty="0">
                <a:latin typeface="Trebuchet MS" panose="020B0603020202020204" pitchFamily="34" charset="0"/>
                <a:ea typeface="Meiryo UI" panose="020B0604030504040204" pitchFamily="50" charset="-128"/>
                <a:cs typeface="Meiryo UI" panose="020B0604030504040204" pitchFamily="50" charset="-128"/>
              </a:rPr>
              <a:t>実際の評価は、バーセルインデックス（</a:t>
            </a:r>
            <a:r>
              <a:rPr lang="en-US" altLang="ja-JP" dirty="0" err="1">
                <a:latin typeface="Trebuchet MS" panose="020B0603020202020204" pitchFamily="34" charset="0"/>
                <a:ea typeface="Meiryo UI" panose="020B0604030504040204" pitchFamily="50" charset="-128"/>
                <a:cs typeface="Meiryo UI" panose="020B0604030504040204" pitchFamily="50" charset="-128"/>
              </a:rPr>
              <a:t>Barthel</a:t>
            </a:r>
            <a:r>
              <a:rPr lang="en-US" altLang="ja-JP" dirty="0">
                <a:latin typeface="Trebuchet MS" panose="020B0603020202020204" pitchFamily="34" charset="0"/>
                <a:ea typeface="Meiryo UI" panose="020B0604030504040204" pitchFamily="50" charset="-128"/>
                <a:cs typeface="Meiryo UI" panose="020B0604030504040204" pitchFamily="50" charset="-128"/>
              </a:rPr>
              <a:t> Index;</a:t>
            </a:r>
            <a:r>
              <a:rPr lang="ja-JP" altLang="ja-JP" dirty="0">
                <a:latin typeface="Trebuchet MS" panose="020B0603020202020204" pitchFamily="34" charset="0"/>
                <a:ea typeface="Meiryo UI" panose="020B0604030504040204" pitchFamily="50" charset="-128"/>
                <a:cs typeface="Meiryo UI" panose="020B0604030504040204" pitchFamily="50" charset="-128"/>
              </a:rPr>
              <a:t>　機能的評価）の</a:t>
            </a:r>
            <a:r>
              <a:rPr lang="en-US" altLang="ja-JP" dirty="0">
                <a:latin typeface="Trebuchet MS" panose="020B0603020202020204" pitchFamily="34" charset="0"/>
                <a:ea typeface="Meiryo UI" panose="020B0604030504040204" pitchFamily="50" charset="-128"/>
                <a:cs typeface="Meiryo UI" panose="020B0604030504040204" pitchFamily="50" charset="-128"/>
              </a:rPr>
              <a:t>10</a:t>
            </a:r>
            <a:r>
              <a:rPr lang="ja-JP" altLang="ja-JP" dirty="0">
                <a:latin typeface="Trebuchet MS" panose="020B0603020202020204" pitchFamily="34" charset="0"/>
                <a:ea typeface="Meiryo UI" panose="020B0604030504040204" pitchFamily="50" charset="-128"/>
                <a:cs typeface="Meiryo UI" panose="020B0604030504040204" pitchFamily="50" charset="-128"/>
              </a:rPr>
              <a:t>項目</a:t>
            </a:r>
            <a:r>
              <a:rPr lang="en-US" altLang="ja-JP" dirty="0">
                <a:latin typeface="Trebuchet MS" panose="020B0603020202020204" pitchFamily="34" charset="0"/>
                <a:ea typeface="Meiryo UI" panose="020B0604030504040204" pitchFamily="50" charset="-128"/>
                <a:cs typeface="Meiryo UI" panose="020B0604030504040204" pitchFamily="50" charset="-128"/>
              </a:rPr>
              <a:t>100</a:t>
            </a:r>
            <a:r>
              <a:rPr lang="ja-JP" altLang="ja-JP" dirty="0">
                <a:latin typeface="Trebuchet MS" panose="020B0603020202020204" pitchFamily="34" charset="0"/>
                <a:ea typeface="Meiryo UI" panose="020B0604030504040204" pitchFamily="50" charset="-128"/>
                <a:cs typeface="Meiryo UI" panose="020B0604030504040204" pitchFamily="50" charset="-128"/>
              </a:rPr>
              <a:t>点満点で行う。</a:t>
            </a:r>
            <a:endParaRPr lang="ja-JP" altLang="ja-JP" kern="100" dirty="0">
              <a:latin typeface="Trebuchet MS" panose="020B0603020202020204" pitchFamily="34" charset="0"/>
              <a:ea typeface="Meiryo UI" panose="020B0604030504040204" pitchFamily="50" charset="-128"/>
              <a:cs typeface="Meiryo UI" panose="020B0604030504040204" pitchFamily="50" charset="-128"/>
            </a:endParaRPr>
          </a:p>
          <a:p>
            <a:pPr indent="155139" algn="just">
              <a:lnSpc>
                <a:spcPts val="2029"/>
              </a:lnSpc>
            </a:pPr>
            <a:r>
              <a:rPr lang="ja-JP" altLang="ja-JP" dirty="0">
                <a:latin typeface="Trebuchet MS" panose="020B0603020202020204" pitchFamily="34" charset="0"/>
                <a:ea typeface="Meiryo UI" panose="020B0604030504040204" pitchFamily="50" charset="-128"/>
                <a:cs typeface="Meiryo UI" panose="020B0604030504040204" pitchFamily="50" charset="-128"/>
              </a:rPr>
              <a:t>総合点は、全般的自立を表すが、各機能項目の依存評価がより重要である。</a:t>
            </a:r>
            <a:endParaRPr lang="ja-JP" altLang="ja-JP" kern="100" dirty="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endParaRPr kumimoji="1" lang="ja-JP" altLang="en-US" dirty="0">
              <a:latin typeface="Trebuchet MS" panose="020B0603020202020204" pitchFamily="34" charset="0"/>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86050690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  </a:t>
            </a:r>
            <a:r>
              <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rPr>
              <a:t>ADL</a:t>
            </a: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についても同様に、治療の開始時点や退院支援の一環として確認したい。</a:t>
            </a:r>
            <a:endPar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  </a:t>
            </a:r>
            <a:r>
              <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rPr>
              <a:t>ADL</a:t>
            </a: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というと、入院中の患者の行動で評価されがちであるが、自宅で生活する際には、入院とは異なる要因もある。</a:t>
            </a:r>
            <a:endParaRPr kumimoji="1" lang="en-US" altLang="ja-JP" dirty="0" smtClean="0">
              <a:latin typeface="Trebuchet MS" panose="020B0603020202020204" pitchFamily="34" charset="0"/>
              <a:ea typeface="Meiryo UI" panose="020B0604030504040204" pitchFamily="50" charset="-128"/>
              <a:cs typeface="Meiryo UI" panose="020B0604030504040204" pitchFamily="50" charset="-128"/>
            </a:endParaRPr>
          </a:p>
          <a:p>
            <a:pPr>
              <a:lnSpc>
                <a:spcPts val="2029"/>
              </a:lnSpc>
            </a:pPr>
            <a:r>
              <a:rPr kumimoji="1" lang="ja-JP" altLang="en-US" dirty="0" smtClean="0">
                <a:latin typeface="Trebuchet MS" panose="020B0603020202020204" pitchFamily="34" charset="0"/>
                <a:ea typeface="Meiryo UI" panose="020B0604030504040204" pitchFamily="50" charset="-128"/>
                <a:cs typeface="Meiryo UI" panose="020B0604030504040204" pitchFamily="50" charset="-128"/>
              </a:rPr>
              <a:t>  特に移動については、階段や坂など、自宅の環境について確認する。</a:t>
            </a:r>
            <a:endParaRPr kumimoji="1" lang="ja-JP" altLang="en-US" dirty="0">
              <a:latin typeface="Trebuchet MS" panose="020B0603020202020204" pitchFamily="34" charset="0"/>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58357348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61609407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0721" y="4721186"/>
            <a:ext cx="5445760" cy="4724036"/>
          </a:xfrm>
        </p:spPr>
        <p:txBody>
          <a:bodyPr/>
          <a:lstStyle/>
          <a:p>
            <a:pPr>
              <a:lnSpc>
                <a:spcPts val="1836"/>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急性期病院が、認知症をもつ患者の治療・ケアを進めるにあたり意識したい点をあげる。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急性期病院では、疾患の治療を行う場である、という前提がある。認知症の問題も、身体治療を進める上の問題として現れる。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いわゆる「忘れる」「出不精になる」などの認知症単独の問題として現れることは少ない。</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認知症の発見：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認知症の診断を受けている人はまだ少なく、治療を進めるうえで気づかれる場合が多い。</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せん妄：</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認知症はせん妄のリスク因子でもある。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身体管理</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疼痛：　認知症では痛みをうまく伝えることが苦手になる。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栄養管理、脱水：　アパシー、抑うつと関連</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感染：　実行機能障害によるセルフケア能力の低下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服薬管理：　記憶障害、実行機能障害</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退院支援：</a:t>
            </a: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環境の変化に脆弱であること（リロケーションダメージ）</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意思決定支援：　記憶障害、実行機能障害により、治療に関する説明を受け、自分で</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判断し・決める能力が低下する。倫理的な観点からも注意をしたい。</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BPSD</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急性期病院では、一般の環境と異なり、処置や疾病に伴う苦痛をきかっけとして</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生じることが多い。身体的な苦痛を見落とさないように配慮をする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7534327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認知症をもつ患者が入院をした場合に、苦痛と感じやすい項目をあげる。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個々人による差はあるものの、</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BPSD</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を予防し、安心して過ごせるように配慮をするときに考慮をするポイントとして検討したい。</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97220281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スライド イメージ プレースホルダ 1"/>
          <p:cNvSpPr>
            <a:spLocks noGrp="1" noRot="1" noChangeAspect="1" noTextEdit="1"/>
          </p:cNvSpPr>
          <p:nvPr>
            <p:ph type="sldImg"/>
          </p:nvPr>
        </p:nvSpPr>
        <p:spPr>
          <a:ln/>
        </p:spPr>
      </p:sp>
      <p:sp>
        <p:nvSpPr>
          <p:cNvPr id="119811" name="ノート プレースホルダ 2"/>
          <p:cNvSpPr>
            <a:spLocks noGrp="1"/>
          </p:cNvSpPr>
          <p:nvPr>
            <p:ph type="body" idx="1"/>
          </p:nvPr>
        </p:nvSpPr>
        <p:spPr>
          <a:noFill/>
          <a:ln/>
        </p:spPr>
        <p:txBody>
          <a:bodyPr/>
          <a:lstStyle/>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認知機能障害（せん妄、認知症）をもつ患者との接し方のポイントについてまとめる。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一番は、コミュニケーションを図るうえで、注意が続かないことが問題になるので、負担なく注意を向けてもらえるような工夫をすることが最初の一歩となる。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そのためには、</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・視野の中に入ってから声をかける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・成人の距離よりはやや近めから</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・注意を高める工夫を取り入れる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などがある。</a:t>
            </a:r>
          </a:p>
        </p:txBody>
      </p:sp>
    </p:spTree>
    <p:extLst>
      <p:ext uri="{BB962C8B-B14F-4D97-AF65-F5344CB8AC3E}">
        <p14:creationId xmlns:p14="http://schemas.microsoft.com/office/powerpoint/2010/main" val="290082090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他に集中しやすい環境を用意する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会話も負担をかけないように、短く、具体的にする、重要なことは繰り返す、会話の時には応答を十分に待ち、さえぎらない などがある。  </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0230699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ー 1"/>
          <p:cNvSpPr>
            <a:spLocks noGrp="1" noRot="1" noChangeAspect="1" noTextEdit="1"/>
          </p:cNvSpPr>
          <p:nvPr>
            <p:ph type="sldImg"/>
          </p:nvPr>
        </p:nvSpPr>
        <p:spPr bwMode="auto">
          <a:xfrm>
            <a:off x="942975" y="752475"/>
            <a:ext cx="5005388" cy="37560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65</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歳以上の約</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15</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％が認知症と推測されていること、</a:t>
            </a:r>
          </a:p>
          <a:p>
            <a:pPr>
              <a:lnSpc>
                <a:spcPts val="2029"/>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あわせて、軽度認知機能障害が疑われる人もほぼ同数存在する可能性がある。</a:t>
            </a:r>
          </a:p>
        </p:txBody>
      </p:sp>
    </p:spTree>
    <p:extLst>
      <p:ext uri="{BB962C8B-B14F-4D97-AF65-F5344CB8AC3E}">
        <p14:creationId xmlns:p14="http://schemas.microsoft.com/office/powerpoint/2010/main" val="291847485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記憶障害に配慮をしたケアについて</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・一緒に行動し、患者の目線で負担を減らすための配慮をする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・特に治療やケアの選択は、複数を一度に提示すると比較判断が難しくなるため、</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選択肢を減らすなどの工夫をする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77038721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視空間認知障害への配慮</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物体の認識を助けるようにする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そのためには、触るなど複数の感覚を使う</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表情の認識を高めるために</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明るい環境で、見えやすい距離で会話を持つこともできる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病棟では、過度に明るい・暗い環境に注意をするほか、床の反射なども見当識を失うきっかけとして知られている。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トイレなどでは、便座と床の色を変え、コントラストをつけることを考える。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71715978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実行機能障害に対しては、</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分かりやすい環境を整備して、負荷を減らすことと、</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治療に関連したセルフケアに注意を払う</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特に計画をたてることが苦手になるため、一緒に計画をたてる、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計画を図示したり、わかりやすく解説する、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常に参照できるようにする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などの工夫が考えられる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50835286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一般病院では、治療や処置を伴う。治療を円滑に進めるために、認知機能障害が影響をしやすい領域に注意を払う。</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具体的には</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疼痛コントロールに注意を払う</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低栄養・食事摂取の低下に注意を払う：　特に食事摂取は食欲不振以外からも</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生じうることに注意をし、食事介助の必要性を早めに評価をする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感染は特に高度の認知症の場合に伴いやすい。予後を規定する因子でもある。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18871301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痛みについては、認知機能障害がある人は、痛みを適切に把握し、言語化し、効果的に伝えることが難しくなる。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特に記憶障害が重なると、痛みが強く</a:t>
            </a:r>
            <a:r>
              <a:rPr kumimoji="1" lang="ja-JP" altLang="en-US" dirty="0" err="1" smtClean="0">
                <a:latin typeface="Meiryo UI" panose="020B0604030504040204" pitchFamily="50" charset="-128"/>
                <a:ea typeface="Meiryo UI" panose="020B0604030504040204" pitchFamily="50" charset="-128"/>
                <a:cs typeface="Meiryo UI" panose="020B0604030504040204" pitchFamily="50" charset="-128"/>
              </a:rPr>
              <a:t>なったの</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か弱くなったのか判断が難しいのと、突出痛のような痛みがあったことを記憶して、伝えることが難しくなる。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痛みが放置されると、苦痛を</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BPSD</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として表すこともあり、問題行動として対処されてしまうことに注意を払いたい。</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痛み以外にも、自覚症状の評価が重要な領域、呼吸困難や悪心、倦怠感などでも過小評価のリスクが指摘されている。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49584987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認知機能障害がある場合の疼痛評価については、軽度から中等度の認知症の場合には、</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NRS</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や</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VAS</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などの通常の評価尺度が使える可能性があるので、使える尺度を見つける試みをする。</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VRS (verbal</a:t>
            </a:r>
            <a:r>
              <a:rPr kumimoji="1" lang="en-US" altLang="ja-JP" baseline="0" dirty="0" smtClean="0">
                <a:latin typeface="Meiryo UI" panose="020B0604030504040204" pitchFamily="50" charset="-128"/>
                <a:ea typeface="Meiryo UI" panose="020B0604030504040204" pitchFamily="50" charset="-128"/>
                <a:cs typeface="Meiryo UI" panose="020B0604030504040204" pitchFamily="50" charset="-128"/>
              </a:rPr>
              <a:t> rating scale)</a:t>
            </a:r>
            <a:r>
              <a:rPr kumimoji="1" lang="ja-JP" altLang="en-US" baseline="0" dirty="0" smtClean="0">
                <a:latin typeface="Meiryo UI" panose="020B0604030504040204" pitchFamily="50" charset="-128"/>
                <a:ea typeface="Meiryo UI" panose="020B0604030504040204" pitchFamily="50" charset="-128"/>
                <a:cs typeface="Meiryo UI" panose="020B0604030504040204" pitchFamily="50" charset="-128"/>
              </a:rPr>
              <a:t>が認知機能低下が進行していたとしても使用できる可能性が高い。</a:t>
            </a:r>
            <a:endParaRPr kumimoji="1" lang="en-US" altLang="ja-JP" baseline="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en-US" altLang="ja-JP" baseline="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baseline="0" dirty="0" smtClean="0">
                <a:latin typeface="Meiryo UI" panose="020B0604030504040204" pitchFamily="50" charset="-128"/>
                <a:ea typeface="Meiryo UI" panose="020B0604030504040204" pitchFamily="50" charset="-128"/>
                <a:cs typeface="Meiryo UI" panose="020B0604030504040204" pitchFamily="50" charset="-128"/>
              </a:rPr>
              <a:t>  認知機能障害が高度になると、評価尺度の使用できる割合が低下するか、使えたとしても</a:t>
            </a:r>
            <a:endParaRPr kumimoji="1" lang="en-US" altLang="ja-JP" baseline="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baseline="0" dirty="0" smtClean="0">
                <a:latin typeface="Meiryo UI" panose="020B0604030504040204" pitchFamily="50" charset="-128"/>
                <a:ea typeface="Meiryo UI" panose="020B0604030504040204" pitchFamily="50" charset="-128"/>
                <a:cs typeface="Meiryo UI" panose="020B0604030504040204" pitchFamily="50" charset="-128"/>
              </a:rPr>
              <a:t>細かい変動や性状を評価することは困難になる。</a:t>
            </a:r>
            <a:endParaRPr kumimoji="1" lang="en-US" altLang="ja-JP" baseline="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en-US" altLang="ja-JP" baseline="0"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85378336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術後の創部痛は、回復の意欲を阻害し、離床の遅延につながる重大な因子である。苦痛は主観的な固有なものとされ、従来からフェイススケールなど主観的尺度が使用されてきた。しかし、認知症の人の場合には苦痛の表現が困難となるため、医療従事者の観察と測定が非常に重要となる。その際、表に示したアセスメントツール項目（</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PAINAD</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など）を参考にするのもよい。</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23913696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治療管理上、注意をしたい点に栄養、食事の面がある。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認知症をもつ人の場合、軽度の時点から、実行機能障害が関連したセルフケア能力の低下が疑われる。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中等度になると、食事中の注意の維持が困難になり、介助がないと摂取が進まない場合がある。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54316550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食事の摂取が進まない場合の観察ポイントをいくつかあげる。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認知機能障害が関連する場合、注意の障害、道具が使えない、</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BPSD</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の関与、等が考えられる。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また、苦痛を訴えることが苦手になるため、口腔内のトラブルが摂取量の減少と関連することもある。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58102053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特に、認知機能障害に配慮をした食事介助の際のポイントをあげる。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注意の問題、失行・失認、実行機能障害が関連する。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たとえば、</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注意の分散を防ぐために、皿の数を減らす</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注意を促すために、みせる、においをかがせる、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実行機能障害に配慮をして、箸を持たせるなど行動を促す、声掛けをする、などがある。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926742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急性期病院において、認知症をもつ患者の割合については、系統立てた検討はほとんどない。</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その中で、医療調査のデータから推測すると、おおよそ認知症をもつ患者が一般病棟では</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割程度、療養病棟においては</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6</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割程度入院していると推測される。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4060933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認知症をもつ人に対しても心理的な支援が求められる。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軽度の場合でも、自分の行為が今までのようにうまく進まない違和感、自分自身の自律性が失われる恐怖を感じていることがある。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認知症の人を支援する場合には、患者自身の苦痛に配慮をしつつケアを進める。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018008210"/>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認知症や身体疾患について告げることは、医療者の説明義務でもある。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しかし、告知は、患者の今後の見通しを根底から覆す「悪い知らせ」であり、その話し合いには、患者の苦痛に配慮をした支援が求められる。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938868312"/>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治療同意能力の評価が、インフォームド・コンセントの際に求められる。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認知症が中等度の場合でも、好き嫌いなど希望の表明はできる場合が多いため、必ず理解の程度を確認し、理解が不十分な場合には、説明をわかりやすくするなど工夫が求められる。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工夫の際には、認知機能障害の程度に配慮をする。具体的には、記憶障害、実行機能障害（比較や今後の見通しを推測できない）に注意をする。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1617570"/>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家族に対してもあわせて支援をすることも重要である。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家族は、認知症の経過や今後の身体疾患の治療上どのような配慮が必要かをほとんどの場合知らない。理解度を確認しつつ、説明を加える。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また、家族が苦痛を感じやすい点として、今後のことを予測し話し合うこと、意思決定の代理を求められること、認知症のスティグマ </a:t>
            </a:r>
            <a:r>
              <a:rPr lang="ja-JP" altLang="en-US" dirty="0">
                <a:latin typeface="Meiryo UI" panose="020B0604030504040204" pitchFamily="50" charset="-128"/>
                <a:ea typeface="Meiryo UI" panose="020B0604030504040204" pitchFamily="50" charset="-128"/>
                <a:cs typeface="Meiryo UI" panose="020B0604030504040204" pitchFamily="50" charset="-128"/>
              </a:rPr>
              <a:t>等</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もある。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043362510"/>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介護者への支援のポイントをあげる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１．情緒的サポート</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２</a:t>
            </a:r>
            <a:r>
              <a:rPr lang="ja-JP" altLang="en-US"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疾患に関する情報提供</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３．介護者が自分自身の精神心理的苦痛に対応できるように支援をすること</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４．必要なサービスを同定し、確実につなぐこと</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24458506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施設内、施設間連携のポイントもまとめる。</a:t>
            </a:r>
            <a:r>
              <a:rPr lang="ja-JP" altLang="en-US"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詳しくは地域連携の項も参照）</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重要なことは、</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病棟チーム内での共有</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病棟外、施設内での共有</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地域との共有</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の</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dirty="0" err="1" smtClean="0">
                <a:latin typeface="Meiryo UI" panose="020B0604030504040204" pitchFamily="50" charset="-128"/>
                <a:ea typeface="Meiryo UI" panose="020B0604030504040204" pitchFamily="50" charset="-128"/>
                <a:cs typeface="Meiryo UI" panose="020B0604030504040204" pitchFamily="50" charset="-128"/>
              </a:rPr>
              <a:t>つの</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レベルがあることを意識する。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89769905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参考までに、非薬物療法について触れる。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認知症ケアの基本は、非薬物的なアプローチである。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しかし、非薬物的療法や種々試みられている一方、エビデンスレベルはまだ検討段階のケアも多い。一般には、侵襲度との比較で利用されていることが多い。</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01172254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非薬物療法について概要をまとめる。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非薬物療法は、認知症ケアにおける中心となる支援である。様々なケアが提案されている。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その効果検証についてはまだ途上である。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106133217"/>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リアリティオリエンテーションは普段の臨床でも取り入れられている支援方法である。見当識を強化することで不安の軽減や行動の活性化を図る。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981704539"/>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記憶を想起することで、連続性を回復させ、自尊心やコミュニケーション能力の支援を行う方法である。個別に行う方法やグループで行う方法などがある。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2639870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急性期病院において、入院患者の認知症の比率はセッティングによって幅がある。急性期病棟では</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10-50%</a:t>
            </a:r>
            <a:r>
              <a:rPr kumimoji="1" lang="ja-JP" altLang="en-US" dirty="0" err="1"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高齢者病棟では</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60-80%</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との報告がある。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認知症患者が入院する理由についても検討が加えられているが、感染（誤嚥性肺炎、尿路感染）や転倒などの外傷が多いとの報告がある。どちらも若年に比べて重症化する傾向がある。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高齢者の治療において、とくに感染症は可能な限り予防をし、また発症をしても可能であれば在宅で治療をするのが身体機能を保持する上でも望ましいと言われる。特に、肺炎、胃腸炎、尿路感染は、口腔内の保清、飲水を促すなどで、予防や早期に対応をすることが可能であり、急性期病院への入院を防ぐことが可能であ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090768929"/>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認知リハビリテーションの一環。言語機能や記憶機能などを刺激し、機能の活性化を目指す方法。</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94167263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エクササイズ等により脳機能の活性化を目指す方法。</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564738204"/>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250376815"/>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身体拘束については、各施設で抑制に関する手順書を用意している施設も多いので、自施設の状況を確認する。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534653399"/>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身体拘束は、</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BPSD</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やせん妄の強力な増悪因子であることから、原則は禁忌である。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治療上、ほかの手段を取ったものの、どうしても生命の危険があり、緊急性をもって行わなければならない場合に限り、やむを得ず実施する。実施の際には、深部静脈血栓症のリスクに注意をする。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984814058"/>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2314378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認知症の定義の確認。</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認知症は、定義上「回復不可能」な認知機能障害を指すが、臨床においては、回復可能な認知機能障害が混在しており、その鑑別が重要である。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3029652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523C00A8-B836-452A-8E39-B27724832DFB}" type="datetime1">
              <a:rPr kumimoji="1" lang="ja-JP" altLang="en-US" smtClean="0"/>
              <a:t>2016/11/22</a:t>
            </a:fld>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認知症教育プログラム</a:t>
            </a:r>
            <a:r>
              <a:rPr kumimoji="1" lang="en-US" altLang="ja-JP" smtClean="0"/>
              <a:t>β</a:t>
            </a:r>
            <a:r>
              <a:rPr kumimoji="1" lang="ja-JP" altLang="en-US" smtClean="0"/>
              <a:t>　</a:t>
            </a:r>
            <a:r>
              <a:rPr kumimoji="1" lang="en-US" altLang="ja-JP" smtClean="0"/>
              <a:t>Ver.1.1</a:t>
            </a:r>
            <a:endParaRPr kumimoji="1" lang="ja-JP" altLang="en-US"/>
          </a:p>
        </p:txBody>
      </p:sp>
      <p:sp>
        <p:nvSpPr>
          <p:cNvPr id="6" name="スライド番号プレースホルダー 5"/>
          <p:cNvSpPr>
            <a:spLocks noGrp="1"/>
          </p:cNvSpPr>
          <p:nvPr>
            <p:ph type="sldNum" sz="quarter" idx="12"/>
          </p:nvPr>
        </p:nvSpPr>
        <p:spPr/>
        <p:txBody>
          <a:bodyPr/>
          <a:lstStyle/>
          <a:p>
            <a:fld id="{2DE4691A-696D-4AA3-B921-C52E33D84B61}" type="slidenum">
              <a:rPr kumimoji="1" lang="ja-JP" altLang="en-US" smtClean="0"/>
              <a:t>‹#›</a:t>
            </a:fld>
            <a:endParaRPr kumimoji="1" lang="ja-JP" altLang="en-US"/>
          </a:p>
        </p:txBody>
      </p:sp>
    </p:spTree>
    <p:extLst>
      <p:ext uri="{BB962C8B-B14F-4D97-AF65-F5344CB8AC3E}">
        <p14:creationId xmlns:p14="http://schemas.microsoft.com/office/powerpoint/2010/main" val="2314544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278F9CE-0A6D-4900-9DB3-B465F69AB87F}" type="datetime1">
              <a:rPr kumimoji="1" lang="ja-JP" altLang="en-US" smtClean="0"/>
              <a:t>2016/11/22</a:t>
            </a:fld>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認知症教育プログラム</a:t>
            </a:r>
            <a:r>
              <a:rPr kumimoji="1" lang="en-US" altLang="ja-JP" smtClean="0"/>
              <a:t>β</a:t>
            </a:r>
            <a:r>
              <a:rPr kumimoji="1" lang="ja-JP" altLang="en-US" smtClean="0"/>
              <a:t>　</a:t>
            </a:r>
            <a:r>
              <a:rPr kumimoji="1" lang="en-US" altLang="ja-JP" smtClean="0"/>
              <a:t>Ver.1.1</a:t>
            </a:r>
            <a:endParaRPr kumimoji="1" lang="ja-JP" altLang="en-US"/>
          </a:p>
        </p:txBody>
      </p:sp>
      <p:sp>
        <p:nvSpPr>
          <p:cNvPr id="6" name="スライド番号プレースホルダー 5"/>
          <p:cNvSpPr>
            <a:spLocks noGrp="1"/>
          </p:cNvSpPr>
          <p:nvPr>
            <p:ph type="sldNum" sz="quarter" idx="12"/>
          </p:nvPr>
        </p:nvSpPr>
        <p:spPr/>
        <p:txBody>
          <a:bodyPr/>
          <a:lstStyle/>
          <a:p>
            <a:fld id="{2DE4691A-696D-4AA3-B921-C52E33D84B61}" type="slidenum">
              <a:rPr kumimoji="1" lang="ja-JP" altLang="en-US" smtClean="0"/>
              <a:t>‹#›</a:t>
            </a:fld>
            <a:endParaRPr kumimoji="1" lang="ja-JP" altLang="en-US"/>
          </a:p>
        </p:txBody>
      </p:sp>
    </p:spTree>
    <p:extLst>
      <p:ext uri="{BB962C8B-B14F-4D97-AF65-F5344CB8AC3E}">
        <p14:creationId xmlns:p14="http://schemas.microsoft.com/office/powerpoint/2010/main" val="3622082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427854B-BBD8-4D05-AB83-85CD94415802}" type="datetime1">
              <a:rPr kumimoji="1" lang="ja-JP" altLang="en-US" smtClean="0"/>
              <a:t>2016/11/22</a:t>
            </a:fld>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認知症教育プログラム</a:t>
            </a:r>
            <a:r>
              <a:rPr kumimoji="1" lang="en-US" altLang="ja-JP" smtClean="0"/>
              <a:t>β</a:t>
            </a:r>
            <a:r>
              <a:rPr kumimoji="1" lang="ja-JP" altLang="en-US" smtClean="0"/>
              <a:t>　</a:t>
            </a:r>
            <a:r>
              <a:rPr kumimoji="1" lang="en-US" altLang="ja-JP" smtClean="0"/>
              <a:t>Ver.1.1</a:t>
            </a:r>
            <a:endParaRPr kumimoji="1" lang="ja-JP" altLang="en-US"/>
          </a:p>
        </p:txBody>
      </p:sp>
      <p:sp>
        <p:nvSpPr>
          <p:cNvPr id="6" name="スライド番号プレースホルダー 5"/>
          <p:cNvSpPr>
            <a:spLocks noGrp="1"/>
          </p:cNvSpPr>
          <p:nvPr>
            <p:ph type="sldNum" sz="quarter" idx="12"/>
          </p:nvPr>
        </p:nvSpPr>
        <p:spPr/>
        <p:txBody>
          <a:bodyPr/>
          <a:lstStyle/>
          <a:p>
            <a:fld id="{2DE4691A-696D-4AA3-B921-C52E33D84B61}" type="slidenum">
              <a:rPr kumimoji="1" lang="ja-JP" altLang="en-US" smtClean="0"/>
              <a:t>‹#›</a:t>
            </a:fld>
            <a:endParaRPr kumimoji="1" lang="ja-JP" altLang="en-US"/>
          </a:p>
        </p:txBody>
      </p:sp>
    </p:spTree>
    <p:extLst>
      <p:ext uri="{BB962C8B-B14F-4D97-AF65-F5344CB8AC3E}">
        <p14:creationId xmlns:p14="http://schemas.microsoft.com/office/powerpoint/2010/main" val="89343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D2FCF3F-E8B9-40FA-BDA9-209758040B30}" type="datetime1">
              <a:rPr kumimoji="1" lang="ja-JP" altLang="en-US" smtClean="0"/>
              <a:t>2016/11/22</a:t>
            </a:fld>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認知症教育プログラム</a:t>
            </a:r>
            <a:r>
              <a:rPr kumimoji="1" lang="en-US" altLang="ja-JP" smtClean="0"/>
              <a:t>β</a:t>
            </a:r>
            <a:r>
              <a:rPr kumimoji="1" lang="ja-JP" altLang="en-US" smtClean="0"/>
              <a:t>　</a:t>
            </a:r>
            <a:r>
              <a:rPr kumimoji="1" lang="en-US" altLang="ja-JP" smtClean="0"/>
              <a:t>Ver.1.1</a:t>
            </a:r>
            <a:endParaRPr kumimoji="1" lang="ja-JP" altLang="en-US"/>
          </a:p>
        </p:txBody>
      </p:sp>
      <p:sp>
        <p:nvSpPr>
          <p:cNvPr id="6" name="スライド番号プレースホルダー 5"/>
          <p:cNvSpPr>
            <a:spLocks noGrp="1"/>
          </p:cNvSpPr>
          <p:nvPr>
            <p:ph type="sldNum" sz="quarter" idx="12"/>
          </p:nvPr>
        </p:nvSpPr>
        <p:spPr/>
        <p:txBody>
          <a:bodyPr/>
          <a:lstStyle/>
          <a:p>
            <a:fld id="{2DE4691A-696D-4AA3-B921-C52E33D84B61}" type="slidenum">
              <a:rPr kumimoji="1" lang="ja-JP" altLang="en-US" smtClean="0"/>
              <a:t>‹#›</a:t>
            </a:fld>
            <a:endParaRPr kumimoji="1" lang="ja-JP" altLang="en-US"/>
          </a:p>
        </p:txBody>
      </p:sp>
    </p:spTree>
    <p:extLst>
      <p:ext uri="{BB962C8B-B14F-4D97-AF65-F5344CB8AC3E}">
        <p14:creationId xmlns:p14="http://schemas.microsoft.com/office/powerpoint/2010/main" val="149310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58FDDCEE-3F0D-49BA-B3C3-288551F4BF68}" type="datetime1">
              <a:rPr kumimoji="1" lang="ja-JP" altLang="en-US" smtClean="0"/>
              <a:t>2016/11/22</a:t>
            </a:fld>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認知症教育プログラム</a:t>
            </a:r>
            <a:r>
              <a:rPr kumimoji="1" lang="en-US" altLang="ja-JP" smtClean="0"/>
              <a:t>β</a:t>
            </a:r>
            <a:r>
              <a:rPr kumimoji="1" lang="ja-JP" altLang="en-US" smtClean="0"/>
              <a:t>　</a:t>
            </a:r>
            <a:r>
              <a:rPr kumimoji="1" lang="en-US" altLang="ja-JP" smtClean="0"/>
              <a:t>Ver.1.1</a:t>
            </a:r>
            <a:endParaRPr kumimoji="1" lang="ja-JP" altLang="en-US"/>
          </a:p>
        </p:txBody>
      </p:sp>
      <p:sp>
        <p:nvSpPr>
          <p:cNvPr id="6" name="スライド番号プレースホルダー 5"/>
          <p:cNvSpPr>
            <a:spLocks noGrp="1"/>
          </p:cNvSpPr>
          <p:nvPr>
            <p:ph type="sldNum" sz="quarter" idx="12"/>
          </p:nvPr>
        </p:nvSpPr>
        <p:spPr/>
        <p:txBody>
          <a:bodyPr/>
          <a:lstStyle/>
          <a:p>
            <a:fld id="{2DE4691A-696D-4AA3-B921-C52E33D84B61}" type="slidenum">
              <a:rPr kumimoji="1" lang="ja-JP" altLang="en-US" smtClean="0"/>
              <a:t>‹#›</a:t>
            </a:fld>
            <a:endParaRPr kumimoji="1" lang="ja-JP" altLang="en-US"/>
          </a:p>
        </p:txBody>
      </p:sp>
    </p:spTree>
    <p:extLst>
      <p:ext uri="{BB962C8B-B14F-4D97-AF65-F5344CB8AC3E}">
        <p14:creationId xmlns:p14="http://schemas.microsoft.com/office/powerpoint/2010/main" val="747856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3903EC1-E2AB-4BB7-A22F-E64E9AFBEBED}" type="datetime1">
              <a:rPr kumimoji="1" lang="ja-JP" altLang="en-US" smtClean="0"/>
              <a:t>2016/11/22</a:t>
            </a:fld>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smtClean="0"/>
              <a:t>認知症教育プログラム</a:t>
            </a:r>
            <a:r>
              <a:rPr kumimoji="1" lang="en-US" altLang="ja-JP" smtClean="0"/>
              <a:t>β</a:t>
            </a:r>
            <a:r>
              <a:rPr kumimoji="1" lang="ja-JP" altLang="en-US" smtClean="0"/>
              <a:t>　</a:t>
            </a:r>
            <a:r>
              <a:rPr kumimoji="1" lang="en-US" altLang="ja-JP" smtClean="0"/>
              <a:t>Ver.1.1</a:t>
            </a:r>
            <a:endParaRPr kumimoji="1" lang="ja-JP" altLang="en-US"/>
          </a:p>
        </p:txBody>
      </p:sp>
      <p:sp>
        <p:nvSpPr>
          <p:cNvPr id="7" name="スライド番号プレースホルダー 6"/>
          <p:cNvSpPr>
            <a:spLocks noGrp="1"/>
          </p:cNvSpPr>
          <p:nvPr>
            <p:ph type="sldNum" sz="quarter" idx="12"/>
          </p:nvPr>
        </p:nvSpPr>
        <p:spPr/>
        <p:txBody>
          <a:bodyPr/>
          <a:lstStyle/>
          <a:p>
            <a:fld id="{2DE4691A-696D-4AA3-B921-C52E33D84B61}" type="slidenum">
              <a:rPr kumimoji="1" lang="ja-JP" altLang="en-US" smtClean="0"/>
              <a:t>‹#›</a:t>
            </a:fld>
            <a:endParaRPr kumimoji="1" lang="ja-JP" altLang="en-US"/>
          </a:p>
        </p:txBody>
      </p:sp>
    </p:spTree>
    <p:extLst>
      <p:ext uri="{BB962C8B-B14F-4D97-AF65-F5344CB8AC3E}">
        <p14:creationId xmlns:p14="http://schemas.microsoft.com/office/powerpoint/2010/main" val="1161485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C7D27A4F-E53A-429A-85A3-3926391CF907}" type="datetime1">
              <a:rPr kumimoji="1" lang="ja-JP" altLang="en-US" smtClean="0"/>
              <a:t>2016/11/22</a:t>
            </a:fld>
            <a:endParaRPr kumimoji="1" lang="ja-JP" altLang="en-US"/>
          </a:p>
        </p:txBody>
      </p:sp>
      <p:sp>
        <p:nvSpPr>
          <p:cNvPr id="8" name="フッター プレースホルダー 7"/>
          <p:cNvSpPr>
            <a:spLocks noGrp="1"/>
          </p:cNvSpPr>
          <p:nvPr>
            <p:ph type="ftr" sz="quarter" idx="11"/>
          </p:nvPr>
        </p:nvSpPr>
        <p:spPr/>
        <p:txBody>
          <a:bodyPr/>
          <a:lstStyle/>
          <a:p>
            <a:r>
              <a:rPr kumimoji="1" lang="ja-JP" altLang="en-US" smtClean="0"/>
              <a:t>認知症教育プログラム</a:t>
            </a:r>
            <a:r>
              <a:rPr kumimoji="1" lang="en-US" altLang="ja-JP" smtClean="0"/>
              <a:t>β</a:t>
            </a:r>
            <a:r>
              <a:rPr kumimoji="1" lang="ja-JP" altLang="en-US" smtClean="0"/>
              <a:t>　</a:t>
            </a:r>
            <a:r>
              <a:rPr kumimoji="1" lang="en-US" altLang="ja-JP" smtClean="0"/>
              <a:t>Ver.1.1</a:t>
            </a:r>
            <a:endParaRPr kumimoji="1" lang="ja-JP" altLang="en-US"/>
          </a:p>
        </p:txBody>
      </p:sp>
      <p:sp>
        <p:nvSpPr>
          <p:cNvPr id="9" name="スライド番号プレースホルダー 8"/>
          <p:cNvSpPr>
            <a:spLocks noGrp="1"/>
          </p:cNvSpPr>
          <p:nvPr>
            <p:ph type="sldNum" sz="quarter" idx="12"/>
          </p:nvPr>
        </p:nvSpPr>
        <p:spPr/>
        <p:txBody>
          <a:bodyPr/>
          <a:lstStyle/>
          <a:p>
            <a:fld id="{2DE4691A-696D-4AA3-B921-C52E33D84B61}" type="slidenum">
              <a:rPr kumimoji="1" lang="ja-JP" altLang="en-US" smtClean="0"/>
              <a:t>‹#›</a:t>
            </a:fld>
            <a:endParaRPr kumimoji="1" lang="ja-JP" altLang="en-US"/>
          </a:p>
        </p:txBody>
      </p:sp>
    </p:spTree>
    <p:extLst>
      <p:ext uri="{BB962C8B-B14F-4D97-AF65-F5344CB8AC3E}">
        <p14:creationId xmlns:p14="http://schemas.microsoft.com/office/powerpoint/2010/main" val="2842839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C0511742-FAC2-420A-84EC-D7EADD95C9D8}" type="datetime1">
              <a:rPr kumimoji="1" lang="ja-JP" altLang="en-US" smtClean="0"/>
              <a:t>2016/11/22</a:t>
            </a:fld>
            <a:endParaRPr kumimoji="1" lang="ja-JP" altLang="en-US"/>
          </a:p>
        </p:txBody>
      </p:sp>
      <p:sp>
        <p:nvSpPr>
          <p:cNvPr id="4" name="フッター プレースホルダー 3"/>
          <p:cNvSpPr>
            <a:spLocks noGrp="1"/>
          </p:cNvSpPr>
          <p:nvPr>
            <p:ph type="ftr" sz="quarter" idx="11"/>
          </p:nvPr>
        </p:nvSpPr>
        <p:spPr/>
        <p:txBody>
          <a:bodyPr/>
          <a:lstStyle/>
          <a:p>
            <a:r>
              <a:rPr kumimoji="1" lang="ja-JP" altLang="en-US" smtClean="0"/>
              <a:t>認知症教育プログラム</a:t>
            </a:r>
            <a:r>
              <a:rPr kumimoji="1" lang="en-US" altLang="ja-JP" smtClean="0"/>
              <a:t>β</a:t>
            </a:r>
            <a:r>
              <a:rPr kumimoji="1" lang="ja-JP" altLang="en-US" smtClean="0"/>
              <a:t>　</a:t>
            </a:r>
            <a:r>
              <a:rPr kumimoji="1" lang="en-US" altLang="ja-JP" smtClean="0"/>
              <a:t>Ver.1.1</a:t>
            </a:r>
            <a:endParaRPr kumimoji="1" lang="ja-JP" altLang="en-US"/>
          </a:p>
        </p:txBody>
      </p:sp>
      <p:sp>
        <p:nvSpPr>
          <p:cNvPr id="5" name="スライド番号プレースホルダー 4"/>
          <p:cNvSpPr>
            <a:spLocks noGrp="1"/>
          </p:cNvSpPr>
          <p:nvPr>
            <p:ph type="sldNum" sz="quarter" idx="12"/>
          </p:nvPr>
        </p:nvSpPr>
        <p:spPr/>
        <p:txBody>
          <a:bodyPr/>
          <a:lstStyle/>
          <a:p>
            <a:fld id="{2DE4691A-696D-4AA3-B921-C52E33D84B61}" type="slidenum">
              <a:rPr kumimoji="1" lang="ja-JP" altLang="en-US" smtClean="0"/>
              <a:t>‹#›</a:t>
            </a:fld>
            <a:endParaRPr kumimoji="1" lang="ja-JP" altLang="en-US"/>
          </a:p>
        </p:txBody>
      </p:sp>
    </p:spTree>
    <p:extLst>
      <p:ext uri="{BB962C8B-B14F-4D97-AF65-F5344CB8AC3E}">
        <p14:creationId xmlns:p14="http://schemas.microsoft.com/office/powerpoint/2010/main" val="2349156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42D4B42-9F0A-4E69-8C4C-1476B57005D9}" type="datetime1">
              <a:rPr kumimoji="1" lang="ja-JP" altLang="en-US" smtClean="0"/>
              <a:t>2016/11/22</a:t>
            </a:fld>
            <a:endParaRPr kumimoji="1" lang="ja-JP" altLang="en-US"/>
          </a:p>
        </p:txBody>
      </p:sp>
      <p:sp>
        <p:nvSpPr>
          <p:cNvPr id="3" name="フッター プレースホルダー 2"/>
          <p:cNvSpPr>
            <a:spLocks noGrp="1"/>
          </p:cNvSpPr>
          <p:nvPr>
            <p:ph type="ftr" sz="quarter" idx="11"/>
          </p:nvPr>
        </p:nvSpPr>
        <p:spPr/>
        <p:txBody>
          <a:bodyPr/>
          <a:lstStyle/>
          <a:p>
            <a:r>
              <a:rPr kumimoji="1" lang="ja-JP" altLang="en-US" smtClean="0"/>
              <a:t>認知症教育プログラム</a:t>
            </a:r>
            <a:r>
              <a:rPr kumimoji="1" lang="en-US" altLang="ja-JP" smtClean="0"/>
              <a:t>β</a:t>
            </a:r>
            <a:r>
              <a:rPr kumimoji="1" lang="ja-JP" altLang="en-US" smtClean="0"/>
              <a:t>　</a:t>
            </a:r>
            <a:r>
              <a:rPr kumimoji="1" lang="en-US" altLang="ja-JP" smtClean="0"/>
              <a:t>Ver.1.1</a:t>
            </a:r>
            <a:endParaRPr kumimoji="1" lang="ja-JP" altLang="en-US"/>
          </a:p>
        </p:txBody>
      </p:sp>
      <p:sp>
        <p:nvSpPr>
          <p:cNvPr id="4" name="スライド番号プレースホルダー 3"/>
          <p:cNvSpPr>
            <a:spLocks noGrp="1"/>
          </p:cNvSpPr>
          <p:nvPr>
            <p:ph type="sldNum" sz="quarter" idx="12"/>
          </p:nvPr>
        </p:nvSpPr>
        <p:spPr/>
        <p:txBody>
          <a:bodyPr/>
          <a:lstStyle/>
          <a:p>
            <a:fld id="{2DE4691A-696D-4AA3-B921-C52E33D84B61}" type="slidenum">
              <a:rPr kumimoji="1" lang="ja-JP" altLang="en-US" smtClean="0"/>
              <a:t>‹#›</a:t>
            </a:fld>
            <a:endParaRPr kumimoji="1" lang="ja-JP" altLang="en-US"/>
          </a:p>
        </p:txBody>
      </p:sp>
    </p:spTree>
    <p:extLst>
      <p:ext uri="{BB962C8B-B14F-4D97-AF65-F5344CB8AC3E}">
        <p14:creationId xmlns:p14="http://schemas.microsoft.com/office/powerpoint/2010/main" val="1703105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4502FE0-A4E0-4680-BA30-A97687CDD370}" type="datetime1">
              <a:rPr kumimoji="1" lang="ja-JP" altLang="en-US" smtClean="0"/>
              <a:t>2016/11/22</a:t>
            </a:fld>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smtClean="0"/>
              <a:t>認知症教育プログラム</a:t>
            </a:r>
            <a:r>
              <a:rPr kumimoji="1" lang="en-US" altLang="ja-JP" smtClean="0"/>
              <a:t>β</a:t>
            </a:r>
            <a:r>
              <a:rPr kumimoji="1" lang="ja-JP" altLang="en-US" smtClean="0"/>
              <a:t>　</a:t>
            </a:r>
            <a:r>
              <a:rPr kumimoji="1" lang="en-US" altLang="ja-JP" smtClean="0"/>
              <a:t>Ver.1.1</a:t>
            </a:r>
            <a:endParaRPr kumimoji="1" lang="ja-JP" altLang="en-US"/>
          </a:p>
        </p:txBody>
      </p:sp>
      <p:sp>
        <p:nvSpPr>
          <p:cNvPr id="7" name="スライド番号プレースホルダー 6"/>
          <p:cNvSpPr>
            <a:spLocks noGrp="1"/>
          </p:cNvSpPr>
          <p:nvPr>
            <p:ph type="sldNum" sz="quarter" idx="12"/>
          </p:nvPr>
        </p:nvSpPr>
        <p:spPr/>
        <p:txBody>
          <a:bodyPr/>
          <a:lstStyle/>
          <a:p>
            <a:fld id="{2DE4691A-696D-4AA3-B921-C52E33D84B61}" type="slidenum">
              <a:rPr kumimoji="1" lang="ja-JP" altLang="en-US" smtClean="0"/>
              <a:t>‹#›</a:t>
            </a:fld>
            <a:endParaRPr kumimoji="1" lang="ja-JP" altLang="en-US"/>
          </a:p>
        </p:txBody>
      </p:sp>
    </p:spTree>
    <p:extLst>
      <p:ext uri="{BB962C8B-B14F-4D97-AF65-F5344CB8AC3E}">
        <p14:creationId xmlns:p14="http://schemas.microsoft.com/office/powerpoint/2010/main" val="561420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D5B2E00-EBAD-47B4-8C08-ACC54FCD44A9}" type="datetime1">
              <a:rPr kumimoji="1" lang="ja-JP" altLang="en-US" smtClean="0"/>
              <a:t>2016/11/22</a:t>
            </a:fld>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smtClean="0"/>
              <a:t>認知症教育プログラム</a:t>
            </a:r>
            <a:r>
              <a:rPr kumimoji="1" lang="en-US" altLang="ja-JP" smtClean="0"/>
              <a:t>β</a:t>
            </a:r>
            <a:r>
              <a:rPr kumimoji="1" lang="ja-JP" altLang="en-US" smtClean="0"/>
              <a:t>　</a:t>
            </a:r>
            <a:r>
              <a:rPr kumimoji="1" lang="en-US" altLang="ja-JP" smtClean="0"/>
              <a:t>Ver.1.1</a:t>
            </a:r>
            <a:endParaRPr kumimoji="1" lang="ja-JP" altLang="en-US"/>
          </a:p>
        </p:txBody>
      </p:sp>
      <p:sp>
        <p:nvSpPr>
          <p:cNvPr id="7" name="スライド番号プレースホルダー 6"/>
          <p:cNvSpPr>
            <a:spLocks noGrp="1"/>
          </p:cNvSpPr>
          <p:nvPr>
            <p:ph type="sldNum" sz="quarter" idx="12"/>
          </p:nvPr>
        </p:nvSpPr>
        <p:spPr/>
        <p:txBody>
          <a:bodyPr/>
          <a:lstStyle/>
          <a:p>
            <a:fld id="{2DE4691A-696D-4AA3-B921-C52E33D84B61}" type="slidenum">
              <a:rPr kumimoji="1" lang="ja-JP" altLang="en-US" smtClean="0"/>
              <a:t>‹#›</a:t>
            </a:fld>
            <a:endParaRPr kumimoji="1" lang="ja-JP" altLang="en-US"/>
          </a:p>
        </p:txBody>
      </p:sp>
    </p:spTree>
    <p:extLst>
      <p:ext uri="{BB962C8B-B14F-4D97-AF65-F5344CB8AC3E}">
        <p14:creationId xmlns:p14="http://schemas.microsoft.com/office/powerpoint/2010/main" val="3081868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5A157-DE62-4857-9960-38C63A1F760E}" type="datetime1">
              <a:rPr kumimoji="1" lang="ja-JP" altLang="en-US" smtClean="0"/>
              <a:t>2016/11/22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ja-JP" altLang="en-US" smtClean="0"/>
              <a:t>認知症教育プログラム</a:t>
            </a:r>
            <a:r>
              <a:rPr kumimoji="1" lang="en-US" altLang="ja-JP" smtClean="0"/>
              <a:t>β</a:t>
            </a:r>
            <a:r>
              <a:rPr kumimoji="1" lang="ja-JP" altLang="en-US" smtClean="0"/>
              <a:t>　</a:t>
            </a:r>
            <a:r>
              <a:rPr kumimoji="1" lang="en-US" altLang="ja-JP" smtClean="0"/>
              <a:t>Ver.1.1</a:t>
            </a:r>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E4691A-696D-4AA3-B921-C52E33D84B61}" type="slidenum">
              <a:rPr kumimoji="1" lang="ja-JP" altLang="en-US" smtClean="0"/>
              <a:t>‹#›</a:t>
            </a:fld>
            <a:endParaRPr kumimoji="1" lang="ja-JP" altLang="en-US"/>
          </a:p>
        </p:txBody>
      </p:sp>
    </p:spTree>
    <p:extLst>
      <p:ext uri="{BB962C8B-B14F-4D97-AF65-F5344CB8AC3E}">
        <p14:creationId xmlns:p14="http://schemas.microsoft.com/office/powerpoint/2010/main" val="1187915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691680" y="662767"/>
            <a:ext cx="6479386" cy="5285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936" tIns="41468" rIns="82936" bIns="41468" anchor="b">
            <a:spAutoFit/>
          </a:bodyPr>
          <a:lstStyle>
            <a:lvl1pPr defTabSz="908050" eaLnBrk="0" hangingPunct="0">
              <a:defRPr kumimoji="1" sz="3600">
                <a:solidFill>
                  <a:schemeClr val="tx1"/>
                </a:solidFill>
                <a:latin typeface="Arial" pitchFamily="34" charset="0"/>
                <a:ea typeface="ＭＳ Ｐゴシック" pitchFamily="50" charset="-128"/>
              </a:defRPr>
            </a:lvl1pPr>
            <a:lvl2pPr marL="742950" indent="-285750" defTabSz="908050" eaLnBrk="0" hangingPunct="0">
              <a:defRPr kumimoji="1" sz="3600">
                <a:solidFill>
                  <a:schemeClr val="tx1"/>
                </a:solidFill>
                <a:latin typeface="Arial" pitchFamily="34" charset="0"/>
                <a:ea typeface="ＭＳ Ｐゴシック" pitchFamily="50" charset="-128"/>
              </a:defRPr>
            </a:lvl2pPr>
            <a:lvl3pPr marL="1143000" indent="-228600" defTabSz="908050" eaLnBrk="0" hangingPunct="0">
              <a:defRPr kumimoji="1" sz="3600">
                <a:solidFill>
                  <a:schemeClr val="tx1"/>
                </a:solidFill>
                <a:latin typeface="Arial" pitchFamily="34" charset="0"/>
                <a:ea typeface="ＭＳ Ｐゴシック" pitchFamily="50" charset="-128"/>
              </a:defRPr>
            </a:lvl3pPr>
            <a:lvl4pPr marL="1600200" indent="-228600" defTabSz="908050" eaLnBrk="0" hangingPunct="0">
              <a:defRPr kumimoji="1" sz="3600">
                <a:solidFill>
                  <a:schemeClr val="tx1"/>
                </a:solidFill>
                <a:latin typeface="Arial" pitchFamily="34" charset="0"/>
                <a:ea typeface="ＭＳ Ｐゴシック" pitchFamily="50" charset="-128"/>
              </a:defRPr>
            </a:lvl4pPr>
            <a:lvl5pPr marL="2057400" indent="-228600" defTabSz="908050" eaLnBrk="0" hangingPunct="0">
              <a:defRPr kumimoji="1" sz="3600">
                <a:solidFill>
                  <a:schemeClr val="tx1"/>
                </a:solidFill>
                <a:latin typeface="Arial" pitchFamily="34" charset="0"/>
                <a:ea typeface="ＭＳ Ｐゴシック" pitchFamily="50" charset="-128"/>
              </a:defRPr>
            </a:lvl5pPr>
            <a:lvl6pPr marL="25146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spcBef>
                <a:spcPts val="2400"/>
              </a:spcBef>
            </a:pPr>
            <a:r>
              <a:rPr lang="ja-JP" altLang="en-US"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 </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a:t>
            </a:r>
            <a:r>
              <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400" b="1" i="1" u="sng" dirty="0" smtClean="0">
                <a:solidFill>
                  <a:schemeClr val="tx1">
                    <a:lumMod val="65000"/>
                    <a:lumOff val="35000"/>
                  </a:schemeClr>
                </a:solidFill>
                <a:latin typeface="Meiryo UI" pitchFamily="50" charset="-128"/>
                <a:ea typeface="Meiryo UI" pitchFamily="50" charset="-128"/>
                <a:cs typeface="Meiryo UI" pitchFamily="50" charset="-128"/>
              </a:rPr>
              <a:t>基本知識 編</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180</a:t>
            </a:r>
            <a:r>
              <a:rPr lang="ja-JP" altLang="en-US" sz="2000" b="1" u="sng" dirty="0" smtClean="0">
                <a:solidFill>
                  <a:schemeClr val="tx1">
                    <a:lumMod val="65000"/>
                    <a:lumOff val="35000"/>
                  </a:schemeClr>
                </a:solidFill>
                <a:latin typeface="Meiryo UI" pitchFamily="50" charset="-128"/>
                <a:ea typeface="Meiryo UI" pitchFamily="50" charset="-128"/>
                <a:cs typeface="Meiryo UI" pitchFamily="50" charset="-128"/>
              </a:rPr>
              <a:t>分</a:t>
            </a:r>
            <a:r>
              <a:rPr lang="ja-JP" altLang="en-US" sz="2400" b="1" u="sng" dirty="0">
                <a:solidFill>
                  <a:schemeClr val="tx1">
                    <a:lumMod val="65000"/>
                    <a:lumOff val="35000"/>
                  </a:schemeClr>
                </a:solidFill>
                <a:latin typeface="Meiryo UI" pitchFamily="50" charset="-128"/>
                <a:ea typeface="Meiryo UI" pitchFamily="50" charset="-128"/>
                <a:cs typeface="Meiryo UI" pitchFamily="50" charset="-128"/>
              </a:rPr>
              <a:t>）</a:t>
            </a:r>
          </a:p>
          <a:p>
            <a:pPr eaLnBrk="1" hangingPunct="1">
              <a:spcBef>
                <a:spcPts val="2400"/>
              </a:spcBef>
            </a:pPr>
            <a:r>
              <a:rPr lang="ja-JP" altLang="en-US" sz="2800" b="1" u="sng" dirty="0" smtClean="0">
                <a:solidFill>
                  <a:srgbClr val="7A5E9C"/>
                </a:solidFill>
                <a:latin typeface="Meiryo UI" pitchFamily="50" charset="-128"/>
                <a:ea typeface="Meiryo UI" pitchFamily="50" charset="-128"/>
                <a:cs typeface="Meiryo UI" pitchFamily="50" charset="-128"/>
              </a:rPr>
              <a:t> </a:t>
            </a:r>
            <a:r>
              <a:rPr lang="en-US" altLang="ja-JP" sz="2800" b="1" u="sng" dirty="0" smtClean="0">
                <a:solidFill>
                  <a:srgbClr val="7A5E9C"/>
                </a:solidFill>
                <a:latin typeface="Trebuchet MS" panose="020B0603020202020204" pitchFamily="34" charset="0"/>
                <a:ea typeface="Meiryo UI" pitchFamily="50" charset="-128"/>
                <a:cs typeface="Meiryo UI" pitchFamily="50" charset="-128"/>
              </a:rPr>
              <a:t>2</a:t>
            </a:r>
            <a:r>
              <a:rPr lang="en-US" altLang="ja-JP" sz="2800" b="1" u="sng" dirty="0" smtClean="0">
                <a:solidFill>
                  <a:srgbClr val="7A5E9C"/>
                </a:solidFill>
                <a:latin typeface="Meiryo UI" pitchFamily="50" charset="-128"/>
                <a:ea typeface="Meiryo UI" pitchFamily="50" charset="-128"/>
                <a:cs typeface="Meiryo UI" pitchFamily="50" charset="-128"/>
              </a:rPr>
              <a:t>.</a:t>
            </a:r>
            <a:r>
              <a:rPr lang="ja-JP" altLang="en-US" sz="2800" b="1" u="sng" dirty="0" smtClean="0">
                <a:solidFill>
                  <a:srgbClr val="7A5E9C"/>
                </a:solidFill>
                <a:latin typeface="Meiryo UI" pitchFamily="50" charset="-128"/>
                <a:ea typeface="Meiryo UI" pitchFamily="50" charset="-128"/>
                <a:cs typeface="Meiryo UI" pitchFamily="50" charset="-128"/>
              </a:rPr>
              <a:t> </a:t>
            </a:r>
            <a:r>
              <a:rPr lang="ja-JP" altLang="en-US" sz="2800" b="1" i="1" u="sng" dirty="0" smtClean="0">
                <a:solidFill>
                  <a:srgbClr val="7A5E9C"/>
                </a:solidFill>
                <a:latin typeface="Meiryo UI" pitchFamily="50" charset="-128"/>
                <a:ea typeface="Meiryo UI" pitchFamily="50" charset="-128"/>
                <a:cs typeface="Meiryo UI" pitchFamily="50" charset="-128"/>
              </a:rPr>
              <a:t>対応力向上</a:t>
            </a:r>
            <a:r>
              <a:rPr lang="ja-JP" altLang="en-US" sz="2800" b="1" i="1" u="sng" dirty="0">
                <a:solidFill>
                  <a:srgbClr val="7A5E9C"/>
                </a:solidFill>
                <a:latin typeface="Meiryo UI" pitchFamily="50" charset="-128"/>
                <a:ea typeface="Meiryo UI" pitchFamily="50" charset="-128"/>
                <a:cs typeface="Meiryo UI" pitchFamily="50" charset="-128"/>
              </a:rPr>
              <a:t> </a:t>
            </a:r>
            <a:r>
              <a:rPr lang="ja-JP" altLang="en-US" sz="2800" b="1" u="sng" dirty="0" smtClean="0">
                <a:solidFill>
                  <a:srgbClr val="7A5E9C"/>
                </a:solidFill>
                <a:latin typeface="Meiryo UI" pitchFamily="50" charset="-128"/>
                <a:ea typeface="Meiryo UI" pitchFamily="50" charset="-128"/>
                <a:cs typeface="Meiryo UI" pitchFamily="50" charset="-128"/>
              </a:rPr>
              <a:t>編（</a:t>
            </a:r>
            <a:r>
              <a:rPr lang="en-US" altLang="ja-JP" sz="2800" b="1" u="sng" dirty="0" smtClean="0">
                <a:solidFill>
                  <a:srgbClr val="7A5E9C"/>
                </a:solidFill>
                <a:latin typeface="Trebuchet MS" panose="020B0603020202020204" pitchFamily="34" charset="0"/>
                <a:ea typeface="Meiryo UI" pitchFamily="50" charset="-128"/>
                <a:cs typeface="Meiryo UI" pitchFamily="50" charset="-128"/>
              </a:rPr>
              <a:t>480</a:t>
            </a:r>
            <a:r>
              <a:rPr lang="ja-JP" altLang="en-US" sz="2400" b="1" u="sng" dirty="0" smtClean="0">
                <a:solidFill>
                  <a:srgbClr val="7A5E9C"/>
                </a:solidFill>
                <a:latin typeface="Meiryo UI" pitchFamily="50" charset="-128"/>
                <a:ea typeface="Meiryo UI" pitchFamily="50" charset="-128"/>
                <a:cs typeface="Meiryo UI" pitchFamily="50" charset="-128"/>
              </a:rPr>
              <a:t>分</a:t>
            </a:r>
            <a:r>
              <a:rPr lang="ja-JP" altLang="en-US" sz="2800" b="1" u="sng" dirty="0" smtClean="0">
                <a:solidFill>
                  <a:srgbClr val="7A5E9C"/>
                </a:solidFill>
                <a:latin typeface="Meiryo UI" pitchFamily="50" charset="-128"/>
                <a:ea typeface="Meiryo UI" pitchFamily="50" charset="-128"/>
                <a:cs typeface="Meiryo UI" pitchFamily="50" charset="-128"/>
              </a:rPr>
              <a:t>）</a:t>
            </a:r>
            <a:endParaRPr lang="en-US" altLang="ja-JP" sz="2800" b="1" u="sng" dirty="0" smtClean="0">
              <a:solidFill>
                <a:srgbClr val="7A5E9C"/>
              </a:solidFill>
              <a:latin typeface="Meiryo UI" pitchFamily="50" charset="-128"/>
              <a:ea typeface="Meiryo UI" pitchFamily="50" charset="-128"/>
              <a:cs typeface="Meiryo UI" pitchFamily="50" charset="-128"/>
            </a:endParaRPr>
          </a:p>
          <a:p>
            <a:pPr eaLnBrk="1" hangingPunct="1">
              <a:spcBef>
                <a:spcPts val="600"/>
              </a:spcBef>
            </a:pPr>
            <a:r>
              <a:rPr lang="ja-JP" altLang="en-US" sz="2800" b="1" dirty="0">
                <a:solidFill>
                  <a:srgbClr val="7A5E9C"/>
                </a:solidFill>
                <a:latin typeface="Meiryo UI" pitchFamily="50" charset="-128"/>
                <a:ea typeface="Meiryo UI" pitchFamily="50" charset="-128"/>
                <a:cs typeface="Meiryo UI" pitchFamily="50" charset="-128"/>
              </a:rPr>
              <a:t> </a:t>
            </a:r>
            <a:r>
              <a:rPr lang="ja-JP" altLang="en-US" sz="2800" b="1" dirty="0" smtClean="0">
                <a:solidFill>
                  <a:srgbClr val="7A5E9C"/>
                </a:solidFill>
                <a:latin typeface="Meiryo UI" pitchFamily="50" charset="-128"/>
                <a:ea typeface="Meiryo UI" pitchFamily="50" charset="-128"/>
                <a:cs typeface="Meiryo UI" pitchFamily="50" charset="-128"/>
              </a:rPr>
              <a:t>  </a:t>
            </a:r>
            <a:r>
              <a:rPr lang="en-US" altLang="ja-JP" sz="2800" b="1" dirty="0" smtClean="0">
                <a:solidFill>
                  <a:srgbClr val="7A5E9C"/>
                </a:solidFill>
                <a:latin typeface="Meiryo UI" pitchFamily="50" charset="-128"/>
                <a:ea typeface="Meiryo UI" pitchFamily="50" charset="-128"/>
                <a:cs typeface="Meiryo UI" pitchFamily="50" charset="-128"/>
              </a:rPr>
              <a:t>(</a:t>
            </a:r>
            <a:r>
              <a:rPr lang="en-US" altLang="ja-JP" sz="2800" b="1" dirty="0" smtClean="0">
                <a:solidFill>
                  <a:srgbClr val="7A5E9C"/>
                </a:solidFill>
                <a:latin typeface="Trebuchet MS" panose="020B0603020202020204" pitchFamily="34" charset="0"/>
                <a:ea typeface="Meiryo UI" pitchFamily="50" charset="-128"/>
                <a:cs typeface="Meiryo UI" pitchFamily="50" charset="-128"/>
              </a:rPr>
              <a:t>1</a:t>
            </a:r>
            <a:r>
              <a:rPr lang="en-US" altLang="ja-JP" sz="2800" b="1" dirty="0" smtClean="0">
                <a:solidFill>
                  <a:srgbClr val="7A5E9C"/>
                </a:solidFill>
                <a:latin typeface="Meiryo UI" pitchFamily="50" charset="-128"/>
                <a:ea typeface="Meiryo UI" pitchFamily="50" charset="-128"/>
                <a:cs typeface="Meiryo UI" pitchFamily="50" charset="-128"/>
              </a:rPr>
              <a:t>)</a:t>
            </a:r>
            <a:r>
              <a:rPr lang="ja-JP" altLang="en-US" sz="2800" b="1" dirty="0" smtClean="0">
                <a:solidFill>
                  <a:srgbClr val="7A5E9C"/>
                </a:solidFill>
                <a:latin typeface="Meiryo UI" pitchFamily="50" charset="-128"/>
                <a:ea typeface="Meiryo UI" pitchFamily="50" charset="-128"/>
                <a:cs typeface="Meiryo UI" pitchFamily="50" charset="-128"/>
              </a:rPr>
              <a:t> 認知症 </a:t>
            </a:r>
            <a:endParaRPr lang="en-US" altLang="ja-JP" sz="2800" b="1" dirty="0" smtClean="0">
              <a:solidFill>
                <a:srgbClr val="7A5E9C"/>
              </a:solidFill>
              <a:latin typeface="Trebuchet MS" panose="020B0603020202020204" pitchFamily="34" charset="0"/>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2</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せん妄</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3</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地域連携</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4</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事例検討</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認知症、せん妄</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p>
          <a:p>
            <a:pPr eaLnBrk="1" hangingPunct="1">
              <a:spcBef>
                <a:spcPts val="2400"/>
              </a:spcBef>
            </a:pP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3</a:t>
            </a:r>
            <a:r>
              <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マネジメント</a:t>
            </a:r>
            <a:r>
              <a:rPr lang="ja-JP" altLang="en-US" sz="2400" b="1" u="sng"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400" b="1" i="1" u="sng" dirty="0" smtClean="0">
                <a:solidFill>
                  <a:schemeClr val="tx1">
                    <a:lumMod val="65000"/>
                    <a:lumOff val="35000"/>
                  </a:schemeClr>
                </a:solidFill>
                <a:latin typeface="Meiryo UI" pitchFamily="50" charset="-128"/>
                <a:ea typeface="Meiryo UI" pitchFamily="50" charset="-128"/>
                <a:cs typeface="Meiryo UI" pitchFamily="50" charset="-128"/>
              </a:rPr>
              <a:t>編（</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420</a:t>
            </a:r>
            <a:r>
              <a:rPr lang="ja-JP" altLang="en-US" sz="2000" b="1" u="sng" dirty="0" smtClean="0">
                <a:solidFill>
                  <a:schemeClr val="tx1">
                    <a:lumMod val="65000"/>
                    <a:lumOff val="35000"/>
                  </a:schemeClr>
                </a:solidFill>
                <a:latin typeface="Meiryo UI" pitchFamily="50" charset="-128"/>
                <a:ea typeface="Meiryo UI" pitchFamily="50" charset="-128"/>
                <a:cs typeface="Meiryo UI" pitchFamily="50" charset="-128"/>
              </a:rPr>
              <a:t>分</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a:t>
            </a:r>
            <a:endPar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マネジメント</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2</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人材育成</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3</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GW</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①自施設の現状</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000" b="1"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②人材育成計画の策定</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3236145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 Box 3"/>
          <p:cNvSpPr txBox="1">
            <a:spLocks noChangeArrowheads="1"/>
          </p:cNvSpPr>
          <p:nvPr/>
        </p:nvSpPr>
        <p:spPr bwMode="auto">
          <a:xfrm>
            <a:off x="1014014" y="1706536"/>
            <a:ext cx="7177881" cy="4180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883" tIns="41441" rIns="82883" bIns="41441" anchor="b">
            <a:spAutoFit/>
          </a:bodyPr>
          <a:lstStyle>
            <a:lvl1pPr defTabSz="909638">
              <a:defRPr kumimoji="1" sz="3200">
                <a:solidFill>
                  <a:schemeClr val="tx1"/>
                </a:solidFill>
                <a:latin typeface="Arial" pitchFamily="34" charset="0"/>
                <a:ea typeface="ＭＳ Ｐゴシック" pitchFamily="50" charset="-128"/>
              </a:defRPr>
            </a:lvl1pPr>
            <a:lvl2pPr defTabSz="909638">
              <a:defRPr kumimoji="1" sz="2800">
                <a:solidFill>
                  <a:schemeClr val="tx1"/>
                </a:solidFill>
                <a:latin typeface="Arial" pitchFamily="34" charset="0"/>
                <a:ea typeface="ＭＳ Ｐゴシック" pitchFamily="50" charset="-128"/>
              </a:defRPr>
            </a:lvl2pPr>
            <a:lvl3pPr defTabSz="909638">
              <a:defRPr kumimoji="1" sz="2400">
                <a:solidFill>
                  <a:schemeClr val="tx1"/>
                </a:solidFill>
                <a:latin typeface="Arial" pitchFamily="34" charset="0"/>
                <a:ea typeface="ＭＳ Ｐゴシック" pitchFamily="50" charset="-128"/>
              </a:defRPr>
            </a:lvl3pPr>
            <a:lvl4pPr defTabSz="909638">
              <a:defRPr kumimoji="1" sz="2000">
                <a:solidFill>
                  <a:schemeClr val="tx1"/>
                </a:solidFill>
                <a:latin typeface="Arial" pitchFamily="34" charset="0"/>
                <a:ea typeface="ＭＳ Ｐゴシック" pitchFamily="50" charset="-128"/>
              </a:defRPr>
            </a:lvl4pPr>
            <a:lvl5pPr defTabSz="909638">
              <a:defRPr kumimoji="1" sz="2000">
                <a:solidFill>
                  <a:schemeClr val="tx1"/>
                </a:solidFill>
                <a:latin typeface="Arial" pitchFamily="34" charset="0"/>
                <a:ea typeface="ＭＳ Ｐゴシック" pitchFamily="50" charset="-128"/>
              </a:defRPr>
            </a:lvl5pPr>
            <a:lvl6pPr defTabSz="909638" eaLnBrk="0" hangingPunct="0">
              <a:defRPr kumimoji="1" sz="2000">
                <a:solidFill>
                  <a:schemeClr val="tx1"/>
                </a:solidFill>
                <a:latin typeface="Arial" pitchFamily="34" charset="0"/>
                <a:ea typeface="ＭＳ Ｐゴシック" pitchFamily="50" charset="-128"/>
              </a:defRPr>
            </a:lvl6pPr>
            <a:lvl7pPr defTabSz="909638" eaLnBrk="0" hangingPunct="0">
              <a:defRPr kumimoji="1" sz="2000">
                <a:solidFill>
                  <a:schemeClr val="tx1"/>
                </a:solidFill>
                <a:latin typeface="Arial" pitchFamily="34" charset="0"/>
                <a:ea typeface="ＭＳ Ｐゴシック" pitchFamily="50" charset="-128"/>
              </a:defRPr>
            </a:lvl7pPr>
            <a:lvl8pPr defTabSz="909638" eaLnBrk="0" hangingPunct="0">
              <a:defRPr kumimoji="1" sz="2000">
                <a:solidFill>
                  <a:schemeClr val="tx1"/>
                </a:solidFill>
                <a:latin typeface="Arial" pitchFamily="34" charset="0"/>
                <a:ea typeface="ＭＳ Ｐゴシック" pitchFamily="50" charset="-128"/>
              </a:defRPr>
            </a:lvl8pPr>
            <a:lvl9pPr defTabSz="909638" eaLnBrk="0" hangingPunct="0">
              <a:defRPr kumimoji="1" sz="2000">
                <a:solidFill>
                  <a:schemeClr val="tx1"/>
                </a:solidFill>
                <a:latin typeface="Arial" pitchFamily="34" charset="0"/>
                <a:ea typeface="ＭＳ Ｐゴシック" pitchFamily="50" charset="-128"/>
              </a:defRPr>
            </a:lvl9pPr>
          </a:lstStyle>
          <a:p>
            <a:pPr eaLnBrk="1" hangingPunct="1">
              <a:spcBef>
                <a:spcPct val="40000"/>
              </a:spcBef>
              <a:buClr>
                <a:schemeClr val="hlink"/>
              </a:buClr>
              <a:buSzPct val="85000"/>
              <a:buFont typeface="Wingdings" pitchFamily="2" charset="2"/>
              <a:buNone/>
            </a:pPr>
            <a:r>
              <a:rPr lang="en-US" altLang="ja-JP" sz="2400" b="1" dirty="0" smtClean="0">
                <a:solidFill>
                  <a:srgbClr val="609000"/>
                </a:solidFill>
                <a:latin typeface="Meiryo UI" pitchFamily="50" charset="-128"/>
                <a:ea typeface="Meiryo UI" pitchFamily="50" charset="-128"/>
                <a:cs typeface="Meiryo UI" pitchFamily="50" charset="-128"/>
              </a:rPr>
              <a:t>A</a:t>
            </a:r>
            <a:r>
              <a:rPr lang="ja-JP" altLang="en-US" sz="2400" b="1" dirty="0" smtClean="0">
                <a:solidFill>
                  <a:srgbClr val="609000"/>
                </a:solidFill>
                <a:latin typeface="Meiryo UI" pitchFamily="50" charset="-128"/>
                <a:ea typeface="Meiryo UI" pitchFamily="50" charset="-128"/>
                <a:cs typeface="Meiryo UI" pitchFamily="50" charset="-128"/>
              </a:rPr>
              <a:t>  </a:t>
            </a:r>
            <a:r>
              <a:rPr lang="en-US" altLang="ja-JP" sz="2400" b="1" dirty="0" smtClean="0">
                <a:solidFill>
                  <a:srgbClr val="7A5E9C"/>
                </a:solidFill>
                <a:latin typeface="Meiryo UI" pitchFamily="50" charset="-128"/>
                <a:ea typeface="Meiryo UI" pitchFamily="50" charset="-128"/>
                <a:cs typeface="Meiryo UI" pitchFamily="50" charset="-128"/>
              </a:rPr>
              <a:t>1</a:t>
            </a:r>
            <a:r>
              <a:rPr lang="ja-JP" altLang="en-US" sz="2400" b="1" dirty="0" smtClean="0">
                <a:solidFill>
                  <a:srgbClr val="7A5E9C"/>
                </a:solidFill>
                <a:latin typeface="Meiryo UI" pitchFamily="50" charset="-128"/>
                <a:ea typeface="Meiryo UI" pitchFamily="50" charset="-128"/>
                <a:cs typeface="Meiryo UI" pitchFamily="50" charset="-128"/>
              </a:rPr>
              <a:t>つ以上の認知領域（</a:t>
            </a:r>
            <a:r>
              <a:rPr lang="ja-JP" altLang="en-US" sz="2400" b="1" dirty="0" smtClean="0">
                <a:latin typeface="Meiryo UI" pitchFamily="50" charset="-128"/>
                <a:ea typeface="Meiryo UI" pitchFamily="50" charset="-128"/>
                <a:cs typeface="Meiryo UI" pitchFamily="50" charset="-128"/>
              </a:rPr>
              <a:t>複雑性注意、実行機能、</a:t>
            </a:r>
            <a:endParaRPr lang="en-US" altLang="ja-JP" sz="2400" b="1" dirty="0" smtClean="0">
              <a:latin typeface="Meiryo UI" pitchFamily="50" charset="-128"/>
              <a:ea typeface="Meiryo UI" pitchFamily="50" charset="-128"/>
              <a:cs typeface="Meiryo UI" pitchFamily="50" charset="-128"/>
            </a:endParaRPr>
          </a:p>
          <a:p>
            <a:pPr eaLnBrk="1" hangingPunct="1">
              <a:spcBef>
                <a:spcPts val="600"/>
              </a:spcBef>
              <a:buClr>
                <a:schemeClr val="hlink"/>
              </a:buClr>
              <a:buSzPct val="85000"/>
              <a:buFont typeface="Wingdings" pitchFamily="2" charset="2"/>
              <a:buNone/>
            </a:pPr>
            <a:r>
              <a:rPr lang="ja-JP" altLang="en-US" sz="2400" b="1" dirty="0">
                <a:latin typeface="Meiryo UI" pitchFamily="50" charset="-128"/>
                <a:ea typeface="Meiryo UI" pitchFamily="50" charset="-128"/>
                <a:cs typeface="Meiryo UI" pitchFamily="50" charset="-128"/>
              </a:rPr>
              <a:t> </a:t>
            </a:r>
            <a:r>
              <a:rPr lang="ja-JP" altLang="en-US" sz="2400" b="1" dirty="0" smtClean="0">
                <a:latin typeface="Meiryo UI" pitchFamily="50" charset="-128"/>
                <a:ea typeface="Meiryo UI" pitchFamily="50" charset="-128"/>
                <a:cs typeface="Meiryo UI" pitchFamily="50" charset="-128"/>
              </a:rPr>
              <a:t>   学習および記憶、言語、知覚</a:t>
            </a:r>
            <a:r>
              <a:rPr lang="en-US" altLang="ja-JP" sz="2400" b="1" dirty="0" smtClean="0">
                <a:latin typeface="Meiryo UI" pitchFamily="50" charset="-128"/>
                <a:ea typeface="Meiryo UI" pitchFamily="50" charset="-128"/>
                <a:cs typeface="Meiryo UI" pitchFamily="50" charset="-128"/>
              </a:rPr>
              <a:t>-</a:t>
            </a:r>
            <a:r>
              <a:rPr lang="ja-JP" altLang="en-US" sz="2400" b="1" dirty="0" smtClean="0">
                <a:latin typeface="Meiryo UI" pitchFamily="50" charset="-128"/>
                <a:ea typeface="Meiryo UI" pitchFamily="50" charset="-128"/>
                <a:cs typeface="Meiryo UI" pitchFamily="50" charset="-128"/>
              </a:rPr>
              <a:t>運動、社会的認知）</a:t>
            </a:r>
            <a:endParaRPr lang="en-US" altLang="ja-JP" sz="2400" b="1" dirty="0" smtClean="0">
              <a:latin typeface="Meiryo UI" pitchFamily="50" charset="-128"/>
              <a:ea typeface="Meiryo UI" pitchFamily="50" charset="-128"/>
              <a:cs typeface="Meiryo UI" pitchFamily="50" charset="-128"/>
            </a:endParaRPr>
          </a:p>
          <a:p>
            <a:pPr eaLnBrk="1" hangingPunct="1">
              <a:spcBef>
                <a:spcPts val="600"/>
              </a:spcBef>
              <a:buClr>
                <a:schemeClr val="hlink"/>
              </a:buClr>
              <a:buSzPct val="85000"/>
              <a:buFont typeface="Wingdings" pitchFamily="2" charset="2"/>
              <a:buNone/>
            </a:pPr>
            <a:r>
              <a:rPr lang="ja-JP" altLang="en-US" sz="2400" b="1" dirty="0">
                <a:latin typeface="Meiryo UI" pitchFamily="50" charset="-128"/>
                <a:ea typeface="Meiryo UI" pitchFamily="50" charset="-128"/>
                <a:cs typeface="Meiryo UI" pitchFamily="50" charset="-128"/>
              </a:rPr>
              <a:t> </a:t>
            </a:r>
            <a:r>
              <a:rPr lang="ja-JP" altLang="en-US" sz="2400" b="1" dirty="0" smtClean="0">
                <a:latin typeface="Meiryo UI" pitchFamily="50" charset="-128"/>
                <a:ea typeface="Meiryo UI" pitchFamily="50" charset="-128"/>
                <a:cs typeface="Meiryo UI" pitchFamily="50" charset="-128"/>
              </a:rPr>
              <a:t>   が以前の機能レベルから低下している。</a:t>
            </a:r>
            <a:endParaRPr lang="ja-JP" altLang="en-US" sz="2400" b="1" dirty="0">
              <a:latin typeface="Meiryo UI" pitchFamily="50" charset="-128"/>
              <a:ea typeface="Meiryo UI" pitchFamily="50" charset="-128"/>
              <a:cs typeface="Meiryo UI" pitchFamily="50" charset="-128"/>
            </a:endParaRPr>
          </a:p>
          <a:p>
            <a:pPr eaLnBrk="1" hangingPunct="1">
              <a:spcBef>
                <a:spcPts val="1800"/>
              </a:spcBef>
              <a:buClr>
                <a:schemeClr val="hlink"/>
              </a:buClr>
              <a:buSzPct val="85000"/>
              <a:buFont typeface="Wingdings" pitchFamily="2" charset="2"/>
              <a:buNone/>
            </a:pPr>
            <a:r>
              <a:rPr lang="en-US" altLang="ja-JP" sz="2400" b="1" dirty="0" smtClean="0">
                <a:solidFill>
                  <a:srgbClr val="609000"/>
                </a:solidFill>
                <a:latin typeface="Meiryo UI" pitchFamily="50" charset="-128"/>
                <a:ea typeface="Meiryo UI" pitchFamily="50" charset="-128"/>
                <a:cs typeface="Meiryo UI" pitchFamily="50" charset="-128"/>
              </a:rPr>
              <a:t>B</a:t>
            </a:r>
            <a:r>
              <a:rPr lang="ja-JP" altLang="en-US" sz="2400" b="1" dirty="0" smtClean="0">
                <a:solidFill>
                  <a:srgbClr val="609000"/>
                </a:solidFill>
                <a:latin typeface="Meiryo UI" pitchFamily="50" charset="-128"/>
                <a:ea typeface="Meiryo UI" pitchFamily="50" charset="-128"/>
                <a:cs typeface="Meiryo UI" pitchFamily="50" charset="-128"/>
              </a:rPr>
              <a:t> </a:t>
            </a:r>
            <a:r>
              <a:rPr lang="ja-JP" altLang="en-US" sz="2400" b="1" dirty="0" smtClean="0">
                <a:latin typeface="Meiryo UI" pitchFamily="50" charset="-128"/>
                <a:ea typeface="Meiryo UI" pitchFamily="50" charset="-128"/>
                <a:cs typeface="Meiryo UI" pitchFamily="50" charset="-128"/>
              </a:rPr>
              <a:t> </a:t>
            </a:r>
            <a:r>
              <a:rPr lang="ja-JP" altLang="en-US" sz="2400" b="1" dirty="0" smtClean="0">
                <a:solidFill>
                  <a:srgbClr val="C00000"/>
                </a:solidFill>
                <a:latin typeface="Meiryo UI" pitchFamily="50" charset="-128"/>
                <a:ea typeface="Meiryo UI" pitchFamily="50" charset="-128"/>
                <a:cs typeface="Meiryo UI" pitchFamily="50" charset="-128"/>
              </a:rPr>
              <a:t>認知機能の低下が日常生活に支障を与える。</a:t>
            </a:r>
            <a:endParaRPr lang="ja-JP" altLang="en-US" sz="2400" b="1" dirty="0">
              <a:solidFill>
                <a:srgbClr val="C00000"/>
              </a:solidFill>
              <a:latin typeface="Meiryo UI" pitchFamily="50" charset="-128"/>
              <a:ea typeface="Meiryo UI" pitchFamily="50" charset="-128"/>
              <a:cs typeface="Meiryo UI" pitchFamily="50" charset="-128"/>
            </a:endParaRPr>
          </a:p>
          <a:p>
            <a:pPr eaLnBrk="1" hangingPunct="1">
              <a:spcBef>
                <a:spcPts val="1800"/>
              </a:spcBef>
              <a:buClr>
                <a:schemeClr val="hlink"/>
              </a:buClr>
              <a:buSzPct val="85000"/>
              <a:buFont typeface="Wingdings" pitchFamily="2" charset="2"/>
              <a:buNone/>
            </a:pPr>
            <a:r>
              <a:rPr lang="en-US" altLang="ja-JP" sz="2400" b="1" dirty="0" smtClean="0">
                <a:solidFill>
                  <a:srgbClr val="609000"/>
                </a:solidFill>
                <a:latin typeface="Meiryo UI" pitchFamily="50" charset="-128"/>
                <a:ea typeface="Meiryo UI" pitchFamily="50" charset="-128"/>
                <a:cs typeface="Meiryo UI" pitchFamily="50" charset="-128"/>
              </a:rPr>
              <a:t>C</a:t>
            </a:r>
            <a:r>
              <a:rPr lang="ja-JP" altLang="en-US" sz="2400" b="1" dirty="0" smtClean="0">
                <a:solidFill>
                  <a:srgbClr val="609000"/>
                </a:solidFill>
                <a:latin typeface="Meiryo UI" pitchFamily="50" charset="-128"/>
                <a:ea typeface="Meiryo UI" pitchFamily="50" charset="-128"/>
                <a:cs typeface="Meiryo UI" pitchFamily="50" charset="-128"/>
              </a:rPr>
              <a:t> </a:t>
            </a:r>
            <a:r>
              <a:rPr lang="ja-JP" altLang="en-US" sz="2400" b="1" dirty="0" smtClean="0">
                <a:latin typeface="Meiryo UI" pitchFamily="50" charset="-128"/>
                <a:ea typeface="Meiryo UI" pitchFamily="50" charset="-128"/>
                <a:cs typeface="Meiryo UI" pitchFamily="50" charset="-128"/>
              </a:rPr>
              <a:t> 認知機能の低下はせん妄のときのみに現れるもの</a:t>
            </a:r>
            <a:endParaRPr lang="en-US" altLang="ja-JP" sz="2400" b="1" dirty="0" smtClean="0">
              <a:latin typeface="Meiryo UI" pitchFamily="50" charset="-128"/>
              <a:ea typeface="Meiryo UI" pitchFamily="50" charset="-128"/>
              <a:cs typeface="Meiryo UI" pitchFamily="50" charset="-128"/>
            </a:endParaRPr>
          </a:p>
          <a:p>
            <a:pPr eaLnBrk="1" hangingPunct="1">
              <a:spcBef>
                <a:spcPts val="600"/>
              </a:spcBef>
              <a:buClr>
                <a:schemeClr val="hlink"/>
              </a:buClr>
              <a:buSzPct val="85000"/>
              <a:buFont typeface="Wingdings" pitchFamily="2" charset="2"/>
              <a:buNone/>
            </a:pPr>
            <a:r>
              <a:rPr lang="ja-JP" altLang="en-US" sz="2400" b="1" dirty="0">
                <a:latin typeface="Meiryo UI" pitchFamily="50" charset="-128"/>
                <a:ea typeface="Meiryo UI" pitchFamily="50" charset="-128"/>
                <a:cs typeface="Meiryo UI" pitchFamily="50" charset="-128"/>
              </a:rPr>
              <a:t> </a:t>
            </a:r>
            <a:r>
              <a:rPr lang="ja-JP" altLang="en-US" sz="2400" b="1" dirty="0" smtClean="0">
                <a:latin typeface="Meiryo UI" pitchFamily="50" charset="-128"/>
                <a:ea typeface="Meiryo UI" pitchFamily="50" charset="-128"/>
                <a:cs typeface="Meiryo UI" pitchFamily="50" charset="-128"/>
              </a:rPr>
              <a:t>   ではない。</a:t>
            </a:r>
            <a:endParaRPr lang="ja-JP" altLang="en-US" sz="2400" b="1" dirty="0">
              <a:latin typeface="Meiryo UI" pitchFamily="50" charset="-128"/>
              <a:ea typeface="Meiryo UI" pitchFamily="50" charset="-128"/>
              <a:cs typeface="Meiryo UI" pitchFamily="50" charset="-128"/>
            </a:endParaRPr>
          </a:p>
          <a:p>
            <a:pPr eaLnBrk="1" hangingPunct="1">
              <a:spcBef>
                <a:spcPts val="1800"/>
              </a:spcBef>
              <a:buClr>
                <a:schemeClr val="hlink"/>
              </a:buClr>
              <a:buSzPct val="85000"/>
              <a:buFont typeface="Wingdings" pitchFamily="2" charset="2"/>
              <a:buNone/>
            </a:pPr>
            <a:r>
              <a:rPr lang="en-US" altLang="ja-JP" sz="2400" b="1" dirty="0">
                <a:solidFill>
                  <a:srgbClr val="609000"/>
                </a:solidFill>
                <a:latin typeface="Meiryo UI" pitchFamily="50" charset="-128"/>
                <a:ea typeface="Meiryo UI" pitchFamily="50" charset="-128"/>
                <a:cs typeface="Meiryo UI" pitchFamily="50" charset="-128"/>
              </a:rPr>
              <a:t>D</a:t>
            </a:r>
            <a:r>
              <a:rPr lang="ja-JP" altLang="en-US" sz="2400" b="1" dirty="0" smtClean="0">
                <a:solidFill>
                  <a:srgbClr val="609000"/>
                </a:solidFill>
                <a:latin typeface="Meiryo UI" pitchFamily="50" charset="-128"/>
                <a:ea typeface="Meiryo UI" pitchFamily="50" charset="-128"/>
                <a:cs typeface="Meiryo UI" pitchFamily="50" charset="-128"/>
              </a:rPr>
              <a:t> </a:t>
            </a:r>
            <a:r>
              <a:rPr lang="ja-JP" altLang="en-US" sz="2400" b="1" dirty="0" smtClean="0">
                <a:latin typeface="Meiryo UI" pitchFamily="50" charset="-128"/>
                <a:ea typeface="Meiryo UI" pitchFamily="50" charset="-128"/>
                <a:cs typeface="Meiryo UI" pitchFamily="50" charset="-128"/>
              </a:rPr>
              <a:t> 他の精神疾患（うつ病や統合失調症等）が否定</a:t>
            </a:r>
            <a:endParaRPr lang="en-US" altLang="ja-JP" sz="2400" b="1" dirty="0" smtClean="0">
              <a:latin typeface="Meiryo UI" pitchFamily="50" charset="-128"/>
              <a:ea typeface="Meiryo UI" pitchFamily="50" charset="-128"/>
              <a:cs typeface="Meiryo UI" pitchFamily="50" charset="-128"/>
            </a:endParaRPr>
          </a:p>
          <a:p>
            <a:pPr eaLnBrk="1" hangingPunct="1">
              <a:spcBef>
                <a:spcPts val="600"/>
              </a:spcBef>
              <a:buClr>
                <a:schemeClr val="hlink"/>
              </a:buClr>
              <a:buSzPct val="85000"/>
              <a:buFont typeface="Wingdings" pitchFamily="2" charset="2"/>
              <a:buNone/>
            </a:pPr>
            <a:r>
              <a:rPr lang="ja-JP" altLang="en-US" sz="2400" b="1" dirty="0">
                <a:latin typeface="Meiryo UI" pitchFamily="50" charset="-128"/>
                <a:ea typeface="Meiryo UI" pitchFamily="50" charset="-128"/>
                <a:cs typeface="Meiryo UI" pitchFamily="50" charset="-128"/>
              </a:rPr>
              <a:t> </a:t>
            </a:r>
            <a:r>
              <a:rPr lang="ja-JP" altLang="en-US" sz="2400" b="1" dirty="0" smtClean="0">
                <a:latin typeface="Meiryo UI" pitchFamily="50" charset="-128"/>
                <a:ea typeface="Meiryo UI" pitchFamily="50" charset="-128"/>
                <a:cs typeface="Meiryo UI" pitchFamily="50" charset="-128"/>
              </a:rPr>
              <a:t>   できる。</a:t>
            </a:r>
            <a:endParaRPr lang="ja-JP" altLang="en-US" sz="2400" b="1" dirty="0">
              <a:latin typeface="Meiryo UI" pitchFamily="50" charset="-128"/>
              <a:ea typeface="Meiryo UI" pitchFamily="50" charset="-128"/>
              <a:cs typeface="Meiryo UI" pitchFamily="50" charset="-128"/>
            </a:endParaRPr>
          </a:p>
        </p:txBody>
      </p:sp>
      <p:sp>
        <p:nvSpPr>
          <p:cNvPr id="36866" name="Text Box 2"/>
          <p:cNvSpPr txBox="1">
            <a:spLocks noChangeArrowheads="1"/>
          </p:cNvSpPr>
          <p:nvPr/>
        </p:nvSpPr>
        <p:spPr bwMode="auto">
          <a:xfrm>
            <a:off x="1261665" y="281576"/>
            <a:ext cx="69215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792" tIns="45395" rIns="90792" bIns="45395">
            <a:spAutoFit/>
          </a:bodyPr>
          <a:lstStyle>
            <a:lvl1pPr defTabSz="909638">
              <a:defRPr kumimoji="1" sz="3200">
                <a:solidFill>
                  <a:schemeClr val="tx1"/>
                </a:solidFill>
                <a:latin typeface="Arial" pitchFamily="34" charset="0"/>
                <a:ea typeface="ＭＳ Ｐゴシック" pitchFamily="50" charset="-128"/>
              </a:defRPr>
            </a:lvl1pPr>
            <a:lvl2pPr defTabSz="909638">
              <a:defRPr kumimoji="1" sz="2800">
                <a:solidFill>
                  <a:schemeClr val="tx1"/>
                </a:solidFill>
                <a:latin typeface="Arial" pitchFamily="34" charset="0"/>
                <a:ea typeface="ＭＳ Ｐゴシック" pitchFamily="50" charset="-128"/>
              </a:defRPr>
            </a:lvl2pPr>
            <a:lvl3pPr defTabSz="909638">
              <a:defRPr kumimoji="1" sz="2400">
                <a:solidFill>
                  <a:schemeClr val="tx1"/>
                </a:solidFill>
                <a:latin typeface="Arial" pitchFamily="34" charset="0"/>
                <a:ea typeface="ＭＳ Ｐゴシック" pitchFamily="50" charset="-128"/>
              </a:defRPr>
            </a:lvl3pPr>
            <a:lvl4pPr defTabSz="909638">
              <a:defRPr kumimoji="1" sz="2000">
                <a:solidFill>
                  <a:schemeClr val="tx1"/>
                </a:solidFill>
                <a:latin typeface="Arial" pitchFamily="34" charset="0"/>
                <a:ea typeface="ＭＳ Ｐゴシック" pitchFamily="50" charset="-128"/>
              </a:defRPr>
            </a:lvl4pPr>
            <a:lvl5pPr defTabSz="909638">
              <a:defRPr kumimoji="1" sz="2000">
                <a:solidFill>
                  <a:schemeClr val="tx1"/>
                </a:solidFill>
                <a:latin typeface="Arial" pitchFamily="34" charset="0"/>
                <a:ea typeface="ＭＳ Ｐゴシック" pitchFamily="50" charset="-128"/>
              </a:defRPr>
            </a:lvl5pPr>
            <a:lvl6pPr defTabSz="909638" eaLnBrk="0" hangingPunct="0">
              <a:defRPr kumimoji="1" sz="2000">
                <a:solidFill>
                  <a:schemeClr val="tx1"/>
                </a:solidFill>
                <a:latin typeface="Arial" pitchFamily="34" charset="0"/>
                <a:ea typeface="ＭＳ Ｐゴシック" pitchFamily="50" charset="-128"/>
              </a:defRPr>
            </a:lvl6pPr>
            <a:lvl7pPr defTabSz="909638" eaLnBrk="0" hangingPunct="0">
              <a:defRPr kumimoji="1" sz="2000">
                <a:solidFill>
                  <a:schemeClr val="tx1"/>
                </a:solidFill>
                <a:latin typeface="Arial" pitchFamily="34" charset="0"/>
                <a:ea typeface="ＭＳ Ｐゴシック" pitchFamily="50" charset="-128"/>
              </a:defRPr>
            </a:lvl7pPr>
            <a:lvl8pPr defTabSz="909638" eaLnBrk="0" hangingPunct="0">
              <a:defRPr kumimoji="1" sz="2000">
                <a:solidFill>
                  <a:schemeClr val="tx1"/>
                </a:solidFill>
                <a:latin typeface="Arial" pitchFamily="34" charset="0"/>
                <a:ea typeface="ＭＳ Ｐゴシック" pitchFamily="50" charset="-128"/>
              </a:defRPr>
            </a:lvl8pPr>
            <a:lvl9pPr defTabSz="909638" eaLnBrk="0" hangingPunct="0">
              <a:defRPr kumimoji="1" sz="2000">
                <a:solidFill>
                  <a:schemeClr val="tx1"/>
                </a:solidFill>
                <a:latin typeface="Arial" pitchFamily="34" charset="0"/>
                <a:ea typeface="ＭＳ Ｐゴシック" pitchFamily="50" charset="-128"/>
              </a:defRPr>
            </a:lvl9pPr>
          </a:lstStyle>
          <a:p>
            <a:pPr algn="ctr" eaLnBrk="1" hangingPunct="1">
              <a:spcBef>
                <a:spcPct val="50000"/>
              </a:spcBef>
            </a:pPr>
            <a:r>
              <a:rPr lang="ja-JP" altLang="en-US" sz="3000" b="1" dirty="0" smtClean="0">
                <a:latin typeface="Meiryo UI" pitchFamily="50" charset="-128"/>
                <a:ea typeface="Meiryo UI" pitchFamily="50" charset="-128"/>
                <a:cs typeface="Meiryo UI" pitchFamily="50" charset="-128"/>
              </a:rPr>
              <a:t>新しい認知症</a:t>
            </a:r>
            <a:r>
              <a:rPr lang="ja-JP" altLang="en-US" sz="3000" b="1" dirty="0">
                <a:latin typeface="Meiryo UI" pitchFamily="50" charset="-128"/>
                <a:ea typeface="Meiryo UI" pitchFamily="50" charset="-128"/>
                <a:cs typeface="Meiryo UI" pitchFamily="50" charset="-128"/>
              </a:rPr>
              <a:t>の診断基準</a:t>
            </a:r>
            <a:r>
              <a:rPr lang="ja-JP" altLang="en-US" sz="3000" b="1" dirty="0" smtClean="0">
                <a:latin typeface="Meiryo UI" pitchFamily="50" charset="-128"/>
                <a:ea typeface="Meiryo UI" pitchFamily="50" charset="-128"/>
                <a:cs typeface="Meiryo UI" pitchFamily="50" charset="-128"/>
              </a:rPr>
              <a:t>（</a:t>
            </a:r>
            <a:r>
              <a:rPr lang="en-US" altLang="ja-JP" sz="3000" b="1" dirty="0" smtClean="0">
                <a:latin typeface="Trebuchet MS" panose="020B0603020202020204" pitchFamily="34" charset="0"/>
                <a:ea typeface="Meiryo UI" pitchFamily="50" charset="-128"/>
                <a:cs typeface="Meiryo UI" pitchFamily="50" charset="-128"/>
              </a:rPr>
              <a:t>DSM-5</a:t>
            </a:r>
            <a:r>
              <a:rPr lang="ja-JP" altLang="en-US" sz="3000" b="1" dirty="0" smtClean="0">
                <a:latin typeface="Meiryo UI" pitchFamily="50" charset="-128"/>
                <a:ea typeface="Meiryo UI" pitchFamily="50" charset="-128"/>
                <a:cs typeface="Meiryo UI" pitchFamily="50" charset="-128"/>
              </a:rPr>
              <a:t>）</a:t>
            </a:r>
            <a:endParaRPr lang="en-US" altLang="ja-JP" sz="3000" b="1" dirty="0">
              <a:latin typeface="Meiryo UI" pitchFamily="50" charset="-128"/>
              <a:ea typeface="Meiryo UI" pitchFamily="50" charset="-128"/>
              <a:cs typeface="Meiryo UI" pitchFamily="50" charset="-128"/>
            </a:endParaRPr>
          </a:p>
        </p:txBody>
      </p:sp>
      <p:sp>
        <p:nvSpPr>
          <p:cNvPr id="1011715" name="Text Box 3"/>
          <p:cNvSpPr txBox="1">
            <a:spLocks noChangeArrowheads="1"/>
          </p:cNvSpPr>
          <p:nvPr/>
        </p:nvSpPr>
        <p:spPr bwMode="auto">
          <a:xfrm>
            <a:off x="1219200" y="3810000"/>
            <a:ext cx="2590800" cy="765175"/>
          </a:xfrm>
          <a:prstGeom prst="rect">
            <a:avLst/>
          </a:prstGeom>
          <a:noFill/>
          <a:ln w="9525">
            <a:noFill/>
            <a:miter lim="800000"/>
            <a:headEnd/>
            <a:tailEnd/>
          </a:ln>
          <a:effectLst/>
        </p:spPr>
        <p:txBody>
          <a:bodyPr lIns="90792" tIns="45395" rIns="90792" bIns="45395">
            <a:spAutoFit/>
          </a:bodyPr>
          <a:lstStyle/>
          <a:p>
            <a:pPr defTabSz="909638" eaLnBrk="1" hangingPunct="1">
              <a:spcBef>
                <a:spcPct val="50000"/>
              </a:spcBef>
              <a:defRPr/>
            </a:pPr>
            <a:endParaRPr lang="ja-JP" altLang="ja-JP" sz="4500">
              <a:solidFill>
                <a:schemeClr val="tx2"/>
              </a:solidFill>
              <a:effectLst>
                <a:outerShdw blurRad="38100" dist="38100" dir="2700000" algn="tl">
                  <a:srgbClr val="000000"/>
                </a:outerShdw>
              </a:effectLst>
              <a:latin typeface="Arial" charset="0"/>
              <a:ea typeface="HG丸ｺﾞｼｯｸM-PRO" pitchFamily="49" charset="-128"/>
            </a:endParaRPr>
          </a:p>
        </p:txBody>
      </p:sp>
      <p:sp>
        <p:nvSpPr>
          <p:cNvPr id="9" name="Rectangle 3"/>
          <p:cNvSpPr>
            <a:spLocks noChangeArrowheads="1"/>
          </p:cNvSpPr>
          <p:nvPr/>
        </p:nvSpPr>
        <p:spPr bwMode="auto">
          <a:xfrm>
            <a:off x="318293" y="949087"/>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cxnSp>
        <p:nvCxnSpPr>
          <p:cNvPr id="8" name="直線コネクタ 7"/>
          <p:cNvCxnSpPr/>
          <p:nvPr/>
        </p:nvCxnSpPr>
        <p:spPr>
          <a:xfrm>
            <a:off x="1490313" y="3825922"/>
            <a:ext cx="6048672"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1547664" y="4343489"/>
            <a:ext cx="1080120"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1764647"/>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88640"/>
            <a:ext cx="8229600" cy="648072"/>
          </a:xfrm>
        </p:spPr>
        <p:txBody>
          <a:bodyPr>
            <a:norm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認知症を知るための</a:t>
            </a:r>
            <a: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3</a:t>
            </a:r>
            <a:r>
              <a:rPr lang="ja-JP" altLang="en-US" sz="3200" b="1" dirty="0" err="1" smtClean="0">
                <a:latin typeface="Meiryo UI" panose="020B0604030504040204" pitchFamily="50" charset="-128"/>
                <a:ea typeface="Meiryo UI" panose="020B0604030504040204" pitchFamily="50" charset="-128"/>
                <a:cs typeface="Meiryo UI" panose="020B0604030504040204" pitchFamily="50" charset="-128"/>
              </a:rPr>
              <a:t>つの</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層</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23159086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3"/>
          <p:cNvSpPr>
            <a:spLocks noChangeArrowheads="1"/>
          </p:cNvSpPr>
          <p:nvPr/>
        </p:nvSpPr>
        <p:spPr bwMode="auto">
          <a:xfrm>
            <a:off x="291086" y="84176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32464655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0948" y="194790"/>
            <a:ext cx="8229600" cy="706090"/>
          </a:xfrm>
        </p:spPr>
        <p:txBody>
          <a:bodyPr>
            <a:norm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認知症を知るための</a:t>
            </a:r>
            <a: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3</a:t>
            </a:r>
            <a:r>
              <a:rPr lang="ja-JP" altLang="en-US" sz="3200" b="1" dirty="0" err="1" smtClean="0">
                <a:latin typeface="Meiryo UI" panose="020B0604030504040204" pitchFamily="50" charset="-128"/>
                <a:ea typeface="Meiryo UI" panose="020B0604030504040204" pitchFamily="50" charset="-128"/>
                <a:cs typeface="Meiryo UI" panose="020B0604030504040204" pitchFamily="50" charset="-128"/>
              </a:rPr>
              <a:t>つの</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層</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68233347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3"/>
          <p:cNvSpPr>
            <a:spLocks noChangeArrowheads="1"/>
          </p:cNvSpPr>
          <p:nvPr/>
        </p:nvSpPr>
        <p:spPr bwMode="auto">
          <a:xfrm>
            <a:off x="291085" y="90088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20355723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p:cNvSpPr>
            <a:spLocks noGrp="1"/>
          </p:cNvSpPr>
          <p:nvPr>
            <p:ph type="title"/>
          </p:nvPr>
        </p:nvSpPr>
        <p:spPr>
          <a:xfrm>
            <a:off x="1299383" y="180800"/>
            <a:ext cx="6552728" cy="720080"/>
          </a:xfrm>
        </p:spPr>
        <p:txBody>
          <a:bodyPr>
            <a:normAutofit/>
          </a:body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主な認知症の原因（四大認知症）</a:t>
            </a:r>
          </a:p>
        </p:txBody>
      </p:sp>
      <p:sp>
        <p:nvSpPr>
          <p:cNvPr id="25603" name="コンテンツ プレースホルダ 2"/>
          <p:cNvSpPr>
            <a:spLocks noGrp="1"/>
          </p:cNvSpPr>
          <p:nvPr>
            <p:ph idx="1"/>
          </p:nvPr>
        </p:nvSpPr>
        <p:spPr>
          <a:xfrm>
            <a:off x="1403649" y="1556792"/>
            <a:ext cx="6696744" cy="4525963"/>
          </a:xfrm>
        </p:spPr>
        <p:txBody>
          <a:bodyPr>
            <a:normAutofit/>
          </a:bodyPr>
          <a:lstStyle/>
          <a:p>
            <a:pPr>
              <a:spcBef>
                <a:spcPts val="1800"/>
              </a:spcBef>
            </a:pPr>
            <a:r>
              <a:rPr lang="ja-JP" altLang="en-US"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アルツハイマー型認知症</a:t>
            </a:r>
            <a:endParaRPr lang="en-US" altLang="ja-JP"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pPr>
              <a:spcBef>
                <a:spcPts val="1800"/>
              </a:spcBef>
            </a:pPr>
            <a:r>
              <a:rPr lang="ja-JP" altLang="en-US"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血管性認知症</a:t>
            </a:r>
            <a:endParaRPr lang="en-US" altLang="ja-JP"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pPr>
              <a:spcBef>
                <a:spcPts val="1800"/>
              </a:spcBef>
            </a:pPr>
            <a:r>
              <a:rPr lang="ja-JP" altLang="en-US"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レビー小体型認知症</a:t>
            </a:r>
            <a:endParaRPr lang="en-US" altLang="ja-JP"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pPr>
              <a:spcBef>
                <a:spcPts val="1800"/>
              </a:spcBef>
            </a:pPr>
            <a:r>
              <a:rPr lang="ja-JP" altLang="en-US"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前頭側頭型認知症</a:t>
            </a:r>
            <a:endParaRPr lang="en-US" altLang="ja-JP"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pPr algn="ctr">
              <a:buFont typeface="Arial" charset="0"/>
              <a:buNone/>
            </a:pP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buFont typeface="Arial" charset="0"/>
              <a:buNone/>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認知症の各疾患それぞれに特徴がある</a:t>
            </a:r>
          </a:p>
        </p:txBody>
      </p:sp>
      <p:sp>
        <p:nvSpPr>
          <p:cNvPr id="4" name="Rectangle 3"/>
          <p:cNvSpPr>
            <a:spLocks noChangeArrowheads="1"/>
          </p:cNvSpPr>
          <p:nvPr/>
        </p:nvSpPr>
        <p:spPr bwMode="auto">
          <a:xfrm>
            <a:off x="291085" y="90088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980922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タイトル 1"/>
          <p:cNvSpPr>
            <a:spLocks noGrp="1"/>
          </p:cNvSpPr>
          <p:nvPr>
            <p:ph type="title"/>
          </p:nvPr>
        </p:nvSpPr>
        <p:spPr>
          <a:xfrm>
            <a:off x="1704459" y="116632"/>
            <a:ext cx="5513298" cy="764704"/>
          </a:xfrm>
        </p:spPr>
        <p:txBody>
          <a:bodyPr>
            <a:normAutofit/>
          </a:body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アルツハイマー型認知症</a:t>
            </a:r>
          </a:p>
        </p:txBody>
      </p:sp>
      <p:sp>
        <p:nvSpPr>
          <p:cNvPr id="26627" name="コンテンツ プレースホルダ 2"/>
          <p:cNvSpPr>
            <a:spLocks noGrp="1"/>
          </p:cNvSpPr>
          <p:nvPr>
            <p:ph idx="1"/>
          </p:nvPr>
        </p:nvSpPr>
        <p:spPr>
          <a:xfrm>
            <a:off x="683568" y="1268760"/>
            <a:ext cx="8013576" cy="4525963"/>
          </a:xfrm>
        </p:spPr>
        <p:txBody>
          <a:bodyPr>
            <a:normAutofit/>
          </a:bodyPr>
          <a:lstStyle/>
          <a:p>
            <a:pPr>
              <a:lnSpc>
                <a:spcPct val="120000"/>
              </a:lnSpc>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病態：　</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	</a:t>
            </a:r>
          </a:p>
          <a:p>
            <a:pPr marL="0" indent="0">
              <a:lnSpc>
                <a:spcPct val="120000"/>
              </a:lnSpc>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脳にアミロイド</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β</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蛋白が蓄積</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br>
            <a:r>
              <a:rPr lang="ja-JP" altLang="ja-JP"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老人班、神経原線維変化→神経細胞死</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20000"/>
              </a:lnSpc>
            </a:pP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20000"/>
              </a:lnSpc>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障害部位：</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側頭葉・頭頂葉を中心とした症状から始まり、次第に全般的な機能低下にいたる</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lnSpc>
                <a:spcPct val="120000"/>
              </a:lnSpc>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視</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空間能力の障害（迷子のエピソード）</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lnSpc>
                <a:spcPct val="120000"/>
              </a:lnSpc>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病</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識を失いやすい</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89" name="Rectangle 3"/>
          <p:cNvSpPr>
            <a:spLocks noChangeArrowheads="1"/>
          </p:cNvSpPr>
          <p:nvPr/>
        </p:nvSpPr>
        <p:spPr bwMode="auto">
          <a:xfrm>
            <a:off x="291085" y="90088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20498458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3"/>
          <p:cNvSpPr txBox="1">
            <a:spLocks noChangeArrowheads="1"/>
          </p:cNvSpPr>
          <p:nvPr/>
        </p:nvSpPr>
        <p:spPr bwMode="auto">
          <a:xfrm>
            <a:off x="418807" y="1386233"/>
            <a:ext cx="8382586"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spcBef>
                <a:spcPts val="0"/>
              </a:spcBef>
            </a:pPr>
            <a:r>
              <a:rPr lang="en-US" altLang="ja-JP" sz="2100" b="1" dirty="0">
                <a:latin typeface="Meiryo UI" pitchFamily="50" charset="-128"/>
                <a:ea typeface="Meiryo UI" pitchFamily="50" charset="-128"/>
                <a:cs typeface="Meiryo UI" pitchFamily="50" charset="-128"/>
              </a:rPr>
              <a:t>1</a:t>
            </a:r>
            <a:r>
              <a:rPr lang="ja-JP" altLang="en-US" sz="2100" b="1" dirty="0">
                <a:latin typeface="Meiryo UI" pitchFamily="50" charset="-128"/>
                <a:ea typeface="Meiryo UI" pitchFamily="50" charset="-128"/>
                <a:cs typeface="Meiryo UI" pitchFamily="50" charset="-128"/>
              </a:rPr>
              <a:t>年ほど前から前日のことを忘れることが多くなった</a:t>
            </a:r>
            <a:r>
              <a:rPr lang="ja-JP" altLang="en-US" sz="2100" b="1" dirty="0" smtClean="0">
                <a:latin typeface="Meiryo UI" pitchFamily="50" charset="-128"/>
                <a:ea typeface="Meiryo UI" pitchFamily="50" charset="-128"/>
                <a:cs typeface="Meiryo UI" pitchFamily="50" charset="-128"/>
              </a:rPr>
              <a:t>。 通帳</a:t>
            </a:r>
            <a:r>
              <a:rPr lang="ja-JP" altLang="en-US" sz="2100" b="1" dirty="0">
                <a:latin typeface="Meiryo UI" pitchFamily="50" charset="-128"/>
                <a:ea typeface="Meiryo UI" pitchFamily="50" charset="-128"/>
                <a:cs typeface="Meiryo UI" pitchFamily="50" charset="-128"/>
              </a:rPr>
              <a:t>や大切なもの</a:t>
            </a:r>
            <a:r>
              <a:rPr lang="ja-JP" altLang="en-US" sz="2100" b="1" dirty="0" smtClean="0">
                <a:latin typeface="Meiryo UI" pitchFamily="50" charset="-128"/>
                <a:ea typeface="Meiryo UI" pitchFamily="50" charset="-128"/>
                <a:cs typeface="Meiryo UI" pitchFamily="50" charset="-128"/>
              </a:rPr>
              <a:t>の</a:t>
            </a:r>
            <a:endParaRPr lang="en-US" altLang="ja-JP" sz="2100" b="1" dirty="0" smtClean="0">
              <a:latin typeface="Meiryo UI" pitchFamily="50" charset="-128"/>
              <a:ea typeface="Meiryo UI" pitchFamily="50" charset="-128"/>
              <a:cs typeface="Meiryo UI" pitchFamily="50" charset="-128"/>
            </a:endParaRPr>
          </a:p>
          <a:p>
            <a:pPr eaLnBrk="1" hangingPunct="1">
              <a:spcBef>
                <a:spcPts val="0"/>
              </a:spcBef>
            </a:pPr>
            <a:r>
              <a:rPr lang="ja-JP" altLang="en-US" sz="2100" b="1" dirty="0" smtClean="0">
                <a:latin typeface="Meiryo UI" pitchFamily="50" charset="-128"/>
                <a:ea typeface="Meiryo UI" pitchFamily="50" charset="-128"/>
                <a:cs typeface="Meiryo UI" pitchFamily="50" charset="-128"/>
              </a:rPr>
              <a:t>しまい忘れが目立つように</a:t>
            </a:r>
            <a:r>
              <a:rPr lang="ja-JP" altLang="en-US" sz="2100" b="1" dirty="0">
                <a:latin typeface="Meiryo UI" pitchFamily="50" charset="-128"/>
                <a:ea typeface="Meiryo UI" pitchFamily="50" charset="-128"/>
                <a:cs typeface="Meiryo UI" pitchFamily="50" charset="-128"/>
              </a:rPr>
              <a:t>なり</a:t>
            </a:r>
            <a:r>
              <a:rPr lang="ja-JP" altLang="en-US" sz="2100" b="1" dirty="0" smtClean="0">
                <a:latin typeface="Meiryo UI" pitchFamily="50" charset="-128"/>
                <a:ea typeface="Meiryo UI" pitchFamily="50" charset="-128"/>
                <a:cs typeface="Meiryo UI" pitchFamily="50" charset="-128"/>
              </a:rPr>
              <a:t>、物</a:t>
            </a:r>
            <a:r>
              <a:rPr lang="ja-JP" altLang="en-US" sz="2100" b="1" dirty="0">
                <a:latin typeface="Meiryo UI" pitchFamily="50" charset="-128"/>
                <a:ea typeface="Meiryo UI" pitchFamily="50" charset="-128"/>
                <a:cs typeface="Meiryo UI" pitchFamily="50" charset="-128"/>
              </a:rPr>
              <a:t>が見つからないときに夫のせいにする</a:t>
            </a:r>
            <a:r>
              <a:rPr lang="ja-JP" altLang="en-US" sz="2100" b="1" dirty="0" smtClean="0">
                <a:latin typeface="Meiryo UI" pitchFamily="50" charset="-128"/>
                <a:ea typeface="Meiryo UI" pitchFamily="50" charset="-128"/>
                <a:cs typeface="Meiryo UI" pitchFamily="50" charset="-128"/>
              </a:rPr>
              <a:t>。 </a:t>
            </a:r>
            <a:endParaRPr lang="en-US" altLang="ja-JP" sz="2100" b="1" dirty="0" smtClean="0">
              <a:latin typeface="Meiryo UI" pitchFamily="50" charset="-128"/>
              <a:ea typeface="Meiryo UI" pitchFamily="50" charset="-128"/>
              <a:cs typeface="Meiryo UI" pitchFamily="50" charset="-128"/>
            </a:endParaRPr>
          </a:p>
          <a:p>
            <a:pPr eaLnBrk="1" hangingPunct="1">
              <a:spcBef>
                <a:spcPts val="600"/>
              </a:spcBef>
            </a:pPr>
            <a:r>
              <a:rPr lang="ja-JP" altLang="en-US" sz="2100" b="1" dirty="0" smtClean="0">
                <a:latin typeface="Meiryo UI" pitchFamily="50" charset="-128"/>
                <a:ea typeface="Meiryo UI" pitchFamily="50" charset="-128"/>
                <a:cs typeface="Meiryo UI" pitchFamily="50" charset="-128"/>
              </a:rPr>
              <a:t>結婚</a:t>
            </a:r>
            <a:r>
              <a:rPr lang="ja-JP" altLang="en-US" sz="2100" b="1" dirty="0">
                <a:latin typeface="Meiryo UI" pitchFamily="50" charset="-128"/>
                <a:ea typeface="Meiryo UI" pitchFamily="50" charset="-128"/>
                <a:cs typeface="Meiryo UI" pitchFamily="50" charset="-128"/>
              </a:rPr>
              <a:t>した娘のところに何度も電話してくるが、前に</a:t>
            </a:r>
            <a:r>
              <a:rPr lang="ja-JP" altLang="en-US" sz="2100" b="1" dirty="0" smtClean="0">
                <a:latin typeface="Meiryo UI" pitchFamily="50" charset="-128"/>
                <a:ea typeface="Meiryo UI" pitchFamily="50" charset="-128"/>
                <a:cs typeface="Meiryo UI" pitchFamily="50" charset="-128"/>
              </a:rPr>
              <a:t>かけてきた内容</a:t>
            </a:r>
            <a:r>
              <a:rPr lang="ja-JP" altLang="en-US" sz="2100" b="1" dirty="0">
                <a:latin typeface="Meiryo UI" pitchFamily="50" charset="-128"/>
                <a:ea typeface="Meiryo UI" pitchFamily="50" charset="-128"/>
                <a:cs typeface="Meiryo UI" pitchFamily="50" charset="-128"/>
              </a:rPr>
              <a:t>を</a:t>
            </a:r>
            <a:r>
              <a:rPr lang="ja-JP" altLang="en-US" sz="2100" b="1" dirty="0" smtClean="0">
                <a:latin typeface="Meiryo UI" pitchFamily="50" charset="-128"/>
                <a:ea typeface="Meiryo UI" pitchFamily="50" charset="-128"/>
                <a:cs typeface="Meiryo UI" pitchFamily="50" charset="-128"/>
              </a:rPr>
              <a:t>覚えて</a:t>
            </a:r>
            <a:endParaRPr lang="en-US" altLang="ja-JP" sz="2100" b="1" dirty="0" smtClean="0">
              <a:latin typeface="Meiryo UI" pitchFamily="50" charset="-128"/>
              <a:ea typeface="Meiryo UI" pitchFamily="50" charset="-128"/>
              <a:cs typeface="Meiryo UI" pitchFamily="50" charset="-128"/>
            </a:endParaRPr>
          </a:p>
          <a:p>
            <a:pPr eaLnBrk="1" hangingPunct="1">
              <a:spcBef>
                <a:spcPts val="0"/>
              </a:spcBef>
            </a:pPr>
            <a:r>
              <a:rPr lang="ja-JP" altLang="en-US" sz="2100" b="1" dirty="0" smtClean="0">
                <a:latin typeface="Meiryo UI" pitchFamily="50" charset="-128"/>
                <a:ea typeface="Meiryo UI" pitchFamily="50" charset="-128"/>
                <a:cs typeface="Meiryo UI" pitchFamily="50" charset="-128"/>
              </a:rPr>
              <a:t>いない</a:t>
            </a:r>
            <a:r>
              <a:rPr lang="ja-JP" altLang="en-US" sz="2100" b="1" dirty="0">
                <a:latin typeface="Meiryo UI" pitchFamily="50" charset="-128"/>
                <a:ea typeface="Meiryo UI" pitchFamily="50" charset="-128"/>
                <a:cs typeface="Meiryo UI" pitchFamily="50" charset="-128"/>
              </a:rPr>
              <a:t>。</a:t>
            </a:r>
          </a:p>
          <a:p>
            <a:pPr eaLnBrk="1" hangingPunct="1">
              <a:spcBef>
                <a:spcPts val="600"/>
              </a:spcBef>
            </a:pPr>
            <a:r>
              <a:rPr lang="ja-JP" altLang="en-US" sz="2100" b="1" dirty="0">
                <a:latin typeface="Meiryo UI" pitchFamily="50" charset="-128"/>
                <a:ea typeface="Meiryo UI" pitchFamily="50" charset="-128"/>
                <a:cs typeface="Meiryo UI" pitchFamily="50" charset="-128"/>
              </a:rPr>
              <a:t>買い物へはいくが、同じものを大量に買ってきて</a:t>
            </a:r>
            <a:r>
              <a:rPr lang="ja-JP" altLang="en-US" sz="2100" b="1" dirty="0" smtClean="0">
                <a:latin typeface="Meiryo UI" pitchFamily="50" charset="-128"/>
                <a:ea typeface="Meiryo UI" pitchFamily="50" charset="-128"/>
                <a:cs typeface="Meiryo UI" pitchFamily="50" charset="-128"/>
              </a:rPr>
              <a:t>しまい 冷蔵庫内</a:t>
            </a:r>
            <a:r>
              <a:rPr lang="ja-JP" altLang="en-US" sz="2100" b="1" dirty="0">
                <a:latin typeface="Meiryo UI" pitchFamily="50" charset="-128"/>
                <a:ea typeface="Meiryo UI" pitchFamily="50" charset="-128"/>
                <a:cs typeface="Meiryo UI" pitchFamily="50" charset="-128"/>
              </a:rPr>
              <a:t>で</a:t>
            </a:r>
            <a:r>
              <a:rPr lang="ja-JP" altLang="en-US" sz="2100" b="1" dirty="0" smtClean="0">
                <a:latin typeface="Meiryo UI" pitchFamily="50" charset="-128"/>
                <a:ea typeface="Meiryo UI" pitchFamily="50" charset="-128"/>
                <a:cs typeface="Meiryo UI" pitchFamily="50" charset="-128"/>
              </a:rPr>
              <a:t>腐らせて</a:t>
            </a:r>
            <a:endParaRPr lang="en-US" altLang="ja-JP" sz="2100" b="1" dirty="0" smtClean="0">
              <a:latin typeface="Meiryo UI" pitchFamily="50" charset="-128"/>
              <a:ea typeface="Meiryo UI" pitchFamily="50" charset="-128"/>
              <a:cs typeface="Meiryo UI" pitchFamily="50" charset="-128"/>
            </a:endParaRPr>
          </a:p>
          <a:p>
            <a:pPr eaLnBrk="1" hangingPunct="1">
              <a:spcBef>
                <a:spcPts val="0"/>
              </a:spcBef>
            </a:pPr>
            <a:r>
              <a:rPr lang="ja-JP" altLang="en-US" sz="2100" b="1" dirty="0" smtClean="0">
                <a:latin typeface="Meiryo UI" pitchFamily="50" charset="-128"/>
                <a:ea typeface="Meiryo UI" pitchFamily="50" charset="-128"/>
                <a:cs typeface="Meiryo UI" pitchFamily="50" charset="-128"/>
              </a:rPr>
              <a:t>しまう。 料理</a:t>
            </a:r>
            <a:r>
              <a:rPr lang="ja-JP" altLang="en-US" sz="2100" b="1" dirty="0">
                <a:latin typeface="Meiryo UI" pitchFamily="50" charset="-128"/>
                <a:ea typeface="Meiryo UI" pitchFamily="50" charset="-128"/>
                <a:cs typeface="Meiryo UI" pitchFamily="50" charset="-128"/>
              </a:rPr>
              <a:t>もレパートリーが</a:t>
            </a:r>
            <a:r>
              <a:rPr lang="ja-JP" altLang="en-US" sz="2100" b="1" dirty="0" smtClean="0">
                <a:latin typeface="Meiryo UI" pitchFamily="50" charset="-128"/>
                <a:ea typeface="Meiryo UI" pitchFamily="50" charset="-128"/>
                <a:cs typeface="Meiryo UI" pitchFamily="50" charset="-128"/>
              </a:rPr>
              <a:t>減り </a:t>
            </a:r>
            <a:r>
              <a:rPr lang="en-US" altLang="ja-JP" sz="2100" b="1" dirty="0" smtClean="0">
                <a:latin typeface="Meiryo UI" pitchFamily="50" charset="-128"/>
                <a:ea typeface="Meiryo UI" pitchFamily="50" charset="-128"/>
                <a:cs typeface="Meiryo UI" pitchFamily="50" charset="-128"/>
              </a:rPr>
              <a:t>3</a:t>
            </a:r>
            <a:r>
              <a:rPr lang="ja-JP" altLang="en-US" sz="2100" b="1" dirty="0">
                <a:latin typeface="Meiryo UI" pitchFamily="50" charset="-128"/>
                <a:ea typeface="Meiryo UI" pitchFamily="50" charset="-128"/>
                <a:cs typeface="Meiryo UI" pitchFamily="50" charset="-128"/>
              </a:rPr>
              <a:t>日続けて同じ料理を作った。</a:t>
            </a:r>
          </a:p>
          <a:p>
            <a:pPr eaLnBrk="1" hangingPunct="1">
              <a:spcBef>
                <a:spcPts val="600"/>
              </a:spcBef>
            </a:pPr>
            <a:r>
              <a:rPr lang="ja-JP" altLang="en-US" sz="2100" b="1" dirty="0">
                <a:latin typeface="Meiryo UI" pitchFamily="50" charset="-128"/>
                <a:ea typeface="Meiryo UI" pitchFamily="50" charset="-128"/>
                <a:cs typeface="Meiryo UI" pitchFamily="50" charset="-128"/>
              </a:rPr>
              <a:t>最近好きで通っていた絵画</a:t>
            </a:r>
            <a:r>
              <a:rPr lang="ja-JP" altLang="en-US" sz="2100" b="1" dirty="0" smtClean="0">
                <a:latin typeface="Meiryo UI" pitchFamily="50" charset="-128"/>
                <a:ea typeface="Meiryo UI" pitchFamily="50" charset="-128"/>
                <a:cs typeface="Meiryo UI" pitchFamily="50" charset="-128"/>
              </a:rPr>
              <a:t>教室に いろいろな理由をつけては行かなくなった</a:t>
            </a:r>
            <a:r>
              <a:rPr lang="ja-JP" altLang="en-US" sz="2100" b="1" dirty="0">
                <a:latin typeface="Meiryo UI" pitchFamily="50" charset="-128"/>
                <a:ea typeface="Meiryo UI" pitchFamily="50" charset="-128"/>
                <a:cs typeface="Meiryo UI" pitchFamily="50" charset="-128"/>
              </a:rPr>
              <a:t>。</a:t>
            </a:r>
          </a:p>
        </p:txBody>
      </p:sp>
      <p:sp>
        <p:nvSpPr>
          <p:cNvPr id="3" name="正方形/長方形 2"/>
          <p:cNvSpPr>
            <a:spLocks noChangeArrowheads="1"/>
          </p:cNvSpPr>
          <p:nvPr/>
        </p:nvSpPr>
        <p:spPr bwMode="auto">
          <a:xfrm>
            <a:off x="696360" y="298115"/>
            <a:ext cx="7867650" cy="598488"/>
          </a:xfrm>
          <a:prstGeom prst="rect">
            <a:avLst/>
          </a:prstGeom>
          <a:noFill/>
          <a:ln>
            <a:noFill/>
          </a:ln>
          <a:extLst>
            <a:ext uri="{909E8E84-426E-40DD-AFC4-6F175D3DCCD1}">
              <a14:hiddenFill xmlns:a14="http://schemas.microsoft.com/office/drawing/2010/main">
                <a:solidFill>
                  <a:srgbClr val="7F7F7F"/>
                </a:solidFill>
              </a14:hiddenFill>
            </a:ext>
            <a:ext uri="{91240B29-F687-4F45-9708-019B960494DF}">
              <a14:hiddenLine xmlns:a14="http://schemas.microsoft.com/office/drawing/2010/main" w="25400" algn="ctr">
                <a:solidFill>
                  <a:srgbClr val="7F7F7F"/>
                </a:solidFill>
                <a:miter lim="800000"/>
                <a:headEnd/>
                <a:tailEnd/>
              </a14:hiddenLine>
            </a:ext>
          </a:extLst>
        </p:spPr>
        <p:txBody>
          <a:bodyPr anchor="ctr"/>
          <a:lstStyle/>
          <a:p>
            <a:pPr algn="ctr"/>
            <a:r>
              <a:rPr lang="ja-JP" altLang="en-US" sz="3000" b="1" dirty="0" smtClean="0">
                <a:latin typeface="Meiryo UI" pitchFamily="50" charset="-128"/>
                <a:ea typeface="Meiryo UI" pitchFamily="50" charset="-128"/>
                <a:cs typeface="Meiryo UI" pitchFamily="50" charset="-128"/>
              </a:rPr>
              <a:t>アルツハイマー型認知症の症例</a:t>
            </a:r>
            <a:endParaRPr lang="ja-JP" altLang="en-US" sz="2400" b="1" dirty="0">
              <a:solidFill>
                <a:schemeClr val="tx1">
                  <a:lumMod val="50000"/>
                  <a:lumOff val="50000"/>
                </a:schemeClr>
              </a:solidFill>
              <a:latin typeface="Meiryo UI" pitchFamily="50" charset="-128"/>
              <a:ea typeface="Meiryo UI" pitchFamily="50" charset="-128"/>
              <a:cs typeface="Meiryo UI" pitchFamily="50" charset="-128"/>
            </a:endParaRPr>
          </a:p>
        </p:txBody>
      </p:sp>
      <p:sp>
        <p:nvSpPr>
          <p:cNvPr id="7" name="Text Box 4"/>
          <p:cNvSpPr txBox="1">
            <a:spLocks noChangeArrowheads="1"/>
          </p:cNvSpPr>
          <p:nvPr/>
        </p:nvSpPr>
        <p:spPr bwMode="auto">
          <a:xfrm>
            <a:off x="418807" y="4160265"/>
            <a:ext cx="8382586"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spcBef>
                <a:spcPts val="600"/>
              </a:spcBef>
            </a:pPr>
            <a:r>
              <a:rPr lang="ja-JP" altLang="en-US" sz="1800" b="1" dirty="0" smtClean="0">
                <a:latin typeface="Meiryo UI" pitchFamily="50" charset="-128"/>
                <a:ea typeface="Meiryo UI" pitchFamily="50" charset="-128"/>
                <a:cs typeface="Meiryo UI" pitchFamily="50" charset="-128"/>
              </a:rPr>
              <a:t>    </a:t>
            </a:r>
            <a:r>
              <a:rPr lang="en-US" altLang="ja-JP" sz="1800" b="1" dirty="0" smtClean="0">
                <a:latin typeface="Meiryo UI" pitchFamily="50" charset="-128"/>
                <a:ea typeface="Meiryo UI" pitchFamily="50" charset="-128"/>
                <a:cs typeface="Meiryo UI" pitchFamily="50" charset="-128"/>
              </a:rPr>
              <a:t>MMSE</a:t>
            </a:r>
            <a:r>
              <a:rPr lang="en-US" altLang="ja-JP" sz="1800" b="1" dirty="0">
                <a:latin typeface="Meiryo UI" pitchFamily="50" charset="-128"/>
                <a:ea typeface="Meiryo UI" pitchFamily="50" charset="-128"/>
                <a:cs typeface="Meiryo UI" pitchFamily="50" charset="-128"/>
              </a:rPr>
              <a:t>: 23/30   </a:t>
            </a:r>
          </a:p>
          <a:p>
            <a:pPr eaLnBrk="1" hangingPunct="1">
              <a:spcBef>
                <a:spcPts val="600"/>
              </a:spcBef>
            </a:pPr>
            <a:r>
              <a:rPr lang="ja-JP" altLang="en-US" sz="1800" b="1" dirty="0">
                <a:latin typeface="Meiryo UI" pitchFamily="50" charset="-128"/>
                <a:ea typeface="Meiryo UI" pitchFamily="50" charset="-128"/>
                <a:cs typeface="Meiryo UI" pitchFamily="50" charset="-128"/>
              </a:rPr>
              <a:t>   </a:t>
            </a:r>
            <a:r>
              <a:rPr lang="ja-JP" altLang="en-US" sz="1800" b="1" dirty="0" smtClean="0">
                <a:latin typeface="Meiryo UI" pitchFamily="50" charset="-128"/>
                <a:ea typeface="Meiryo UI" pitchFamily="50" charset="-128"/>
                <a:cs typeface="Meiryo UI" pitchFamily="50" charset="-128"/>
              </a:rPr>
              <a:t>     時間</a:t>
            </a:r>
            <a:r>
              <a:rPr lang="ja-JP" altLang="en-US" sz="1800" b="1" dirty="0">
                <a:latin typeface="Meiryo UI" pitchFamily="50" charset="-128"/>
                <a:ea typeface="Meiryo UI" pitchFamily="50" charset="-128"/>
                <a:cs typeface="Meiryo UI" pitchFamily="50" charset="-128"/>
              </a:rPr>
              <a:t>の見当識 </a:t>
            </a:r>
            <a:r>
              <a:rPr lang="en-US" altLang="ja-JP" sz="1800" b="1" dirty="0">
                <a:latin typeface="Meiryo UI" pitchFamily="50" charset="-128"/>
                <a:ea typeface="Meiryo UI" pitchFamily="50" charset="-128"/>
                <a:cs typeface="Meiryo UI" pitchFamily="50" charset="-128"/>
              </a:rPr>
              <a:t>1/5</a:t>
            </a:r>
            <a:r>
              <a:rPr lang="ja-JP" altLang="en-US" sz="1800" b="1" dirty="0" err="1" smtClean="0">
                <a:latin typeface="Meiryo UI" pitchFamily="50" charset="-128"/>
                <a:ea typeface="Meiryo UI" pitchFamily="50" charset="-128"/>
                <a:cs typeface="Meiryo UI" pitchFamily="50" charset="-128"/>
              </a:rPr>
              <a:t>、</a:t>
            </a:r>
            <a:r>
              <a:rPr lang="ja-JP" altLang="en-US" sz="1800" b="1" dirty="0" smtClean="0">
                <a:latin typeface="Meiryo UI" pitchFamily="50" charset="-128"/>
                <a:ea typeface="Meiryo UI" pitchFamily="50" charset="-128"/>
                <a:cs typeface="Meiryo UI" pitchFamily="50" charset="-128"/>
              </a:rPr>
              <a:t> 場所</a:t>
            </a:r>
            <a:r>
              <a:rPr lang="ja-JP" altLang="en-US" sz="1800" b="1" dirty="0">
                <a:latin typeface="Meiryo UI" pitchFamily="50" charset="-128"/>
                <a:ea typeface="Meiryo UI" pitchFamily="50" charset="-128"/>
                <a:cs typeface="Meiryo UI" pitchFamily="50" charset="-128"/>
              </a:rPr>
              <a:t>の見当識 </a:t>
            </a:r>
            <a:r>
              <a:rPr lang="en-US" altLang="ja-JP" sz="1800" b="1" dirty="0">
                <a:latin typeface="Meiryo UI" pitchFamily="50" charset="-128"/>
                <a:ea typeface="Meiryo UI" pitchFamily="50" charset="-128"/>
                <a:cs typeface="Meiryo UI" pitchFamily="50" charset="-128"/>
              </a:rPr>
              <a:t>5/5</a:t>
            </a:r>
            <a:r>
              <a:rPr lang="ja-JP" altLang="en-US" sz="1800" b="1" dirty="0" err="1" smtClean="0">
                <a:latin typeface="Meiryo UI" pitchFamily="50" charset="-128"/>
                <a:ea typeface="Meiryo UI" pitchFamily="50" charset="-128"/>
                <a:cs typeface="Meiryo UI" pitchFamily="50" charset="-128"/>
              </a:rPr>
              <a:t>、</a:t>
            </a:r>
            <a:r>
              <a:rPr lang="ja-JP" altLang="en-US" sz="1800" b="1" dirty="0" smtClean="0">
                <a:latin typeface="Meiryo UI" pitchFamily="50" charset="-128"/>
                <a:ea typeface="Meiryo UI" pitchFamily="50" charset="-128"/>
                <a:cs typeface="Meiryo UI" pitchFamily="50" charset="-128"/>
              </a:rPr>
              <a:t> 記</a:t>
            </a:r>
            <a:r>
              <a:rPr lang="ja-JP" altLang="en-US" sz="1800" b="1" dirty="0">
                <a:latin typeface="Meiryo UI" pitchFamily="50" charset="-128"/>
                <a:ea typeface="Meiryo UI" pitchFamily="50" charset="-128"/>
                <a:cs typeface="Meiryo UI" pitchFamily="50" charset="-128"/>
              </a:rPr>
              <a:t>銘 </a:t>
            </a:r>
            <a:r>
              <a:rPr lang="en-US" altLang="ja-JP" sz="1800" b="1" dirty="0">
                <a:latin typeface="Meiryo UI" pitchFamily="50" charset="-128"/>
                <a:ea typeface="Meiryo UI" pitchFamily="50" charset="-128"/>
                <a:cs typeface="Meiryo UI" pitchFamily="50" charset="-128"/>
              </a:rPr>
              <a:t>3/3</a:t>
            </a:r>
            <a:r>
              <a:rPr lang="ja-JP" altLang="en-US" sz="1800" b="1" dirty="0" err="1" smtClean="0">
                <a:latin typeface="Meiryo UI" pitchFamily="50" charset="-128"/>
                <a:ea typeface="Meiryo UI" pitchFamily="50" charset="-128"/>
                <a:cs typeface="Meiryo UI" pitchFamily="50" charset="-128"/>
              </a:rPr>
              <a:t>、</a:t>
            </a:r>
            <a:r>
              <a:rPr lang="ja-JP" altLang="en-US" sz="1800" b="1" dirty="0" smtClean="0">
                <a:latin typeface="Meiryo UI" pitchFamily="50" charset="-128"/>
                <a:ea typeface="Meiryo UI" pitchFamily="50" charset="-128"/>
                <a:cs typeface="Meiryo UI" pitchFamily="50" charset="-128"/>
              </a:rPr>
              <a:t>  集中</a:t>
            </a:r>
            <a:r>
              <a:rPr lang="en-US" altLang="ja-JP" sz="1800" b="1" dirty="0">
                <a:latin typeface="Meiryo UI" pitchFamily="50" charset="-128"/>
                <a:ea typeface="Meiryo UI" pitchFamily="50" charset="-128"/>
                <a:cs typeface="Meiryo UI" pitchFamily="50" charset="-128"/>
              </a:rPr>
              <a:t>･</a:t>
            </a:r>
            <a:r>
              <a:rPr lang="ja-JP" altLang="en-US" sz="1800" b="1" dirty="0">
                <a:latin typeface="Meiryo UI" pitchFamily="50" charset="-128"/>
                <a:ea typeface="Meiryo UI" pitchFamily="50" charset="-128"/>
                <a:cs typeface="Meiryo UI" pitchFamily="50" charset="-128"/>
              </a:rPr>
              <a:t>計算 </a:t>
            </a:r>
            <a:r>
              <a:rPr lang="en-US" altLang="ja-JP" sz="1800" b="1" dirty="0">
                <a:latin typeface="Meiryo UI" pitchFamily="50" charset="-128"/>
                <a:ea typeface="Meiryo UI" pitchFamily="50" charset="-128"/>
                <a:cs typeface="Meiryo UI" pitchFamily="50" charset="-128"/>
              </a:rPr>
              <a:t>5/5</a:t>
            </a:r>
            <a:r>
              <a:rPr lang="ja-JP" altLang="en-US" sz="1800" b="1" dirty="0" err="1" smtClean="0">
                <a:latin typeface="Meiryo UI" pitchFamily="50" charset="-128"/>
                <a:ea typeface="Meiryo UI" pitchFamily="50" charset="-128"/>
                <a:cs typeface="Meiryo UI" pitchFamily="50" charset="-128"/>
              </a:rPr>
              <a:t>、</a:t>
            </a:r>
            <a:endParaRPr lang="en-US" altLang="ja-JP" sz="1800" b="1" dirty="0" smtClean="0">
              <a:latin typeface="Meiryo UI" pitchFamily="50" charset="-128"/>
              <a:ea typeface="Meiryo UI" pitchFamily="50" charset="-128"/>
              <a:cs typeface="Meiryo UI" pitchFamily="50" charset="-128"/>
            </a:endParaRPr>
          </a:p>
          <a:p>
            <a:pPr eaLnBrk="1" hangingPunct="1">
              <a:spcBef>
                <a:spcPts val="600"/>
              </a:spcBef>
            </a:pPr>
            <a:r>
              <a:rPr lang="ja-JP" altLang="en-US" sz="1800" b="1" dirty="0">
                <a:latin typeface="Meiryo UI" pitchFamily="50" charset="-128"/>
                <a:ea typeface="Meiryo UI" pitchFamily="50" charset="-128"/>
                <a:cs typeface="Meiryo UI" pitchFamily="50" charset="-128"/>
              </a:rPr>
              <a:t> </a:t>
            </a:r>
            <a:r>
              <a:rPr lang="ja-JP" altLang="en-US" sz="1800" b="1" dirty="0" smtClean="0">
                <a:latin typeface="Meiryo UI" pitchFamily="50" charset="-128"/>
                <a:ea typeface="Meiryo UI" pitchFamily="50" charset="-128"/>
                <a:cs typeface="Meiryo UI" pitchFamily="50" charset="-128"/>
              </a:rPr>
              <a:t>       再生 </a:t>
            </a:r>
            <a:r>
              <a:rPr lang="en-US" altLang="ja-JP" sz="1800" b="1" dirty="0">
                <a:latin typeface="Meiryo UI" pitchFamily="50" charset="-128"/>
                <a:ea typeface="Meiryo UI" pitchFamily="50" charset="-128"/>
                <a:cs typeface="Meiryo UI" pitchFamily="50" charset="-128"/>
              </a:rPr>
              <a:t>0/3</a:t>
            </a:r>
            <a:r>
              <a:rPr lang="ja-JP" altLang="en-US" sz="1800" b="1" dirty="0" err="1" smtClean="0">
                <a:latin typeface="Meiryo UI" pitchFamily="50" charset="-128"/>
                <a:ea typeface="Meiryo UI" pitchFamily="50" charset="-128"/>
                <a:cs typeface="Meiryo UI" pitchFamily="50" charset="-128"/>
              </a:rPr>
              <a:t>、</a:t>
            </a:r>
            <a:r>
              <a:rPr lang="ja-JP" altLang="en-US" sz="1800" b="1" dirty="0" smtClean="0">
                <a:latin typeface="Meiryo UI" pitchFamily="50" charset="-128"/>
                <a:ea typeface="Meiryo UI" pitchFamily="50" charset="-128"/>
                <a:cs typeface="Meiryo UI" pitchFamily="50" charset="-128"/>
              </a:rPr>
              <a:t> 言語 </a:t>
            </a:r>
            <a:r>
              <a:rPr lang="en-US" altLang="ja-JP" sz="1800" b="1" dirty="0">
                <a:latin typeface="Meiryo UI" pitchFamily="50" charset="-128"/>
                <a:ea typeface="Meiryo UI" pitchFamily="50" charset="-128"/>
                <a:cs typeface="Meiryo UI" pitchFamily="50" charset="-128"/>
              </a:rPr>
              <a:t>8/8</a:t>
            </a:r>
            <a:r>
              <a:rPr lang="ja-JP" altLang="en-US" sz="1800" b="1" dirty="0" err="1" smtClean="0">
                <a:latin typeface="Meiryo UI" pitchFamily="50" charset="-128"/>
                <a:ea typeface="Meiryo UI" pitchFamily="50" charset="-128"/>
                <a:cs typeface="Meiryo UI" pitchFamily="50" charset="-128"/>
              </a:rPr>
              <a:t>、</a:t>
            </a:r>
            <a:r>
              <a:rPr lang="ja-JP" altLang="en-US" sz="1800" b="1" dirty="0" smtClean="0">
                <a:latin typeface="Meiryo UI" pitchFamily="50" charset="-128"/>
                <a:ea typeface="Meiryo UI" pitchFamily="50" charset="-128"/>
                <a:cs typeface="Meiryo UI" pitchFamily="50" charset="-128"/>
              </a:rPr>
              <a:t> 構成 </a:t>
            </a:r>
            <a:r>
              <a:rPr lang="en-US" altLang="ja-JP" sz="1800" b="1" dirty="0">
                <a:latin typeface="Meiryo UI" pitchFamily="50" charset="-128"/>
                <a:ea typeface="Meiryo UI" pitchFamily="50" charset="-128"/>
                <a:cs typeface="Meiryo UI" pitchFamily="50" charset="-128"/>
              </a:rPr>
              <a:t>1/1</a:t>
            </a:r>
          </a:p>
          <a:p>
            <a:pPr eaLnBrk="1" hangingPunct="1">
              <a:spcBef>
                <a:spcPts val="1200"/>
              </a:spcBef>
            </a:pPr>
            <a:r>
              <a:rPr lang="ja-JP" altLang="en-US" sz="2200" b="1" dirty="0" smtClean="0">
                <a:latin typeface="Meiryo UI" pitchFamily="50" charset="-128"/>
                <a:ea typeface="Meiryo UI" pitchFamily="50" charset="-128"/>
                <a:cs typeface="Meiryo UI" pitchFamily="50" charset="-128"/>
              </a:rPr>
              <a:t>診察</a:t>
            </a:r>
            <a:r>
              <a:rPr lang="ja-JP" altLang="en-US" sz="2200" b="1" dirty="0">
                <a:latin typeface="Meiryo UI" pitchFamily="50" charset="-128"/>
                <a:ea typeface="Meiryo UI" pitchFamily="50" charset="-128"/>
                <a:cs typeface="Meiryo UI" pitchFamily="50" charset="-128"/>
              </a:rPr>
              <a:t>場面では、今日は何月何日ですか</a:t>
            </a:r>
            <a:r>
              <a:rPr lang="ja-JP" altLang="en-US" sz="2200" b="1" dirty="0" smtClean="0">
                <a:latin typeface="Meiryo UI" pitchFamily="50" charset="-128"/>
                <a:ea typeface="Meiryo UI" pitchFamily="50" charset="-128"/>
                <a:cs typeface="Meiryo UI" pitchFamily="50" charset="-128"/>
              </a:rPr>
              <a:t>？の</a:t>
            </a:r>
            <a:r>
              <a:rPr lang="ja-JP" altLang="en-US" sz="2200" b="1" dirty="0">
                <a:latin typeface="Meiryo UI" pitchFamily="50" charset="-128"/>
                <a:ea typeface="Meiryo UI" pitchFamily="50" charset="-128"/>
                <a:cs typeface="Meiryo UI" pitchFamily="50" charset="-128"/>
              </a:rPr>
              <a:t>問いに対し</a:t>
            </a:r>
            <a:r>
              <a:rPr lang="ja-JP" altLang="en-US" sz="2200" b="1" dirty="0" smtClean="0">
                <a:latin typeface="Meiryo UI" pitchFamily="50" charset="-128"/>
                <a:ea typeface="Meiryo UI" pitchFamily="50" charset="-128"/>
                <a:cs typeface="Meiryo UI" pitchFamily="50" charset="-128"/>
              </a:rPr>
              <a:t>、“</a:t>
            </a:r>
            <a:r>
              <a:rPr lang="ja-JP" altLang="en-US" sz="2200" b="1" dirty="0">
                <a:latin typeface="Meiryo UI" pitchFamily="50" charset="-128"/>
                <a:ea typeface="Meiryo UI" pitchFamily="50" charset="-128"/>
                <a:cs typeface="Meiryo UI" pitchFamily="50" charset="-128"/>
              </a:rPr>
              <a:t>えーっ</a:t>
            </a:r>
            <a:r>
              <a:rPr lang="ja-JP" altLang="en-US" sz="2200" b="1" dirty="0" err="1">
                <a:latin typeface="Meiryo UI" pitchFamily="50" charset="-128"/>
                <a:ea typeface="Meiryo UI" pitchFamily="50" charset="-128"/>
                <a:cs typeface="Meiryo UI" pitchFamily="50" charset="-128"/>
              </a:rPr>
              <a:t>と</a:t>
            </a:r>
            <a:r>
              <a:rPr lang="ja-JP" altLang="en-US" sz="2200" b="1" dirty="0" smtClean="0">
                <a:latin typeface="Meiryo UI" pitchFamily="50" charset="-128"/>
                <a:ea typeface="Meiryo UI" pitchFamily="50" charset="-128"/>
                <a:cs typeface="Meiryo UI" pitchFamily="50" charset="-128"/>
              </a:rPr>
              <a:t>何月</a:t>
            </a:r>
            <a:endParaRPr lang="en-US" altLang="ja-JP" sz="2200" b="1" dirty="0" smtClean="0">
              <a:latin typeface="Meiryo UI" pitchFamily="50" charset="-128"/>
              <a:ea typeface="Meiryo UI" pitchFamily="50" charset="-128"/>
              <a:cs typeface="Meiryo UI" pitchFamily="50" charset="-128"/>
            </a:endParaRPr>
          </a:p>
          <a:p>
            <a:pPr eaLnBrk="1" hangingPunct="1">
              <a:spcBef>
                <a:spcPts val="0"/>
              </a:spcBef>
            </a:pPr>
            <a:r>
              <a:rPr lang="ja-JP" altLang="en-US" sz="2200" b="1" dirty="0" err="1" smtClean="0">
                <a:latin typeface="Meiryo UI" pitchFamily="50" charset="-128"/>
                <a:ea typeface="Meiryo UI" pitchFamily="50" charset="-128"/>
                <a:cs typeface="Meiryo UI" pitchFamily="50" charset="-128"/>
              </a:rPr>
              <a:t>でしたっけ</a:t>
            </a:r>
            <a:r>
              <a:rPr lang="ja-JP" altLang="en-US" sz="2200" b="1" dirty="0">
                <a:latin typeface="Meiryo UI" pitchFamily="50" charset="-128"/>
                <a:ea typeface="Meiryo UI" pitchFamily="50" charset="-128"/>
                <a:cs typeface="Meiryo UI" pitchFamily="50" charset="-128"/>
              </a:rPr>
              <a:t>” </a:t>
            </a:r>
            <a:r>
              <a:rPr lang="ja-JP" altLang="en-US" sz="2200" b="1" dirty="0" smtClean="0">
                <a:latin typeface="Meiryo UI" pitchFamily="50" charset="-128"/>
                <a:ea typeface="Meiryo UI" pitchFamily="50" charset="-128"/>
                <a:cs typeface="Meiryo UI" pitchFamily="50" charset="-128"/>
              </a:rPr>
              <a:t>と夫</a:t>
            </a:r>
            <a:r>
              <a:rPr lang="ja-JP" altLang="en-US" sz="2200" b="1" dirty="0">
                <a:latin typeface="Meiryo UI" pitchFamily="50" charset="-128"/>
                <a:ea typeface="Meiryo UI" pitchFamily="50" charset="-128"/>
                <a:cs typeface="Meiryo UI" pitchFamily="50" charset="-128"/>
              </a:rPr>
              <a:t>のほうを</a:t>
            </a:r>
            <a:r>
              <a:rPr lang="ja-JP" altLang="en-US" sz="2200" b="1" dirty="0" smtClean="0">
                <a:latin typeface="Meiryo UI" pitchFamily="50" charset="-128"/>
                <a:ea typeface="Meiryo UI" pitchFamily="50" charset="-128"/>
                <a:cs typeface="Meiryo UI" pitchFamily="50" charset="-128"/>
              </a:rPr>
              <a:t>振り返って尋ねる。 今日</a:t>
            </a:r>
            <a:r>
              <a:rPr lang="ja-JP" altLang="en-US" sz="2200" b="1" dirty="0">
                <a:latin typeface="Meiryo UI" pitchFamily="50" charset="-128"/>
                <a:ea typeface="Meiryo UI" pitchFamily="50" charset="-128"/>
                <a:cs typeface="Meiryo UI" pitchFamily="50" charset="-128"/>
              </a:rPr>
              <a:t>は新聞もテレビも</a:t>
            </a:r>
            <a:r>
              <a:rPr lang="ja-JP" altLang="en-US" sz="2200" b="1" dirty="0" smtClean="0">
                <a:latin typeface="Meiryo UI" pitchFamily="50" charset="-128"/>
                <a:ea typeface="Meiryo UI" pitchFamily="50" charset="-128"/>
                <a:cs typeface="Meiryo UI" pitchFamily="50" charset="-128"/>
              </a:rPr>
              <a:t>見て</a:t>
            </a:r>
            <a:endParaRPr lang="en-US" altLang="ja-JP" sz="2200" b="1" dirty="0" smtClean="0">
              <a:latin typeface="Meiryo UI" pitchFamily="50" charset="-128"/>
              <a:ea typeface="Meiryo UI" pitchFamily="50" charset="-128"/>
              <a:cs typeface="Meiryo UI" pitchFamily="50" charset="-128"/>
            </a:endParaRPr>
          </a:p>
          <a:p>
            <a:pPr eaLnBrk="1" hangingPunct="1">
              <a:spcBef>
                <a:spcPts val="0"/>
              </a:spcBef>
            </a:pPr>
            <a:r>
              <a:rPr lang="ja-JP" altLang="en-US" sz="2200" b="1" dirty="0" smtClean="0">
                <a:latin typeface="Meiryo UI" pitchFamily="50" charset="-128"/>
                <a:ea typeface="Meiryo UI" pitchFamily="50" charset="-128"/>
                <a:cs typeface="Meiryo UI" pitchFamily="50" charset="-128"/>
              </a:rPr>
              <a:t>こなかったから と言い訳する</a:t>
            </a:r>
            <a:r>
              <a:rPr lang="ja-JP" altLang="en-US" sz="2200" b="1" dirty="0">
                <a:latin typeface="Meiryo UI" pitchFamily="50" charset="-128"/>
                <a:ea typeface="Meiryo UI" pitchFamily="50" charset="-128"/>
                <a:cs typeface="Meiryo UI" pitchFamily="50" charset="-128"/>
              </a:rPr>
              <a:t>。</a:t>
            </a:r>
          </a:p>
        </p:txBody>
      </p:sp>
      <p:sp>
        <p:nvSpPr>
          <p:cNvPr id="8" name="Rectangle 3"/>
          <p:cNvSpPr>
            <a:spLocks noChangeArrowheads="1"/>
          </p:cNvSpPr>
          <p:nvPr/>
        </p:nvSpPr>
        <p:spPr bwMode="auto">
          <a:xfrm>
            <a:off x="325437" y="949087"/>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41563124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タイトル 1"/>
          <p:cNvSpPr>
            <a:spLocks noGrp="1"/>
          </p:cNvSpPr>
          <p:nvPr>
            <p:ph type="title"/>
          </p:nvPr>
        </p:nvSpPr>
        <p:spPr>
          <a:xfrm>
            <a:off x="2267744" y="188640"/>
            <a:ext cx="4248472" cy="648072"/>
          </a:xfrm>
        </p:spPr>
        <p:txBody>
          <a:bodyPr>
            <a:normAutofit/>
          </a:body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血管性認知症</a:t>
            </a:r>
          </a:p>
        </p:txBody>
      </p:sp>
      <p:sp>
        <p:nvSpPr>
          <p:cNvPr id="30723" name="コンテンツ プレースホルダ 2"/>
          <p:cNvSpPr>
            <a:spLocks noGrp="1"/>
          </p:cNvSpPr>
          <p:nvPr>
            <p:ph idx="1"/>
          </p:nvPr>
        </p:nvSpPr>
        <p:spPr>
          <a:xfrm>
            <a:off x="683568" y="1844824"/>
            <a:ext cx="8319122" cy="4525963"/>
          </a:xfrm>
        </p:spPr>
        <p:txBody>
          <a:bodyPr>
            <a:normAutofit/>
          </a:bodyPr>
          <a:lstStyle/>
          <a:p>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病態：</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200"/>
              </a:spcBef>
              <a:buNone/>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　  血管の梗塞、出血により部分的に神経が</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　  脱落</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200"/>
              </a:spcBef>
              <a:buNone/>
            </a:pP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　まだらぼけ</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b="1" dirty="0">
                <a:latin typeface="Meiryo UI" panose="020B0604030504040204" pitchFamily="50" charset="-128"/>
                <a:ea typeface="Meiryo UI" panose="020B0604030504040204" pitchFamily="50" charset="-128"/>
                <a:cs typeface="Meiryo UI" panose="020B0604030504040204" pitchFamily="50" charset="-128"/>
              </a:rPr>
              <a:t>障害</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部位</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200"/>
              </a:spcBef>
              <a:buNone/>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　  梗塞・出血を生じた部位に関連して機能障害が</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0"/>
              </a:spcBef>
              <a:buNone/>
            </a:pP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   生じる</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91085" y="90088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メモ 1"/>
          <p:cNvSpPr/>
          <p:nvPr/>
        </p:nvSpPr>
        <p:spPr>
          <a:xfrm>
            <a:off x="3203848" y="3284984"/>
            <a:ext cx="5112568" cy="1584176"/>
          </a:xfrm>
          <a:prstGeom prst="foldedCorner">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2800" dirty="0" smtClean="0"/>
              <a:t>梗塞や出血、又は</a:t>
            </a:r>
            <a:r>
              <a:rPr lang="ja-JP" altLang="en-US" sz="2800" dirty="0"/>
              <a:t>脳腫瘍</a:t>
            </a:r>
            <a:r>
              <a:rPr kumimoji="1" lang="ja-JP" altLang="en-US" sz="2800" dirty="0" smtClean="0"/>
              <a:t>の部位によって</a:t>
            </a:r>
            <a:endParaRPr kumimoji="1" lang="en-US" altLang="ja-JP" sz="2800" dirty="0" smtClean="0"/>
          </a:p>
          <a:p>
            <a:pPr algn="ctr"/>
            <a:r>
              <a:rPr lang="ja-JP" altLang="en-US" sz="2800" dirty="0"/>
              <a:t>症状</a:t>
            </a:r>
            <a:r>
              <a:rPr lang="ja-JP" altLang="en-US" sz="2800" dirty="0" smtClean="0"/>
              <a:t>が異なる。</a:t>
            </a:r>
            <a:endParaRPr kumimoji="1" lang="ja-JP" altLang="en-US" sz="2800" dirty="0"/>
          </a:p>
        </p:txBody>
      </p:sp>
    </p:spTree>
    <p:extLst>
      <p:ext uri="{BB962C8B-B14F-4D97-AF65-F5344CB8AC3E}">
        <p14:creationId xmlns:p14="http://schemas.microsoft.com/office/powerpoint/2010/main" val="4682704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タイトル 1"/>
          <p:cNvSpPr>
            <a:spLocks noGrp="1"/>
          </p:cNvSpPr>
          <p:nvPr>
            <p:ph type="title"/>
          </p:nvPr>
        </p:nvSpPr>
        <p:spPr>
          <a:xfrm>
            <a:off x="467544" y="188640"/>
            <a:ext cx="8229600" cy="692696"/>
          </a:xfrm>
        </p:spPr>
        <p:txBody>
          <a:bodyPr>
            <a:normAutofit/>
          </a:body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レビー小体型認知症</a:t>
            </a:r>
          </a:p>
        </p:txBody>
      </p:sp>
      <p:sp>
        <p:nvSpPr>
          <p:cNvPr id="34819" name="コンテンツ プレースホルダ 2"/>
          <p:cNvSpPr>
            <a:spLocks noGrp="1"/>
          </p:cNvSpPr>
          <p:nvPr>
            <p:ph idx="1"/>
          </p:nvPr>
        </p:nvSpPr>
        <p:spPr>
          <a:xfrm>
            <a:off x="1043608" y="1412776"/>
            <a:ext cx="7554399" cy="5112568"/>
          </a:xfrm>
        </p:spPr>
        <p:txBody>
          <a:bodyPr>
            <a:normAutofit fontScale="92500" lnSpcReduction="20000"/>
          </a:bodyPr>
          <a:lstStyle/>
          <a:p>
            <a:pPr>
              <a:lnSpc>
                <a:spcPct val="120000"/>
              </a:lnSpc>
            </a:pPr>
            <a:r>
              <a:rPr lang="ja-JP" altLang="en-US" sz="28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病態</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b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α</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シヌクレインが蓄積し、レビー小体となり、</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神経細胞死を誘導する</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20000"/>
              </a:lnSpc>
            </a:pP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20000"/>
              </a:lnSpc>
            </a:pPr>
            <a:r>
              <a:rPr lang="ja-JP" altLang="en-US" sz="28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障害部位</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後頭葉を中心に始まり、</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次第に全般的な機能低下にいたる</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lvl="1">
              <a:lnSpc>
                <a:spcPct val="120000"/>
              </a:lnSpc>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幻視</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lnSpc>
                <a:spcPct val="120000"/>
              </a:lnSpc>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パーキンソン症状</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lnSpc>
                <a:spcPct val="120000"/>
              </a:lnSpc>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向精神</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薬への過敏性</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lnSpc>
                <a:spcPct val="120000"/>
              </a:lnSpc>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せん妄を呈しやすい</a:t>
            </a:r>
          </a:p>
        </p:txBody>
      </p:sp>
      <p:sp>
        <p:nvSpPr>
          <p:cNvPr id="4" name="Rectangle 3"/>
          <p:cNvSpPr>
            <a:spLocks noChangeArrowheads="1"/>
          </p:cNvSpPr>
          <p:nvPr/>
        </p:nvSpPr>
        <p:spPr bwMode="auto">
          <a:xfrm>
            <a:off x="318292" y="949087"/>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線吹き出し 1 (枠付き) 1"/>
          <p:cNvSpPr/>
          <p:nvPr/>
        </p:nvSpPr>
        <p:spPr>
          <a:xfrm>
            <a:off x="4860033" y="2564904"/>
            <a:ext cx="4027584" cy="1584176"/>
          </a:xfrm>
          <a:prstGeom prst="borderCallout1">
            <a:avLst>
              <a:gd name="adj1" fmla="val 18750"/>
              <a:gd name="adj2" fmla="val -8333"/>
              <a:gd name="adj3" fmla="val -20609"/>
              <a:gd name="adj4" fmla="val -51889"/>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2400" b="1" dirty="0" smtClean="0"/>
              <a:t>アミノ酸</a:t>
            </a:r>
            <a:r>
              <a:rPr kumimoji="1" lang="en-US" altLang="ja-JP" sz="2400" b="1" dirty="0" smtClean="0"/>
              <a:t>140</a:t>
            </a:r>
            <a:r>
              <a:rPr kumimoji="1" lang="ja-JP" altLang="en-US" sz="2400" b="1" dirty="0" smtClean="0"/>
              <a:t>残基からなる</a:t>
            </a:r>
            <a:endParaRPr kumimoji="1" lang="en-US" altLang="ja-JP" sz="2400" b="1" dirty="0" smtClean="0"/>
          </a:p>
          <a:p>
            <a:pPr algn="ctr"/>
            <a:r>
              <a:rPr lang="ja-JP" altLang="en-US" sz="2400" b="1" dirty="0" smtClean="0"/>
              <a:t>タンパク質の一種</a:t>
            </a:r>
            <a:endParaRPr lang="en-US" altLang="ja-JP" sz="2400" b="1" dirty="0" smtClean="0"/>
          </a:p>
          <a:p>
            <a:pPr algn="ctr"/>
            <a:r>
              <a:rPr kumimoji="1" lang="ja-JP" altLang="en-US" sz="2400" b="1" dirty="0"/>
              <a:t>また</a:t>
            </a:r>
            <a:r>
              <a:rPr kumimoji="1" lang="ja-JP" altLang="en-US" sz="2400" b="1" dirty="0" smtClean="0"/>
              <a:t>、パーキンソン病の原因の一つともされている。</a:t>
            </a:r>
            <a:endParaRPr kumimoji="1" lang="ja-JP" altLang="en-US" sz="2400" b="1" dirty="0"/>
          </a:p>
        </p:txBody>
      </p:sp>
      <p:cxnSp>
        <p:nvCxnSpPr>
          <p:cNvPr id="6" name="直線コネクタ 5"/>
          <p:cNvCxnSpPr/>
          <p:nvPr/>
        </p:nvCxnSpPr>
        <p:spPr>
          <a:xfrm>
            <a:off x="1475656" y="2276872"/>
            <a:ext cx="1656184"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5099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3"/>
          <p:cNvSpPr txBox="1">
            <a:spLocks noChangeArrowheads="1"/>
          </p:cNvSpPr>
          <p:nvPr/>
        </p:nvSpPr>
        <p:spPr bwMode="auto">
          <a:xfrm>
            <a:off x="715617" y="1339850"/>
            <a:ext cx="7903927" cy="5047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r>
              <a:rPr lang="ja-JP" altLang="en-US" sz="2200" b="1" dirty="0">
                <a:latin typeface="Meiryo UI" pitchFamily="50" charset="-128"/>
                <a:ea typeface="Meiryo UI" pitchFamily="50" charset="-128"/>
                <a:cs typeface="Meiryo UI" pitchFamily="50" charset="-128"/>
              </a:rPr>
              <a:t>主訴：意欲低下、動きが遅くなり眠ってばかりいる</a:t>
            </a:r>
          </a:p>
          <a:p>
            <a:pPr eaLnBrk="1" hangingPunct="1"/>
            <a:endParaRPr lang="ja-JP" altLang="en-US" sz="800" b="1" dirty="0">
              <a:latin typeface="Meiryo UI" pitchFamily="50" charset="-128"/>
              <a:ea typeface="Meiryo UI" pitchFamily="50" charset="-128"/>
              <a:cs typeface="Meiryo UI" pitchFamily="50" charset="-128"/>
            </a:endParaRPr>
          </a:p>
          <a:p>
            <a:pPr eaLnBrk="1" hangingPunct="1"/>
            <a:r>
              <a:rPr lang="ja-JP" altLang="en-US" sz="2200" b="1" dirty="0">
                <a:latin typeface="Meiryo UI" pitchFamily="50" charset="-128"/>
                <a:ea typeface="Meiryo UI" pitchFamily="50" charset="-128"/>
                <a:cs typeface="Meiryo UI" pitchFamily="50" charset="-128"/>
              </a:rPr>
              <a:t>家族歴：特記すべきことなし</a:t>
            </a:r>
          </a:p>
          <a:p>
            <a:pPr eaLnBrk="1" hangingPunct="1"/>
            <a:endParaRPr lang="ja-JP" altLang="en-US" sz="800" b="1" dirty="0">
              <a:latin typeface="Meiryo UI" pitchFamily="50" charset="-128"/>
              <a:ea typeface="Meiryo UI" pitchFamily="50" charset="-128"/>
              <a:cs typeface="Meiryo UI" pitchFamily="50" charset="-128"/>
            </a:endParaRPr>
          </a:p>
          <a:p>
            <a:pPr eaLnBrk="1" hangingPunct="1"/>
            <a:r>
              <a:rPr lang="ja-JP" altLang="en-US" sz="2200" b="1" dirty="0">
                <a:latin typeface="Meiryo UI" pitchFamily="50" charset="-128"/>
                <a:ea typeface="Meiryo UI" pitchFamily="50" charset="-128"/>
                <a:cs typeface="Meiryo UI" pitchFamily="50" charset="-128"/>
              </a:rPr>
              <a:t>現病歴：平成</a:t>
            </a:r>
            <a:r>
              <a:rPr lang="en-US" altLang="ja-JP" sz="2200" b="1" dirty="0">
                <a:latin typeface="Meiryo UI" pitchFamily="50" charset="-128"/>
                <a:ea typeface="Meiryo UI" pitchFamily="50" charset="-128"/>
                <a:cs typeface="Meiryo UI" pitchFamily="50" charset="-128"/>
              </a:rPr>
              <a:t>X</a:t>
            </a:r>
            <a:r>
              <a:rPr lang="ja-JP" altLang="en-US" sz="2200" b="1" dirty="0">
                <a:latin typeface="Meiryo UI" pitchFamily="50" charset="-128"/>
                <a:ea typeface="Meiryo UI" pitchFamily="50" charset="-128"/>
                <a:cs typeface="Meiryo UI" pitchFamily="50" charset="-128"/>
              </a:rPr>
              <a:t>年頃から夜中に大声をだす。</a:t>
            </a:r>
          </a:p>
          <a:p>
            <a:pPr eaLnBrk="1" hangingPunct="1">
              <a:spcBef>
                <a:spcPts val="1200"/>
              </a:spcBef>
            </a:pPr>
            <a:r>
              <a:rPr lang="ja-JP" altLang="en-US" sz="2200" b="1" dirty="0">
                <a:latin typeface="Meiryo UI" pitchFamily="50" charset="-128"/>
                <a:ea typeface="Meiryo UI" pitchFamily="50" charset="-128"/>
                <a:cs typeface="Meiryo UI" pitchFamily="50" charset="-128"/>
              </a:rPr>
              <a:t>　　</a:t>
            </a:r>
            <a:r>
              <a:rPr lang="ja-JP" altLang="en-US" sz="2200" b="1" dirty="0" smtClean="0">
                <a:latin typeface="Meiryo UI" pitchFamily="50" charset="-128"/>
                <a:ea typeface="Meiryo UI" pitchFamily="50" charset="-128"/>
                <a:cs typeface="Meiryo UI" pitchFamily="50" charset="-128"/>
              </a:rPr>
              <a:t>  平成</a:t>
            </a:r>
            <a:r>
              <a:rPr lang="en-US" altLang="ja-JP" sz="2200" b="1" dirty="0">
                <a:latin typeface="Meiryo UI" pitchFamily="50" charset="-128"/>
                <a:ea typeface="Meiryo UI" pitchFamily="50" charset="-128"/>
                <a:cs typeface="Meiryo UI" pitchFamily="50" charset="-128"/>
              </a:rPr>
              <a:t>X</a:t>
            </a:r>
            <a:r>
              <a:rPr lang="ja-JP" altLang="en-US" sz="2200" b="1" dirty="0">
                <a:latin typeface="Meiryo UI" pitchFamily="50" charset="-128"/>
                <a:ea typeface="Meiryo UI" pitchFamily="50" charset="-128"/>
                <a:cs typeface="Meiryo UI" pitchFamily="50" charset="-128"/>
              </a:rPr>
              <a:t>＋</a:t>
            </a:r>
            <a:r>
              <a:rPr lang="en-US" altLang="ja-JP" sz="2200" b="1" dirty="0">
                <a:latin typeface="Meiryo UI" pitchFamily="50" charset="-128"/>
                <a:ea typeface="Meiryo UI" pitchFamily="50" charset="-128"/>
                <a:cs typeface="Meiryo UI" pitchFamily="50" charset="-128"/>
              </a:rPr>
              <a:t>4</a:t>
            </a:r>
            <a:r>
              <a:rPr lang="ja-JP" altLang="en-US" sz="2200" b="1" dirty="0">
                <a:latin typeface="Meiryo UI" pitchFamily="50" charset="-128"/>
                <a:ea typeface="Meiryo UI" pitchFamily="50" charset="-128"/>
                <a:cs typeface="Meiryo UI" pitchFamily="50" charset="-128"/>
              </a:rPr>
              <a:t>年</a:t>
            </a:r>
            <a:r>
              <a:rPr lang="en-US" altLang="ja-JP" sz="2200" b="1" dirty="0">
                <a:latin typeface="Meiryo UI" pitchFamily="50" charset="-128"/>
                <a:ea typeface="Meiryo UI" pitchFamily="50" charset="-128"/>
                <a:cs typeface="Meiryo UI" pitchFamily="50" charset="-128"/>
              </a:rPr>
              <a:t>10</a:t>
            </a:r>
            <a:r>
              <a:rPr lang="ja-JP" altLang="en-US" sz="2200" b="1" dirty="0">
                <a:latin typeface="Meiryo UI" pitchFamily="50" charset="-128"/>
                <a:ea typeface="Meiryo UI" pitchFamily="50" charset="-128"/>
                <a:cs typeface="Meiryo UI" pitchFamily="50" charset="-128"/>
              </a:rPr>
              <a:t>月頃</a:t>
            </a:r>
            <a:r>
              <a:rPr lang="ja-JP" altLang="en-US" sz="2200" b="1" dirty="0" smtClean="0">
                <a:latin typeface="Meiryo UI" pitchFamily="50" charset="-128"/>
                <a:ea typeface="Meiryo UI" pitchFamily="50" charset="-128"/>
                <a:cs typeface="Meiryo UI" pitchFamily="50" charset="-128"/>
              </a:rPr>
              <a:t>から 会話</a:t>
            </a:r>
            <a:r>
              <a:rPr lang="ja-JP" altLang="en-US" sz="2200" b="1" dirty="0">
                <a:latin typeface="Meiryo UI" pitchFamily="50" charset="-128"/>
                <a:ea typeface="Meiryo UI" pitchFamily="50" charset="-128"/>
                <a:cs typeface="Meiryo UI" pitchFamily="50" charset="-128"/>
              </a:rPr>
              <a:t>が筋道をたてて</a:t>
            </a:r>
            <a:r>
              <a:rPr lang="ja-JP" altLang="en-US" sz="2200" b="1" dirty="0" smtClean="0">
                <a:latin typeface="Meiryo UI" pitchFamily="50" charset="-128"/>
                <a:ea typeface="Meiryo UI" pitchFamily="50" charset="-128"/>
                <a:cs typeface="Meiryo UI" pitchFamily="50" charset="-128"/>
              </a:rPr>
              <a:t>できない。</a:t>
            </a:r>
            <a:endParaRPr lang="ja-JP" altLang="en-US" sz="2200" b="1" dirty="0">
              <a:latin typeface="Meiryo UI" pitchFamily="50" charset="-128"/>
              <a:ea typeface="Meiryo UI" pitchFamily="50" charset="-128"/>
              <a:cs typeface="Meiryo UI" pitchFamily="50" charset="-128"/>
            </a:endParaRPr>
          </a:p>
          <a:p>
            <a:pPr eaLnBrk="1" hangingPunct="1"/>
            <a:r>
              <a:rPr lang="ja-JP" altLang="en-US" sz="2200" b="1" dirty="0">
                <a:latin typeface="Meiryo UI" pitchFamily="50" charset="-128"/>
                <a:ea typeface="Meiryo UI" pitchFamily="50" charset="-128"/>
                <a:cs typeface="Meiryo UI" pitchFamily="50" charset="-128"/>
              </a:rPr>
              <a:t>　　  </a:t>
            </a:r>
            <a:r>
              <a:rPr lang="ja-JP" altLang="en-US" sz="2200" b="1" dirty="0" smtClean="0">
                <a:latin typeface="Meiryo UI" pitchFamily="50" charset="-128"/>
                <a:ea typeface="Meiryo UI" pitchFamily="50" charset="-128"/>
                <a:cs typeface="Meiryo UI" pitchFamily="50" charset="-128"/>
              </a:rPr>
              <a:t>   洋服</a:t>
            </a:r>
            <a:r>
              <a:rPr lang="ja-JP" altLang="en-US" sz="2200" b="1" dirty="0">
                <a:latin typeface="Meiryo UI" pitchFamily="50" charset="-128"/>
                <a:ea typeface="Meiryo UI" pitchFamily="50" charset="-128"/>
                <a:cs typeface="Meiryo UI" pitchFamily="50" charset="-128"/>
              </a:rPr>
              <a:t>がうまく着られない。機械を扱う仕事をして</a:t>
            </a:r>
            <a:r>
              <a:rPr lang="ja-JP" altLang="en-US" sz="2200" b="1" dirty="0" smtClean="0">
                <a:latin typeface="Meiryo UI" pitchFamily="50" charset="-128"/>
                <a:ea typeface="Meiryo UI" pitchFamily="50" charset="-128"/>
                <a:cs typeface="Meiryo UI" pitchFamily="50" charset="-128"/>
              </a:rPr>
              <a:t>いたにも</a:t>
            </a:r>
            <a:endParaRPr lang="ja-JP" altLang="en-US" sz="2200" b="1" dirty="0">
              <a:latin typeface="Meiryo UI" pitchFamily="50" charset="-128"/>
              <a:ea typeface="Meiryo UI" pitchFamily="50" charset="-128"/>
              <a:cs typeface="Meiryo UI" pitchFamily="50" charset="-128"/>
            </a:endParaRPr>
          </a:p>
          <a:p>
            <a:pPr eaLnBrk="1" hangingPunct="1"/>
            <a:r>
              <a:rPr lang="ja-JP" altLang="en-US" sz="2200" b="1" dirty="0">
                <a:latin typeface="Meiryo UI" pitchFamily="50" charset="-128"/>
                <a:ea typeface="Meiryo UI" pitchFamily="50" charset="-128"/>
                <a:cs typeface="Meiryo UI" pitchFamily="50" charset="-128"/>
              </a:rPr>
              <a:t>      </a:t>
            </a:r>
            <a:r>
              <a:rPr lang="ja-JP" altLang="en-US" sz="2200" b="1" dirty="0" smtClean="0">
                <a:latin typeface="Meiryo UI" pitchFamily="50" charset="-128"/>
                <a:ea typeface="Meiryo UI" pitchFamily="50" charset="-128"/>
                <a:cs typeface="Meiryo UI" pitchFamily="50" charset="-128"/>
              </a:rPr>
              <a:t>   かかわらず</a:t>
            </a:r>
            <a:r>
              <a:rPr lang="ja-JP" altLang="en-US" sz="2200" b="1" dirty="0">
                <a:latin typeface="Meiryo UI" pitchFamily="50" charset="-128"/>
                <a:ea typeface="Meiryo UI" pitchFamily="50" charset="-128"/>
                <a:cs typeface="Meiryo UI" pitchFamily="50" charset="-128"/>
              </a:rPr>
              <a:t>カメラが使えない。覚まし時計が</a:t>
            </a:r>
            <a:r>
              <a:rPr lang="ja-JP" altLang="en-US" sz="2200" b="1" dirty="0" smtClean="0">
                <a:latin typeface="Meiryo UI" pitchFamily="50" charset="-128"/>
                <a:ea typeface="Meiryo UI" pitchFamily="50" charset="-128"/>
                <a:cs typeface="Meiryo UI" pitchFamily="50" charset="-128"/>
              </a:rPr>
              <a:t>あわせられない。</a:t>
            </a:r>
            <a:endParaRPr lang="en-US" altLang="ja-JP" sz="2200" b="1" dirty="0" smtClean="0">
              <a:latin typeface="Meiryo UI" pitchFamily="50" charset="-128"/>
              <a:ea typeface="Meiryo UI" pitchFamily="50" charset="-128"/>
              <a:cs typeface="Meiryo UI" pitchFamily="50" charset="-128"/>
            </a:endParaRPr>
          </a:p>
          <a:p>
            <a:pPr eaLnBrk="1" hangingPunct="1"/>
            <a:r>
              <a:rPr lang="ja-JP" altLang="en-US" sz="2200" b="1" dirty="0">
                <a:latin typeface="Meiryo UI" pitchFamily="50" charset="-128"/>
                <a:ea typeface="Meiryo UI" pitchFamily="50" charset="-128"/>
                <a:cs typeface="Meiryo UI" pitchFamily="50" charset="-128"/>
              </a:rPr>
              <a:t> </a:t>
            </a:r>
            <a:r>
              <a:rPr lang="ja-JP" altLang="en-US" sz="2200" b="1" dirty="0" smtClean="0">
                <a:latin typeface="Meiryo UI" pitchFamily="50" charset="-128"/>
                <a:ea typeface="Meiryo UI" pitchFamily="50" charset="-128"/>
                <a:cs typeface="Meiryo UI" pitchFamily="50" charset="-128"/>
              </a:rPr>
              <a:t>        １日中</a:t>
            </a:r>
            <a:r>
              <a:rPr lang="ja-JP" altLang="en-US" sz="2200" b="1" dirty="0">
                <a:latin typeface="Meiryo UI" pitchFamily="50" charset="-128"/>
                <a:ea typeface="Meiryo UI" pitchFamily="50" charset="-128"/>
                <a:cs typeface="Meiryo UI" pitchFamily="50" charset="-128"/>
              </a:rPr>
              <a:t>うとうと眠っているかと思う</a:t>
            </a:r>
            <a:r>
              <a:rPr lang="ja-JP" altLang="en-US" sz="2200" b="1" dirty="0" smtClean="0">
                <a:latin typeface="Meiryo UI" pitchFamily="50" charset="-128"/>
                <a:ea typeface="Meiryo UI" pitchFamily="50" charset="-128"/>
                <a:cs typeface="Meiryo UI" pitchFamily="50" charset="-128"/>
              </a:rPr>
              <a:t>と易怒</a:t>
            </a:r>
            <a:r>
              <a:rPr lang="ja-JP" altLang="en-US" sz="2200" b="1" dirty="0">
                <a:latin typeface="Meiryo UI" pitchFamily="50" charset="-128"/>
                <a:ea typeface="Meiryo UI" pitchFamily="50" charset="-128"/>
                <a:cs typeface="Meiryo UI" pitchFamily="50" charset="-128"/>
              </a:rPr>
              <a:t>性あり</a:t>
            </a:r>
            <a:r>
              <a:rPr lang="ja-JP" altLang="en-US" sz="2200" b="1" dirty="0" smtClean="0">
                <a:latin typeface="Meiryo UI" pitchFamily="50" charset="-128"/>
                <a:ea typeface="Meiryo UI" pitchFamily="50" charset="-128"/>
                <a:cs typeface="Meiryo UI" pitchFamily="50" charset="-128"/>
              </a:rPr>
              <a:t>。</a:t>
            </a:r>
            <a:endParaRPr lang="en-US" altLang="ja-JP" sz="2200" b="1" dirty="0" smtClean="0">
              <a:latin typeface="Meiryo UI" pitchFamily="50" charset="-128"/>
              <a:ea typeface="Meiryo UI" pitchFamily="50" charset="-128"/>
              <a:cs typeface="Meiryo UI" pitchFamily="50" charset="-128"/>
            </a:endParaRPr>
          </a:p>
          <a:p>
            <a:pPr eaLnBrk="1" hangingPunct="1"/>
            <a:r>
              <a:rPr lang="ja-JP" altLang="en-US" sz="2200" b="1" dirty="0">
                <a:latin typeface="Meiryo UI" pitchFamily="50" charset="-128"/>
                <a:ea typeface="Meiryo UI" pitchFamily="50" charset="-128"/>
                <a:cs typeface="Meiryo UI" pitchFamily="50" charset="-128"/>
              </a:rPr>
              <a:t> </a:t>
            </a:r>
            <a:r>
              <a:rPr lang="ja-JP" altLang="en-US" sz="2200" b="1" dirty="0" smtClean="0">
                <a:latin typeface="Meiryo UI" pitchFamily="50" charset="-128"/>
                <a:ea typeface="Meiryo UI" pitchFamily="50" charset="-128"/>
                <a:cs typeface="Meiryo UI" pitchFamily="50" charset="-128"/>
              </a:rPr>
              <a:t>        正常に</a:t>
            </a:r>
            <a:r>
              <a:rPr lang="ja-JP" altLang="en-US" sz="2200" b="1" dirty="0">
                <a:latin typeface="Meiryo UI" pitchFamily="50" charset="-128"/>
                <a:ea typeface="Meiryo UI" pitchFamily="50" charset="-128"/>
                <a:cs typeface="Meiryo UI" pitchFamily="50" charset="-128"/>
              </a:rPr>
              <a:t>戻った</a:t>
            </a:r>
            <a:r>
              <a:rPr lang="ja-JP" altLang="en-US" sz="2200" b="1" dirty="0" smtClean="0">
                <a:latin typeface="Meiryo UI" pitchFamily="50" charset="-128"/>
                <a:ea typeface="Meiryo UI" pitchFamily="50" charset="-128"/>
                <a:cs typeface="Meiryo UI" pitchFamily="50" charset="-128"/>
              </a:rPr>
              <a:t>かの</a:t>
            </a:r>
            <a:r>
              <a:rPr lang="ja-JP" altLang="en-US" sz="2200" b="1" dirty="0">
                <a:latin typeface="Meiryo UI" pitchFamily="50" charset="-128"/>
                <a:ea typeface="Meiryo UI" pitchFamily="50" charset="-128"/>
                <a:cs typeface="Meiryo UI" pitchFamily="50" charset="-128"/>
              </a:rPr>
              <a:t>ように調子のよい</a:t>
            </a:r>
            <a:r>
              <a:rPr lang="ja-JP" altLang="en-US" sz="2200" b="1" dirty="0" smtClean="0">
                <a:latin typeface="Meiryo UI" pitchFamily="50" charset="-128"/>
                <a:ea typeface="Meiryo UI" pitchFamily="50" charset="-128"/>
                <a:cs typeface="Meiryo UI" pitchFamily="50" charset="-128"/>
              </a:rPr>
              <a:t>日と</a:t>
            </a:r>
            <a:r>
              <a:rPr lang="ja-JP" altLang="en-US" sz="2200" b="1" dirty="0">
                <a:latin typeface="Meiryo UI" pitchFamily="50" charset="-128"/>
                <a:ea typeface="Meiryo UI" pitchFamily="50" charset="-128"/>
                <a:cs typeface="Meiryo UI" pitchFamily="50" charset="-128"/>
              </a:rPr>
              <a:t>全くなにも</a:t>
            </a:r>
            <a:r>
              <a:rPr lang="ja-JP" altLang="en-US" sz="2200" b="1" dirty="0" smtClean="0">
                <a:latin typeface="Meiryo UI" pitchFamily="50" charset="-128"/>
                <a:ea typeface="Meiryo UI" pitchFamily="50" charset="-128"/>
                <a:cs typeface="Meiryo UI" pitchFamily="50" charset="-128"/>
              </a:rPr>
              <a:t>しない</a:t>
            </a:r>
            <a:endParaRPr lang="en-US" altLang="ja-JP" sz="2200" b="1" dirty="0" smtClean="0">
              <a:latin typeface="Meiryo UI" pitchFamily="50" charset="-128"/>
              <a:ea typeface="Meiryo UI" pitchFamily="50" charset="-128"/>
              <a:cs typeface="Meiryo UI" pitchFamily="50" charset="-128"/>
            </a:endParaRPr>
          </a:p>
          <a:p>
            <a:pPr eaLnBrk="1" hangingPunct="1"/>
            <a:r>
              <a:rPr lang="ja-JP" altLang="en-US" sz="2200" b="1" dirty="0">
                <a:latin typeface="Meiryo UI" pitchFamily="50" charset="-128"/>
                <a:ea typeface="Meiryo UI" pitchFamily="50" charset="-128"/>
                <a:cs typeface="Meiryo UI" pitchFamily="50" charset="-128"/>
              </a:rPr>
              <a:t> </a:t>
            </a:r>
            <a:r>
              <a:rPr lang="ja-JP" altLang="en-US" sz="2200" b="1" dirty="0" smtClean="0">
                <a:latin typeface="Meiryo UI" pitchFamily="50" charset="-128"/>
                <a:ea typeface="Meiryo UI" pitchFamily="50" charset="-128"/>
                <a:cs typeface="Meiryo UI" pitchFamily="50" charset="-128"/>
              </a:rPr>
              <a:t>        日</a:t>
            </a:r>
            <a:r>
              <a:rPr lang="ja-JP" altLang="en-US" sz="2200" b="1" dirty="0">
                <a:latin typeface="Meiryo UI" pitchFamily="50" charset="-128"/>
                <a:ea typeface="Meiryo UI" pitchFamily="50" charset="-128"/>
                <a:cs typeface="Meiryo UI" pitchFamily="50" charset="-128"/>
              </a:rPr>
              <a:t>がある。</a:t>
            </a:r>
            <a:r>
              <a:rPr lang="ja-JP" altLang="en-US" sz="2200" b="1" dirty="0" smtClean="0">
                <a:latin typeface="Meiryo UI" pitchFamily="50" charset="-128"/>
                <a:ea typeface="Meiryo UI" pitchFamily="50" charset="-128"/>
                <a:cs typeface="Meiryo UI" pitchFamily="50" charset="-128"/>
              </a:rPr>
              <a:t>この頃から</a:t>
            </a:r>
            <a:r>
              <a:rPr lang="ja-JP" altLang="en-US" sz="2200" b="1" dirty="0">
                <a:latin typeface="Meiryo UI" pitchFamily="50" charset="-128"/>
                <a:ea typeface="Meiryo UI" pitchFamily="50" charset="-128"/>
                <a:cs typeface="Meiryo UI" pitchFamily="50" charset="-128"/>
              </a:rPr>
              <a:t>家の中</a:t>
            </a:r>
            <a:r>
              <a:rPr lang="ja-JP" altLang="en-US" sz="2200" b="1" dirty="0" smtClean="0">
                <a:latin typeface="Meiryo UI" pitchFamily="50" charset="-128"/>
                <a:ea typeface="Meiryo UI" pitchFamily="50" charset="-128"/>
                <a:cs typeface="Meiryo UI" pitchFamily="50" charset="-128"/>
              </a:rPr>
              <a:t>に子供</a:t>
            </a:r>
            <a:r>
              <a:rPr lang="ja-JP" altLang="en-US" sz="2200" b="1" dirty="0">
                <a:latin typeface="Meiryo UI" pitchFamily="50" charset="-128"/>
                <a:ea typeface="Meiryo UI" pitchFamily="50" charset="-128"/>
                <a:cs typeface="Meiryo UI" pitchFamily="50" charset="-128"/>
              </a:rPr>
              <a:t>がいる、電線の上</a:t>
            </a:r>
            <a:r>
              <a:rPr lang="ja-JP" altLang="en-US" sz="2200" b="1" dirty="0" smtClean="0">
                <a:latin typeface="Meiryo UI" pitchFamily="50" charset="-128"/>
                <a:ea typeface="Meiryo UI" pitchFamily="50" charset="-128"/>
                <a:cs typeface="Meiryo UI" pitchFamily="50" charset="-128"/>
              </a:rPr>
              <a:t>に</a:t>
            </a:r>
            <a:endParaRPr lang="en-US" altLang="ja-JP" sz="2200" b="1" dirty="0" smtClean="0">
              <a:latin typeface="Meiryo UI" pitchFamily="50" charset="-128"/>
              <a:ea typeface="Meiryo UI" pitchFamily="50" charset="-128"/>
              <a:cs typeface="Meiryo UI" pitchFamily="50" charset="-128"/>
            </a:endParaRPr>
          </a:p>
          <a:p>
            <a:pPr eaLnBrk="1" hangingPunct="1"/>
            <a:r>
              <a:rPr lang="ja-JP" altLang="en-US" sz="2200" b="1" dirty="0">
                <a:latin typeface="Meiryo UI" pitchFamily="50" charset="-128"/>
                <a:ea typeface="Meiryo UI" pitchFamily="50" charset="-128"/>
                <a:cs typeface="Meiryo UI" pitchFamily="50" charset="-128"/>
              </a:rPr>
              <a:t> </a:t>
            </a:r>
            <a:r>
              <a:rPr lang="ja-JP" altLang="en-US" sz="2200" b="1" dirty="0" smtClean="0">
                <a:latin typeface="Meiryo UI" pitchFamily="50" charset="-128"/>
                <a:ea typeface="Meiryo UI" pitchFamily="50" charset="-128"/>
                <a:cs typeface="Meiryo UI" pitchFamily="50" charset="-128"/>
              </a:rPr>
              <a:t>        女</a:t>
            </a:r>
            <a:r>
              <a:rPr lang="ja-JP" altLang="en-US" sz="2200" b="1" dirty="0">
                <a:latin typeface="Meiryo UI" pitchFamily="50" charset="-128"/>
                <a:ea typeface="Meiryo UI" pitchFamily="50" charset="-128"/>
                <a:cs typeface="Meiryo UI" pitchFamily="50" charset="-128"/>
              </a:rPr>
              <a:t>の人がいる、という。</a:t>
            </a:r>
            <a:endParaRPr lang="en-US" altLang="ja-JP" sz="2200" b="1" dirty="0">
              <a:latin typeface="Meiryo UI" pitchFamily="50" charset="-128"/>
              <a:ea typeface="Meiryo UI" pitchFamily="50" charset="-128"/>
              <a:cs typeface="Meiryo UI" pitchFamily="50" charset="-128"/>
            </a:endParaRPr>
          </a:p>
          <a:p>
            <a:pPr eaLnBrk="1" hangingPunct="1">
              <a:spcBef>
                <a:spcPts val="1200"/>
              </a:spcBef>
            </a:pPr>
            <a:r>
              <a:rPr lang="ja-JP" altLang="en-US" sz="2200" b="1" dirty="0">
                <a:latin typeface="Meiryo UI" pitchFamily="50" charset="-128"/>
                <a:ea typeface="Meiryo UI" pitchFamily="50" charset="-128"/>
                <a:cs typeface="Meiryo UI" pitchFamily="50" charset="-128"/>
              </a:rPr>
              <a:t>　</a:t>
            </a:r>
            <a:r>
              <a:rPr lang="ja-JP" altLang="en-US" sz="2200" b="1" dirty="0" smtClean="0">
                <a:latin typeface="Meiryo UI" pitchFamily="50" charset="-128"/>
                <a:ea typeface="Meiryo UI" pitchFamily="50" charset="-128"/>
                <a:cs typeface="Meiryo UI" pitchFamily="50" charset="-128"/>
              </a:rPr>
              <a:t>  </a:t>
            </a:r>
            <a:r>
              <a:rPr lang="ja-JP" altLang="en-US" sz="2200" b="1" dirty="0">
                <a:latin typeface="Meiryo UI" pitchFamily="50" charset="-128"/>
                <a:ea typeface="Meiryo UI" pitchFamily="50" charset="-128"/>
                <a:cs typeface="Meiryo UI" pitchFamily="50" charset="-128"/>
              </a:rPr>
              <a:t>　平成</a:t>
            </a:r>
            <a:r>
              <a:rPr lang="en-US" altLang="ja-JP" sz="2200" b="1" dirty="0">
                <a:latin typeface="Meiryo UI" pitchFamily="50" charset="-128"/>
                <a:ea typeface="Meiryo UI" pitchFamily="50" charset="-128"/>
                <a:cs typeface="Meiryo UI" pitchFamily="50" charset="-128"/>
              </a:rPr>
              <a:t>X+</a:t>
            </a:r>
            <a:r>
              <a:rPr lang="ja-JP" altLang="en-US" sz="2200" b="1" dirty="0">
                <a:latin typeface="Meiryo UI" pitchFamily="50" charset="-128"/>
                <a:ea typeface="Meiryo UI" pitchFamily="50" charset="-128"/>
                <a:cs typeface="Meiryo UI" pitchFamily="50" charset="-128"/>
              </a:rPr>
              <a:t>６年１月 大学病院の神経内科に受診。筋固縮と</a:t>
            </a:r>
            <a:endParaRPr lang="en-US" altLang="ja-JP" sz="2200" b="1" dirty="0">
              <a:latin typeface="Meiryo UI" pitchFamily="50" charset="-128"/>
              <a:ea typeface="Meiryo UI" pitchFamily="50" charset="-128"/>
              <a:cs typeface="Meiryo UI" pitchFamily="50" charset="-128"/>
            </a:endParaRPr>
          </a:p>
          <a:p>
            <a:pPr eaLnBrk="1" hangingPunct="1"/>
            <a:r>
              <a:rPr lang="ja-JP" altLang="en-US" sz="2200" b="1" dirty="0">
                <a:latin typeface="Meiryo UI" pitchFamily="50" charset="-128"/>
                <a:ea typeface="Meiryo UI" pitchFamily="50" charset="-128"/>
                <a:cs typeface="Meiryo UI" pitchFamily="50" charset="-128"/>
              </a:rPr>
              <a:t>　　  </a:t>
            </a:r>
            <a:r>
              <a:rPr lang="ja-JP" altLang="en-US" sz="2200" b="1" dirty="0" smtClean="0">
                <a:latin typeface="Meiryo UI" pitchFamily="50" charset="-128"/>
                <a:ea typeface="Meiryo UI" pitchFamily="50" charset="-128"/>
                <a:cs typeface="Meiryo UI" pitchFamily="50" charset="-128"/>
              </a:rPr>
              <a:t>   歩行</a:t>
            </a:r>
            <a:r>
              <a:rPr lang="ja-JP" altLang="en-US" sz="2200" b="1" dirty="0">
                <a:latin typeface="Meiryo UI" pitchFamily="50" charset="-128"/>
                <a:ea typeface="Meiryo UI" pitchFamily="50" charset="-128"/>
                <a:cs typeface="Meiryo UI" pitchFamily="50" charset="-128"/>
              </a:rPr>
              <a:t>障害を指摘された。</a:t>
            </a:r>
            <a:r>
              <a:rPr lang="ja-JP" altLang="en-US" sz="2200" b="1" dirty="0" smtClean="0">
                <a:latin typeface="Meiryo UI" pitchFamily="50" charset="-128"/>
                <a:ea typeface="Meiryo UI" pitchFamily="50" charset="-128"/>
                <a:cs typeface="Meiryo UI" pitchFamily="50" charset="-128"/>
              </a:rPr>
              <a:t>また、不眠</a:t>
            </a:r>
            <a:r>
              <a:rPr lang="ja-JP" altLang="en-US" sz="2200" b="1" dirty="0">
                <a:latin typeface="Meiryo UI" pitchFamily="50" charset="-128"/>
                <a:ea typeface="Meiryo UI" pitchFamily="50" charset="-128"/>
                <a:cs typeface="Meiryo UI" pitchFamily="50" charset="-128"/>
              </a:rPr>
              <a:t>を訴えるように</a:t>
            </a:r>
            <a:r>
              <a:rPr lang="ja-JP" altLang="en-US" sz="2200" b="1" dirty="0" smtClean="0">
                <a:latin typeface="Meiryo UI" pitchFamily="50" charset="-128"/>
                <a:ea typeface="Meiryo UI" pitchFamily="50" charset="-128"/>
                <a:cs typeface="Meiryo UI" pitchFamily="50" charset="-128"/>
              </a:rPr>
              <a:t>なり、</a:t>
            </a:r>
            <a:endParaRPr lang="en-US" altLang="ja-JP" sz="2200" b="1" dirty="0">
              <a:latin typeface="Meiryo UI" pitchFamily="50" charset="-128"/>
              <a:ea typeface="Meiryo UI" pitchFamily="50" charset="-128"/>
              <a:cs typeface="Meiryo UI" pitchFamily="50" charset="-128"/>
            </a:endParaRPr>
          </a:p>
          <a:p>
            <a:pPr eaLnBrk="1" hangingPunct="1"/>
            <a:r>
              <a:rPr lang="ja-JP" altLang="en-US" sz="2200" b="1" dirty="0">
                <a:latin typeface="Meiryo UI" pitchFamily="50" charset="-128"/>
                <a:ea typeface="Meiryo UI" pitchFamily="50" charset="-128"/>
                <a:cs typeface="Meiryo UI" pitchFamily="50" charset="-128"/>
              </a:rPr>
              <a:t>　　  </a:t>
            </a:r>
            <a:r>
              <a:rPr lang="ja-JP" altLang="en-US" sz="2200" b="1" dirty="0" smtClean="0">
                <a:latin typeface="Meiryo UI" pitchFamily="50" charset="-128"/>
                <a:ea typeface="Meiryo UI" pitchFamily="50" charset="-128"/>
                <a:cs typeface="Meiryo UI" pitchFamily="50" charset="-128"/>
              </a:rPr>
              <a:t>   眠剤を</a:t>
            </a:r>
            <a:r>
              <a:rPr lang="ja-JP" altLang="en-US" sz="2200" b="1" dirty="0">
                <a:latin typeface="Meiryo UI" pitchFamily="50" charset="-128"/>
                <a:ea typeface="Meiryo UI" pitchFamily="50" charset="-128"/>
                <a:cs typeface="Meiryo UI" pitchFamily="50" charset="-128"/>
              </a:rPr>
              <a:t>投与されたところ、翌日の午前中まで</a:t>
            </a:r>
            <a:r>
              <a:rPr lang="ja-JP" altLang="en-US" sz="2200" b="1" dirty="0" smtClean="0">
                <a:latin typeface="Meiryo UI" pitchFamily="50" charset="-128"/>
                <a:ea typeface="Meiryo UI" pitchFamily="50" charset="-128"/>
                <a:cs typeface="Meiryo UI" pitchFamily="50" charset="-128"/>
              </a:rPr>
              <a:t>起きなかった</a:t>
            </a:r>
            <a:r>
              <a:rPr lang="ja-JP" altLang="en-US" sz="2200" b="1" dirty="0">
                <a:latin typeface="Meiryo UI" pitchFamily="50" charset="-128"/>
                <a:ea typeface="Meiryo UI" pitchFamily="50" charset="-128"/>
                <a:cs typeface="Meiryo UI" pitchFamily="50" charset="-128"/>
              </a:rPr>
              <a:t>。</a:t>
            </a:r>
          </a:p>
        </p:txBody>
      </p:sp>
      <p:sp>
        <p:nvSpPr>
          <p:cNvPr id="55300" name="テキスト ボックス 4"/>
          <p:cNvSpPr txBox="1">
            <a:spLocks noChangeArrowheads="1"/>
          </p:cNvSpPr>
          <p:nvPr/>
        </p:nvSpPr>
        <p:spPr bwMode="auto">
          <a:xfrm>
            <a:off x="2162175" y="295758"/>
            <a:ext cx="482696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3600">
                <a:solidFill>
                  <a:schemeClr val="tx1"/>
                </a:solidFill>
                <a:latin typeface="Arial" pitchFamily="34" charset="0"/>
                <a:ea typeface="ＭＳ Ｐゴシック" pitchFamily="50" charset="-128"/>
              </a:defRPr>
            </a:lvl1pPr>
            <a:lvl2pPr marL="742950" indent="-285750">
              <a:defRPr kumimoji="1" sz="3600">
                <a:solidFill>
                  <a:schemeClr val="tx1"/>
                </a:solidFill>
                <a:latin typeface="Arial" pitchFamily="34" charset="0"/>
                <a:ea typeface="ＭＳ Ｐゴシック" pitchFamily="50" charset="-128"/>
              </a:defRPr>
            </a:lvl2pPr>
            <a:lvl3pPr marL="1143000" indent="-228600">
              <a:defRPr kumimoji="1" sz="3600">
                <a:solidFill>
                  <a:schemeClr val="tx1"/>
                </a:solidFill>
                <a:latin typeface="Arial" pitchFamily="34" charset="0"/>
                <a:ea typeface="ＭＳ Ｐゴシック" pitchFamily="50" charset="-128"/>
              </a:defRPr>
            </a:lvl3pPr>
            <a:lvl4pPr marL="1600200" indent="-228600">
              <a:defRPr kumimoji="1" sz="3600">
                <a:solidFill>
                  <a:schemeClr val="tx1"/>
                </a:solidFill>
                <a:latin typeface="Arial" pitchFamily="34" charset="0"/>
                <a:ea typeface="ＭＳ Ｐゴシック" pitchFamily="50" charset="-128"/>
              </a:defRPr>
            </a:lvl4pPr>
            <a:lvl5pPr marL="2057400" indent="-228600">
              <a:defRPr kumimoji="1" sz="36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r>
              <a:rPr lang="ja-JP" altLang="en-US" sz="3200" b="1" dirty="0">
                <a:latin typeface="Meiryo UI" pitchFamily="50" charset="-128"/>
                <a:ea typeface="Meiryo UI" pitchFamily="50" charset="-128"/>
                <a:cs typeface="Meiryo UI" pitchFamily="50" charset="-128"/>
              </a:rPr>
              <a:t>レビー小体型</a:t>
            </a:r>
            <a:r>
              <a:rPr lang="ja-JP" altLang="en-US" sz="3200" b="1">
                <a:latin typeface="Meiryo UI" pitchFamily="50" charset="-128"/>
                <a:ea typeface="Meiryo UI" pitchFamily="50" charset="-128"/>
                <a:cs typeface="Meiryo UI" pitchFamily="50" charset="-128"/>
              </a:rPr>
              <a:t>認知症</a:t>
            </a:r>
            <a:r>
              <a:rPr lang="ja-JP" altLang="en-US" sz="3200" b="1" smtClean="0">
                <a:latin typeface="Meiryo UI" pitchFamily="50" charset="-128"/>
                <a:ea typeface="Meiryo UI" pitchFamily="50" charset="-128"/>
                <a:cs typeface="Meiryo UI" pitchFamily="50" charset="-128"/>
              </a:rPr>
              <a:t>の症例</a:t>
            </a:r>
            <a:endParaRPr lang="ja-JP" altLang="en-US" sz="3200" b="1" dirty="0">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18293" y="949087"/>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9993700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3"/>
          <p:cNvSpPr txBox="1">
            <a:spLocks noChangeArrowheads="1"/>
          </p:cNvSpPr>
          <p:nvPr/>
        </p:nvSpPr>
        <p:spPr bwMode="auto">
          <a:xfrm>
            <a:off x="359461" y="1187146"/>
            <a:ext cx="8529851" cy="32470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r>
              <a:rPr lang="ja-JP" altLang="en-US" sz="2000" b="1" dirty="0" smtClean="0">
                <a:latin typeface="Meiryo UI" pitchFamily="50" charset="-128"/>
                <a:ea typeface="Meiryo UI" pitchFamily="50" charset="-128"/>
                <a:cs typeface="Meiryo UI" pitchFamily="50" charset="-128"/>
              </a:rPr>
              <a:t>    主   訴：</a:t>
            </a:r>
            <a:r>
              <a:rPr lang="ja-JP" altLang="en-US" sz="2000" b="1" dirty="0">
                <a:latin typeface="Meiryo UI" pitchFamily="50" charset="-128"/>
                <a:ea typeface="Meiryo UI" pitchFamily="50" charset="-128"/>
                <a:cs typeface="Meiryo UI" pitchFamily="50" charset="-128"/>
              </a:rPr>
              <a:t>異常</a:t>
            </a:r>
            <a:r>
              <a:rPr lang="ja-JP" altLang="en-US" sz="2000" b="1" dirty="0" smtClean="0">
                <a:latin typeface="Meiryo UI" pitchFamily="50" charset="-128"/>
                <a:ea typeface="Meiryo UI" pitchFamily="50" charset="-128"/>
                <a:cs typeface="Meiryo UI" pitchFamily="50" charset="-128"/>
              </a:rPr>
              <a:t>行動</a:t>
            </a:r>
            <a:endParaRPr lang="ja-JP" altLang="en-US" sz="2000" b="1" dirty="0">
              <a:latin typeface="Meiryo UI" pitchFamily="50" charset="-128"/>
              <a:ea typeface="Meiryo UI" pitchFamily="50" charset="-128"/>
              <a:cs typeface="Meiryo UI" pitchFamily="50" charset="-128"/>
            </a:endParaRPr>
          </a:p>
          <a:p>
            <a:pPr eaLnBrk="1" hangingPunct="1"/>
            <a:r>
              <a:rPr lang="ja-JP" altLang="en-US" sz="2000" b="1" dirty="0" smtClean="0">
                <a:latin typeface="Meiryo UI" pitchFamily="50" charset="-128"/>
                <a:ea typeface="Meiryo UI" pitchFamily="50" charset="-128"/>
                <a:cs typeface="Meiryo UI" pitchFamily="50" charset="-128"/>
              </a:rPr>
              <a:t>    家族歴</a:t>
            </a:r>
            <a:r>
              <a:rPr lang="ja-JP" altLang="en-US" sz="2000" b="1" dirty="0">
                <a:latin typeface="Meiryo UI" pitchFamily="50" charset="-128"/>
                <a:ea typeface="Meiryo UI" pitchFamily="50" charset="-128"/>
                <a:cs typeface="Meiryo UI" pitchFamily="50" charset="-128"/>
              </a:rPr>
              <a:t>：姉が</a:t>
            </a:r>
            <a:r>
              <a:rPr lang="ja-JP" altLang="en-US" sz="2000" b="1" dirty="0" smtClean="0">
                <a:latin typeface="Meiryo UI" pitchFamily="50" charset="-128"/>
                <a:ea typeface="Meiryo UI" pitchFamily="50" charset="-128"/>
                <a:cs typeface="Meiryo UI" pitchFamily="50" charset="-128"/>
              </a:rPr>
              <a:t>認知症</a:t>
            </a:r>
            <a:endParaRPr lang="ja-JP" altLang="en-US" sz="2000" b="1" dirty="0">
              <a:latin typeface="Meiryo UI" pitchFamily="50" charset="-128"/>
              <a:ea typeface="Meiryo UI" pitchFamily="50" charset="-128"/>
              <a:cs typeface="Meiryo UI" pitchFamily="50" charset="-128"/>
            </a:endParaRPr>
          </a:p>
          <a:p>
            <a:pPr eaLnBrk="1" hangingPunct="1"/>
            <a:r>
              <a:rPr lang="ja-JP" altLang="en-US" sz="2000" b="1" dirty="0" smtClean="0">
                <a:latin typeface="Meiryo UI" pitchFamily="50" charset="-128"/>
                <a:ea typeface="Meiryo UI" pitchFamily="50" charset="-128"/>
                <a:cs typeface="Meiryo UI" pitchFamily="50" charset="-128"/>
              </a:rPr>
              <a:t>    現病歴</a:t>
            </a:r>
            <a:r>
              <a:rPr lang="ja-JP" altLang="en-US" sz="2000" b="1" dirty="0">
                <a:latin typeface="Meiryo UI" pitchFamily="50" charset="-128"/>
                <a:ea typeface="Meiryo UI" pitchFamily="50" charset="-128"/>
                <a:cs typeface="Meiryo UI" pitchFamily="50" charset="-128"/>
              </a:rPr>
              <a:t>：平成</a:t>
            </a:r>
            <a:r>
              <a:rPr lang="en-US" altLang="ja-JP" sz="2000" b="1" dirty="0">
                <a:latin typeface="Meiryo UI" pitchFamily="50" charset="-128"/>
                <a:ea typeface="Meiryo UI" pitchFamily="50" charset="-128"/>
                <a:cs typeface="Meiryo UI" pitchFamily="50" charset="-128"/>
              </a:rPr>
              <a:t>X</a:t>
            </a:r>
            <a:r>
              <a:rPr lang="ja-JP" altLang="en-US" sz="2000" b="1" dirty="0">
                <a:latin typeface="Meiryo UI" pitchFamily="50" charset="-128"/>
                <a:ea typeface="Meiryo UI" pitchFamily="50" charset="-128"/>
                <a:cs typeface="Meiryo UI" pitchFamily="50" charset="-128"/>
              </a:rPr>
              <a:t>年４月頃</a:t>
            </a:r>
            <a:r>
              <a:rPr lang="ja-JP" altLang="en-US" sz="2000" b="1" dirty="0" smtClean="0">
                <a:latin typeface="Meiryo UI" pitchFamily="50" charset="-128"/>
                <a:ea typeface="Meiryo UI" pitchFamily="50" charset="-128"/>
                <a:cs typeface="Meiryo UI" pitchFamily="50" charset="-128"/>
              </a:rPr>
              <a:t>から 不眠</a:t>
            </a:r>
            <a:r>
              <a:rPr lang="ja-JP" altLang="en-US" sz="2000" b="1" dirty="0">
                <a:latin typeface="Meiryo UI" pitchFamily="50" charset="-128"/>
                <a:ea typeface="Meiryo UI" pitchFamily="50" charset="-128"/>
                <a:cs typeface="Meiryo UI" pitchFamily="50" charset="-128"/>
              </a:rPr>
              <a:t>、</a:t>
            </a:r>
            <a:r>
              <a:rPr lang="ja-JP" altLang="en-US" sz="2000" b="1" dirty="0" smtClean="0">
                <a:latin typeface="Meiryo UI" pitchFamily="50" charset="-128"/>
                <a:ea typeface="Meiryo UI" pitchFamily="50" charset="-128"/>
                <a:cs typeface="Meiryo UI" pitchFamily="50" charset="-128"/>
              </a:rPr>
              <a:t>７月頃から</a:t>
            </a:r>
            <a:r>
              <a:rPr lang="ja-JP" altLang="en-US" sz="2000" b="1" dirty="0">
                <a:latin typeface="Meiryo UI" pitchFamily="50" charset="-128"/>
                <a:ea typeface="Meiryo UI" pitchFamily="50" charset="-128"/>
                <a:cs typeface="Meiryo UI" pitchFamily="50" charset="-128"/>
              </a:rPr>
              <a:t>無口になった</a:t>
            </a:r>
            <a:r>
              <a:rPr lang="ja-JP" altLang="en-US" sz="2000" b="1" dirty="0" smtClean="0">
                <a:latin typeface="Meiryo UI" pitchFamily="50" charset="-128"/>
                <a:ea typeface="Meiryo UI" pitchFamily="50" charset="-128"/>
                <a:cs typeface="Meiryo UI" pitchFamily="50" charset="-128"/>
              </a:rPr>
              <a:t>。  本来</a:t>
            </a:r>
            <a:r>
              <a:rPr lang="ja-JP" altLang="en-US" sz="2000" b="1" dirty="0">
                <a:latin typeface="Meiryo UI" pitchFamily="50" charset="-128"/>
                <a:ea typeface="Meiryo UI" pitchFamily="50" charset="-128"/>
                <a:cs typeface="Meiryo UI" pitchFamily="50" charset="-128"/>
              </a:rPr>
              <a:t>は</a:t>
            </a:r>
            <a:endParaRPr lang="en-US" altLang="ja-JP" sz="2000" b="1" dirty="0" smtClean="0">
              <a:latin typeface="Meiryo UI" pitchFamily="50" charset="-128"/>
              <a:ea typeface="Meiryo UI" pitchFamily="50" charset="-128"/>
              <a:cs typeface="Meiryo UI" pitchFamily="50" charset="-128"/>
            </a:endParaRPr>
          </a:p>
          <a:p>
            <a:pPr eaLnBrk="1" hangingPunct="1"/>
            <a:r>
              <a:rPr lang="ja-JP" altLang="en-US" sz="2000" b="1" dirty="0" smtClean="0">
                <a:latin typeface="Meiryo UI" pitchFamily="50" charset="-128"/>
                <a:ea typeface="Meiryo UI" pitchFamily="50" charset="-128"/>
                <a:cs typeface="Meiryo UI" pitchFamily="50" charset="-128"/>
              </a:rPr>
              <a:t>                社交的でおしゃれ</a:t>
            </a:r>
            <a:r>
              <a:rPr lang="ja-JP" altLang="en-US" sz="2000" b="1" dirty="0">
                <a:latin typeface="Meiryo UI" pitchFamily="50" charset="-128"/>
                <a:ea typeface="Meiryo UI" pitchFamily="50" charset="-128"/>
                <a:cs typeface="Meiryo UI" pitchFamily="50" charset="-128"/>
              </a:rPr>
              <a:t>な性格</a:t>
            </a:r>
            <a:r>
              <a:rPr lang="ja-JP" altLang="en-US" sz="2000" b="1" dirty="0" smtClean="0">
                <a:latin typeface="Meiryo UI" pitchFamily="50" charset="-128"/>
                <a:ea typeface="Meiryo UI" pitchFamily="50" charset="-128"/>
                <a:cs typeface="Meiryo UI" pitchFamily="50" charset="-128"/>
              </a:rPr>
              <a:t>だったが、家族とも口をきかなく</a:t>
            </a:r>
            <a:r>
              <a:rPr lang="ja-JP" altLang="en-US" sz="2000" b="1" dirty="0">
                <a:latin typeface="Meiryo UI" pitchFamily="50" charset="-128"/>
                <a:ea typeface="Meiryo UI" pitchFamily="50" charset="-128"/>
                <a:cs typeface="Meiryo UI" pitchFamily="50" charset="-128"/>
              </a:rPr>
              <a:t>かった。</a:t>
            </a:r>
          </a:p>
          <a:p>
            <a:pPr eaLnBrk="1" hangingPunct="1">
              <a:spcBef>
                <a:spcPts val="600"/>
              </a:spcBef>
            </a:pPr>
            <a:r>
              <a:rPr lang="ja-JP" altLang="en-US" sz="2000" b="1" dirty="0">
                <a:latin typeface="Meiryo UI" pitchFamily="50" charset="-128"/>
                <a:ea typeface="Meiryo UI" pitchFamily="50" charset="-128"/>
                <a:cs typeface="Meiryo UI" pitchFamily="50" charset="-128"/>
              </a:rPr>
              <a:t>   </a:t>
            </a:r>
            <a:r>
              <a:rPr lang="ja-JP" altLang="en-US" sz="2000" b="1" dirty="0" smtClean="0">
                <a:latin typeface="Meiryo UI" pitchFamily="50" charset="-128"/>
                <a:ea typeface="Meiryo UI" pitchFamily="50" charset="-128"/>
                <a:cs typeface="Meiryo UI" pitchFamily="50" charset="-128"/>
              </a:rPr>
              <a:t>  平成</a:t>
            </a:r>
            <a:r>
              <a:rPr lang="en-US" altLang="ja-JP" sz="2000" b="1" dirty="0">
                <a:latin typeface="Meiryo UI" pitchFamily="50" charset="-128"/>
                <a:ea typeface="Meiryo UI" pitchFamily="50" charset="-128"/>
                <a:cs typeface="Meiryo UI" pitchFamily="50" charset="-128"/>
              </a:rPr>
              <a:t>X+2</a:t>
            </a:r>
            <a:r>
              <a:rPr lang="ja-JP" altLang="en-US" sz="2000" b="1" dirty="0">
                <a:latin typeface="Meiryo UI" pitchFamily="50" charset="-128"/>
                <a:ea typeface="Meiryo UI" pitchFamily="50" charset="-128"/>
                <a:cs typeface="Meiryo UI" pitchFamily="50" charset="-128"/>
              </a:rPr>
              <a:t>年６月頃</a:t>
            </a:r>
            <a:r>
              <a:rPr lang="ja-JP" altLang="en-US" sz="2000" b="1" dirty="0" smtClean="0">
                <a:latin typeface="Meiryo UI" pitchFamily="50" charset="-128"/>
                <a:ea typeface="Meiryo UI" pitchFamily="50" charset="-128"/>
                <a:cs typeface="Meiryo UI" pitchFamily="50" charset="-128"/>
              </a:rPr>
              <a:t>から 異常</a:t>
            </a:r>
            <a:r>
              <a:rPr lang="ja-JP" altLang="en-US" sz="2000" b="1" dirty="0">
                <a:latin typeface="Meiryo UI" pitchFamily="50" charset="-128"/>
                <a:ea typeface="Meiryo UI" pitchFamily="50" charset="-128"/>
                <a:cs typeface="Meiryo UI" pitchFamily="50" charset="-128"/>
              </a:rPr>
              <a:t>行動出現</a:t>
            </a:r>
          </a:p>
          <a:p>
            <a:pPr eaLnBrk="1" hangingPunct="1">
              <a:spcBef>
                <a:spcPts val="0"/>
              </a:spcBef>
            </a:pPr>
            <a:r>
              <a:rPr lang="ja-JP" altLang="en-US" sz="2000" b="1" dirty="0">
                <a:solidFill>
                  <a:schemeClr val="tx1">
                    <a:lumMod val="50000"/>
                    <a:lumOff val="50000"/>
                  </a:schemeClr>
                </a:solidFill>
                <a:latin typeface="Meiryo UI" pitchFamily="50" charset="-128"/>
                <a:ea typeface="Meiryo UI" pitchFamily="50" charset="-128"/>
                <a:cs typeface="Meiryo UI" pitchFamily="50" charset="-128"/>
              </a:rPr>
              <a:t>　　</a:t>
            </a:r>
            <a:r>
              <a:rPr lang="ja-JP" altLang="en-US" sz="2000" b="1" dirty="0" smtClean="0">
                <a:solidFill>
                  <a:schemeClr val="tx1">
                    <a:lumMod val="50000"/>
                    <a:lumOff val="50000"/>
                  </a:schemeClr>
                </a:solidFill>
                <a:latin typeface="Meiryo UI" pitchFamily="50" charset="-128"/>
                <a:ea typeface="Meiryo UI" pitchFamily="50" charset="-128"/>
                <a:cs typeface="Meiryo UI" pitchFamily="50" charset="-128"/>
              </a:rPr>
              <a:t>         ● 安全</a:t>
            </a:r>
            <a:r>
              <a:rPr lang="ja-JP" altLang="en-US" sz="2000" b="1" dirty="0">
                <a:solidFill>
                  <a:schemeClr val="tx1">
                    <a:lumMod val="50000"/>
                    <a:lumOff val="50000"/>
                  </a:schemeClr>
                </a:solidFill>
                <a:latin typeface="Meiryo UI" pitchFamily="50" charset="-128"/>
                <a:ea typeface="Meiryo UI" pitchFamily="50" charset="-128"/>
                <a:cs typeface="Meiryo UI" pitchFamily="50" charset="-128"/>
              </a:rPr>
              <a:t>ピンを１日に何回も買いにいき</a:t>
            </a:r>
            <a:r>
              <a:rPr lang="ja-JP" altLang="en-US" sz="2000" b="1" dirty="0" smtClean="0">
                <a:solidFill>
                  <a:schemeClr val="tx1">
                    <a:lumMod val="50000"/>
                    <a:lumOff val="50000"/>
                  </a:schemeClr>
                </a:solidFill>
                <a:latin typeface="Meiryo UI" pitchFamily="50" charset="-128"/>
                <a:ea typeface="Meiryo UI" pitchFamily="50" charset="-128"/>
                <a:cs typeface="Meiryo UI" pitchFamily="50" charset="-128"/>
              </a:rPr>
              <a:t>、お金を払わず</a:t>
            </a:r>
            <a:r>
              <a:rPr lang="ja-JP" altLang="en-US" sz="2000" b="1" dirty="0">
                <a:solidFill>
                  <a:schemeClr val="tx1">
                    <a:lumMod val="50000"/>
                    <a:lumOff val="50000"/>
                  </a:schemeClr>
                </a:solidFill>
                <a:latin typeface="Meiryo UI" pitchFamily="50" charset="-128"/>
                <a:ea typeface="Meiryo UI" pitchFamily="50" charset="-128"/>
                <a:cs typeface="Meiryo UI" pitchFamily="50" charset="-128"/>
              </a:rPr>
              <a:t>に帰ってくる。</a:t>
            </a:r>
          </a:p>
          <a:p>
            <a:pPr eaLnBrk="1" hangingPunct="1">
              <a:spcBef>
                <a:spcPts val="0"/>
              </a:spcBef>
            </a:pPr>
            <a:r>
              <a:rPr lang="ja-JP" altLang="en-US" sz="2000" b="1" dirty="0">
                <a:solidFill>
                  <a:schemeClr val="tx1">
                    <a:lumMod val="50000"/>
                    <a:lumOff val="50000"/>
                  </a:schemeClr>
                </a:solidFill>
                <a:latin typeface="Meiryo UI" pitchFamily="50" charset="-128"/>
                <a:ea typeface="Meiryo UI" pitchFamily="50" charset="-128"/>
                <a:cs typeface="Meiryo UI" pitchFamily="50" charset="-128"/>
              </a:rPr>
              <a:t>　</a:t>
            </a:r>
            <a:r>
              <a:rPr lang="ja-JP" altLang="en-US" sz="2000" b="1" dirty="0" smtClean="0">
                <a:solidFill>
                  <a:schemeClr val="tx1">
                    <a:lumMod val="50000"/>
                    <a:lumOff val="50000"/>
                  </a:schemeClr>
                </a:solidFill>
                <a:latin typeface="Meiryo UI" pitchFamily="50" charset="-128"/>
                <a:ea typeface="Meiryo UI" pitchFamily="50" charset="-128"/>
                <a:cs typeface="Meiryo UI" pitchFamily="50" charset="-128"/>
              </a:rPr>
              <a:t>    </a:t>
            </a:r>
            <a:r>
              <a:rPr lang="ja-JP" altLang="en-US" sz="2000" b="1" dirty="0">
                <a:solidFill>
                  <a:schemeClr val="tx1">
                    <a:lumMod val="50000"/>
                    <a:lumOff val="50000"/>
                  </a:schemeClr>
                </a:solidFill>
                <a:latin typeface="Meiryo UI" pitchFamily="50" charset="-128"/>
                <a:ea typeface="Meiryo UI" pitchFamily="50" charset="-128"/>
                <a:cs typeface="Meiryo UI" pitchFamily="50" charset="-128"/>
              </a:rPr>
              <a:t>　  </a:t>
            </a:r>
            <a:r>
              <a:rPr lang="ja-JP" altLang="en-US" sz="2000" b="1" dirty="0" smtClean="0">
                <a:solidFill>
                  <a:schemeClr val="tx1">
                    <a:lumMod val="50000"/>
                    <a:lumOff val="50000"/>
                  </a:schemeClr>
                </a:solidFill>
                <a:latin typeface="Meiryo UI" pitchFamily="50" charset="-128"/>
                <a:ea typeface="Meiryo UI" pitchFamily="50" charset="-128"/>
                <a:cs typeface="Meiryo UI" pitchFamily="50" charset="-128"/>
              </a:rPr>
              <a:t>   ● スーパー</a:t>
            </a:r>
            <a:r>
              <a:rPr lang="ja-JP" altLang="en-US" sz="2000" b="1" dirty="0">
                <a:solidFill>
                  <a:schemeClr val="tx1">
                    <a:lumMod val="50000"/>
                    <a:lumOff val="50000"/>
                  </a:schemeClr>
                </a:solidFill>
                <a:latin typeface="Meiryo UI" pitchFamily="50" charset="-128"/>
                <a:ea typeface="Meiryo UI" pitchFamily="50" charset="-128"/>
                <a:cs typeface="Meiryo UI" pitchFamily="50" charset="-128"/>
              </a:rPr>
              <a:t>のビニール袋を際限なく引っ張り出す。</a:t>
            </a:r>
          </a:p>
          <a:p>
            <a:pPr eaLnBrk="1" hangingPunct="1">
              <a:spcBef>
                <a:spcPts val="0"/>
              </a:spcBef>
            </a:pPr>
            <a:r>
              <a:rPr lang="ja-JP" altLang="en-US" sz="2000" b="1" dirty="0" smtClean="0">
                <a:solidFill>
                  <a:schemeClr val="tx1">
                    <a:lumMod val="50000"/>
                    <a:lumOff val="50000"/>
                  </a:schemeClr>
                </a:solidFill>
                <a:latin typeface="Meiryo UI" pitchFamily="50" charset="-128"/>
                <a:ea typeface="Meiryo UI" pitchFamily="50" charset="-128"/>
                <a:cs typeface="Meiryo UI" pitchFamily="50" charset="-128"/>
              </a:rPr>
              <a:t>             ● 全裸</a:t>
            </a:r>
            <a:r>
              <a:rPr lang="ja-JP" altLang="en-US" sz="2000" b="1" dirty="0">
                <a:solidFill>
                  <a:schemeClr val="tx1">
                    <a:lumMod val="50000"/>
                    <a:lumOff val="50000"/>
                  </a:schemeClr>
                </a:solidFill>
                <a:latin typeface="Meiryo UI" pitchFamily="50" charset="-128"/>
                <a:ea typeface="Meiryo UI" pitchFamily="50" charset="-128"/>
                <a:cs typeface="Meiryo UI" pitchFamily="50" charset="-128"/>
              </a:rPr>
              <a:t>で洗濯物</a:t>
            </a:r>
            <a:r>
              <a:rPr lang="ja-JP" altLang="en-US" sz="2000" b="1" dirty="0" smtClean="0">
                <a:solidFill>
                  <a:schemeClr val="tx1">
                    <a:lumMod val="50000"/>
                    <a:lumOff val="50000"/>
                  </a:schemeClr>
                </a:solidFill>
                <a:latin typeface="Meiryo UI" pitchFamily="50" charset="-128"/>
                <a:ea typeface="Meiryo UI" pitchFamily="50" charset="-128"/>
                <a:cs typeface="Meiryo UI" pitchFamily="50" charset="-128"/>
              </a:rPr>
              <a:t>を乾かす。</a:t>
            </a:r>
            <a:endParaRPr lang="ja-JP" altLang="en-US" sz="2000" b="1" dirty="0">
              <a:solidFill>
                <a:schemeClr val="tx1">
                  <a:lumMod val="50000"/>
                  <a:lumOff val="50000"/>
                </a:schemeClr>
              </a:solidFill>
              <a:latin typeface="Meiryo UI" pitchFamily="50" charset="-128"/>
              <a:ea typeface="Meiryo UI" pitchFamily="50" charset="-128"/>
              <a:cs typeface="Meiryo UI" pitchFamily="50" charset="-128"/>
            </a:endParaRPr>
          </a:p>
          <a:p>
            <a:pPr eaLnBrk="1" hangingPunct="1">
              <a:spcBef>
                <a:spcPts val="0"/>
              </a:spcBef>
            </a:pPr>
            <a:r>
              <a:rPr lang="ja-JP" altLang="en-US" sz="2000" b="1" dirty="0" smtClean="0">
                <a:solidFill>
                  <a:schemeClr val="tx1">
                    <a:lumMod val="50000"/>
                    <a:lumOff val="50000"/>
                  </a:schemeClr>
                </a:solidFill>
                <a:latin typeface="Meiryo UI" pitchFamily="50" charset="-128"/>
                <a:ea typeface="Meiryo UI" pitchFamily="50" charset="-128"/>
                <a:cs typeface="Meiryo UI" pitchFamily="50" charset="-128"/>
              </a:rPr>
              <a:t>             ● ヘアドライアー</a:t>
            </a:r>
            <a:r>
              <a:rPr lang="ja-JP" altLang="en-US" sz="2000" b="1" dirty="0">
                <a:solidFill>
                  <a:schemeClr val="tx1">
                    <a:lumMod val="50000"/>
                    <a:lumOff val="50000"/>
                  </a:schemeClr>
                </a:solidFill>
                <a:latin typeface="Meiryo UI" pitchFamily="50" charset="-128"/>
                <a:ea typeface="Meiryo UI" pitchFamily="50" charset="-128"/>
                <a:cs typeface="Meiryo UI" pitchFamily="50" charset="-128"/>
              </a:rPr>
              <a:t>で洗濯物を乾かし続ける。</a:t>
            </a:r>
          </a:p>
          <a:p>
            <a:pPr eaLnBrk="1" hangingPunct="1">
              <a:spcBef>
                <a:spcPts val="0"/>
              </a:spcBef>
            </a:pPr>
            <a:r>
              <a:rPr lang="ja-JP" altLang="en-US" sz="2000" b="1" dirty="0" smtClean="0">
                <a:solidFill>
                  <a:schemeClr val="tx1">
                    <a:lumMod val="50000"/>
                    <a:lumOff val="50000"/>
                  </a:schemeClr>
                </a:solidFill>
                <a:latin typeface="Meiryo UI" pitchFamily="50" charset="-128"/>
                <a:ea typeface="Meiryo UI" pitchFamily="50" charset="-128"/>
                <a:cs typeface="Meiryo UI" pitchFamily="50" charset="-128"/>
              </a:rPr>
              <a:t>     </a:t>
            </a:r>
            <a:r>
              <a:rPr lang="ja-JP" altLang="en-US" sz="2000" b="1" dirty="0">
                <a:solidFill>
                  <a:schemeClr val="tx1">
                    <a:lumMod val="50000"/>
                    <a:lumOff val="50000"/>
                  </a:schemeClr>
                </a:solidFill>
                <a:latin typeface="Meiryo UI" pitchFamily="50" charset="-128"/>
                <a:ea typeface="Meiryo UI" pitchFamily="50" charset="-128"/>
                <a:cs typeface="Meiryo UI" pitchFamily="50" charset="-128"/>
              </a:rPr>
              <a:t>　　 </a:t>
            </a:r>
            <a:r>
              <a:rPr lang="ja-JP" altLang="en-US" sz="2000" b="1" dirty="0" smtClean="0">
                <a:solidFill>
                  <a:schemeClr val="tx1">
                    <a:lumMod val="50000"/>
                    <a:lumOff val="50000"/>
                  </a:schemeClr>
                </a:solidFill>
                <a:latin typeface="Meiryo UI" pitchFamily="50" charset="-128"/>
                <a:ea typeface="Meiryo UI" pitchFamily="50" charset="-128"/>
                <a:cs typeface="Meiryo UI" pitchFamily="50" charset="-128"/>
              </a:rPr>
              <a:t>   ● 他人</a:t>
            </a:r>
            <a:r>
              <a:rPr lang="ja-JP" altLang="en-US" sz="2000" b="1" dirty="0">
                <a:solidFill>
                  <a:schemeClr val="tx1">
                    <a:lumMod val="50000"/>
                    <a:lumOff val="50000"/>
                  </a:schemeClr>
                </a:solidFill>
                <a:latin typeface="Meiryo UI" pitchFamily="50" charset="-128"/>
                <a:ea typeface="Meiryo UI" pitchFamily="50" charset="-128"/>
                <a:cs typeface="Meiryo UI" pitchFamily="50" charset="-128"/>
              </a:rPr>
              <a:t>のゴミ袋に自分の家のゴミをいれる。</a:t>
            </a:r>
          </a:p>
        </p:txBody>
      </p:sp>
      <p:sp>
        <p:nvSpPr>
          <p:cNvPr id="2" name="正方形/長方形 1"/>
          <p:cNvSpPr>
            <a:spLocks noChangeArrowheads="1"/>
          </p:cNvSpPr>
          <p:nvPr/>
        </p:nvSpPr>
        <p:spPr bwMode="auto">
          <a:xfrm>
            <a:off x="1209675" y="333375"/>
            <a:ext cx="6829425" cy="460375"/>
          </a:xfrm>
          <a:prstGeom prst="rect">
            <a:avLst/>
          </a:prstGeom>
          <a:noFill/>
          <a:ln>
            <a:noFill/>
          </a:ln>
          <a:extLst>
            <a:ext uri="{909E8E84-426E-40DD-AFC4-6F175D3DCCD1}">
              <a14:hiddenFill xmlns:a14="http://schemas.microsoft.com/office/drawing/2010/main">
                <a:solidFill>
                  <a:srgbClr val="7F7F7F"/>
                </a:solidFill>
              </a14:hiddenFill>
            </a:ext>
            <a:ext uri="{91240B29-F687-4F45-9708-019B960494DF}">
              <a14:hiddenLine xmlns:a14="http://schemas.microsoft.com/office/drawing/2010/main" w="25400" algn="ctr">
                <a:solidFill>
                  <a:srgbClr val="7F7F7F"/>
                </a:solidFill>
                <a:miter lim="800000"/>
                <a:headEnd/>
                <a:tailEnd/>
              </a14:hiddenLine>
            </a:ext>
          </a:extLst>
        </p:spPr>
        <p:txBody>
          <a:bodyPr anchor="ctr"/>
          <a:lstStyle/>
          <a:p>
            <a:pPr algn="ctr"/>
            <a:r>
              <a:rPr lang="ja-JP" altLang="en-US" sz="3000" b="1" dirty="0">
                <a:latin typeface="Meiryo UI" pitchFamily="50" charset="-128"/>
                <a:ea typeface="Meiryo UI" pitchFamily="50" charset="-128"/>
                <a:cs typeface="Meiryo UI" pitchFamily="50" charset="-128"/>
              </a:rPr>
              <a:t>前頭側頭型</a:t>
            </a:r>
            <a:r>
              <a:rPr lang="ja-JP" altLang="en-US" sz="3000" b="1" dirty="0" smtClean="0">
                <a:latin typeface="Meiryo UI" pitchFamily="50" charset="-128"/>
                <a:ea typeface="Meiryo UI" pitchFamily="50" charset="-128"/>
                <a:cs typeface="Meiryo UI" pitchFamily="50" charset="-128"/>
              </a:rPr>
              <a:t>認知症</a:t>
            </a:r>
            <a:endParaRPr lang="ja-JP" altLang="en-US" sz="2400" b="1" dirty="0">
              <a:solidFill>
                <a:schemeClr val="tx1">
                  <a:lumMod val="50000"/>
                  <a:lumOff val="50000"/>
                </a:schemeClr>
              </a:solidFill>
              <a:latin typeface="Meiryo UI" pitchFamily="50" charset="-128"/>
              <a:ea typeface="Meiryo UI" pitchFamily="50" charset="-128"/>
              <a:cs typeface="Meiryo UI" pitchFamily="50" charset="-128"/>
            </a:endParaRPr>
          </a:p>
        </p:txBody>
      </p:sp>
      <p:sp>
        <p:nvSpPr>
          <p:cNvPr id="7" name="Text Box 3"/>
          <p:cNvSpPr txBox="1">
            <a:spLocks noChangeArrowheads="1"/>
          </p:cNvSpPr>
          <p:nvPr/>
        </p:nvSpPr>
        <p:spPr bwMode="auto">
          <a:xfrm>
            <a:off x="359460" y="4419186"/>
            <a:ext cx="8529851" cy="216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spcBef>
                <a:spcPts val="0"/>
              </a:spcBef>
            </a:pPr>
            <a:r>
              <a:rPr lang="ja-JP" altLang="en-US" sz="2000" b="1" dirty="0">
                <a:latin typeface="Meiryo UI" pitchFamily="50" charset="-128"/>
                <a:ea typeface="Meiryo UI" pitchFamily="50" charset="-128"/>
                <a:cs typeface="Meiryo UI" pitchFamily="50" charset="-128"/>
              </a:rPr>
              <a:t> </a:t>
            </a:r>
            <a:r>
              <a:rPr lang="ja-JP" altLang="en-US" sz="2000" b="1" dirty="0" smtClean="0">
                <a:latin typeface="Meiryo UI" pitchFamily="50" charset="-128"/>
                <a:ea typeface="Meiryo UI" pitchFamily="50" charset="-128"/>
                <a:cs typeface="Meiryo UI" pitchFamily="50" charset="-128"/>
              </a:rPr>
              <a:t>          これら</a:t>
            </a:r>
            <a:r>
              <a:rPr lang="ja-JP" altLang="en-US" sz="2000" b="1" dirty="0">
                <a:latin typeface="Meiryo UI" pitchFamily="50" charset="-128"/>
                <a:ea typeface="Meiryo UI" pitchFamily="50" charset="-128"/>
                <a:cs typeface="Meiryo UI" pitchFamily="50" charset="-128"/>
              </a:rPr>
              <a:t>の異常行動を夫が非難すると反抗的に</a:t>
            </a:r>
            <a:r>
              <a:rPr lang="ja-JP" altLang="en-US" sz="2000" b="1" dirty="0" smtClean="0">
                <a:latin typeface="Meiryo UI" pitchFamily="50" charset="-128"/>
                <a:ea typeface="Meiryo UI" pitchFamily="50" charset="-128"/>
                <a:cs typeface="Meiryo UI" pitchFamily="50" charset="-128"/>
              </a:rPr>
              <a:t>なり暴力</a:t>
            </a:r>
            <a:r>
              <a:rPr lang="ja-JP" altLang="en-US" sz="2000" b="1" dirty="0">
                <a:latin typeface="Meiryo UI" pitchFamily="50" charset="-128"/>
                <a:ea typeface="Meiryo UI" pitchFamily="50" charset="-128"/>
                <a:cs typeface="Meiryo UI" pitchFamily="50" charset="-128"/>
              </a:rPr>
              <a:t>をふるった。</a:t>
            </a:r>
          </a:p>
          <a:p>
            <a:pPr eaLnBrk="1" hangingPunct="1">
              <a:spcBef>
                <a:spcPts val="600"/>
              </a:spcBef>
            </a:pPr>
            <a:r>
              <a:rPr lang="ja-JP" altLang="en-US" sz="2000" b="1" dirty="0">
                <a:latin typeface="Meiryo UI" pitchFamily="50" charset="-128"/>
                <a:ea typeface="Meiryo UI" pitchFamily="50" charset="-128"/>
                <a:cs typeface="Meiryo UI" pitchFamily="50" charset="-128"/>
              </a:rPr>
              <a:t> </a:t>
            </a:r>
            <a:r>
              <a:rPr lang="ja-JP" altLang="en-US" sz="2000" b="1" dirty="0" smtClean="0">
                <a:latin typeface="Meiryo UI" pitchFamily="50" charset="-128"/>
                <a:ea typeface="Meiryo UI" pitchFamily="50" charset="-128"/>
                <a:cs typeface="Meiryo UI" pitchFamily="50" charset="-128"/>
              </a:rPr>
              <a:t>    平成</a:t>
            </a:r>
            <a:r>
              <a:rPr lang="en-US" altLang="ja-JP" sz="2000" b="1" dirty="0">
                <a:latin typeface="Meiryo UI" pitchFamily="50" charset="-128"/>
                <a:ea typeface="Meiryo UI" pitchFamily="50" charset="-128"/>
                <a:cs typeface="Meiryo UI" pitchFamily="50" charset="-128"/>
              </a:rPr>
              <a:t>X+2</a:t>
            </a:r>
            <a:r>
              <a:rPr lang="ja-JP" altLang="en-US" sz="2000" b="1" dirty="0" smtClean="0">
                <a:latin typeface="Meiryo UI" pitchFamily="50" charset="-128"/>
                <a:ea typeface="Meiryo UI" pitchFamily="50" charset="-128"/>
                <a:cs typeface="Meiryo UI" pitchFamily="50" charset="-128"/>
              </a:rPr>
              <a:t>年</a:t>
            </a:r>
            <a:r>
              <a:rPr lang="en-US" altLang="ja-JP" sz="2000" b="1" dirty="0" smtClean="0">
                <a:latin typeface="Meiryo UI" pitchFamily="50" charset="-128"/>
                <a:ea typeface="Meiryo UI" pitchFamily="50" charset="-128"/>
                <a:cs typeface="Meiryo UI" pitchFamily="50" charset="-128"/>
              </a:rPr>
              <a:t>10</a:t>
            </a:r>
            <a:r>
              <a:rPr lang="ja-JP" altLang="en-US" sz="2000" b="1" dirty="0" smtClean="0">
                <a:latin typeface="Meiryo UI" pitchFamily="50" charset="-128"/>
                <a:ea typeface="Meiryo UI" pitchFamily="50" charset="-128"/>
                <a:cs typeface="Meiryo UI" pitchFamily="50" charset="-128"/>
              </a:rPr>
              <a:t>月    銀行</a:t>
            </a:r>
            <a:r>
              <a:rPr lang="ja-JP" altLang="en-US" sz="2000" b="1" dirty="0">
                <a:latin typeface="Meiryo UI" pitchFamily="50" charset="-128"/>
                <a:ea typeface="Meiryo UI" pitchFamily="50" charset="-128"/>
                <a:cs typeface="Meiryo UI" pitchFamily="50" charset="-128"/>
              </a:rPr>
              <a:t>から大金をおろして</a:t>
            </a:r>
            <a:r>
              <a:rPr lang="ja-JP" altLang="en-US" sz="2000" b="1" dirty="0" smtClean="0">
                <a:latin typeface="Meiryo UI" pitchFamily="50" charset="-128"/>
                <a:ea typeface="Meiryo UI" pitchFamily="50" charset="-128"/>
                <a:cs typeface="Meiryo UI" pitchFamily="50" charset="-128"/>
              </a:rPr>
              <a:t>しまい、どこへしまった</a:t>
            </a:r>
            <a:r>
              <a:rPr lang="ja-JP" altLang="en-US" sz="2000" b="1" dirty="0">
                <a:latin typeface="Meiryo UI" pitchFamily="50" charset="-128"/>
                <a:ea typeface="Meiryo UI" pitchFamily="50" charset="-128"/>
                <a:cs typeface="Meiryo UI" pitchFamily="50" charset="-128"/>
              </a:rPr>
              <a:t>かわ</a:t>
            </a:r>
            <a:r>
              <a:rPr lang="ja-JP" altLang="en-US" sz="2000" b="1" dirty="0" smtClean="0">
                <a:latin typeface="Meiryo UI" pitchFamily="50" charset="-128"/>
                <a:ea typeface="Meiryo UI" pitchFamily="50" charset="-128"/>
                <a:cs typeface="Meiryo UI" pitchFamily="50" charset="-128"/>
              </a:rPr>
              <a:t>か</a:t>
            </a:r>
            <a:endParaRPr lang="en-US" altLang="ja-JP" sz="2000" b="1" dirty="0" smtClean="0">
              <a:latin typeface="Meiryo UI" pitchFamily="50" charset="-128"/>
              <a:ea typeface="Meiryo UI" pitchFamily="50" charset="-128"/>
              <a:cs typeface="Meiryo UI" pitchFamily="50" charset="-128"/>
            </a:endParaRPr>
          </a:p>
          <a:p>
            <a:pPr eaLnBrk="1" hangingPunct="1">
              <a:spcBef>
                <a:spcPts val="600"/>
              </a:spcBef>
            </a:pPr>
            <a:r>
              <a:rPr lang="ja-JP" altLang="en-US" sz="2000" b="1" dirty="0">
                <a:latin typeface="Meiryo UI" pitchFamily="50" charset="-128"/>
                <a:ea typeface="Meiryo UI" pitchFamily="50" charset="-128"/>
                <a:cs typeface="Meiryo UI" pitchFamily="50" charset="-128"/>
              </a:rPr>
              <a:t> </a:t>
            </a:r>
            <a:r>
              <a:rPr lang="ja-JP" altLang="en-US" sz="2000" b="1" dirty="0" smtClean="0">
                <a:latin typeface="Meiryo UI" pitchFamily="50" charset="-128"/>
                <a:ea typeface="Meiryo UI" pitchFamily="50" charset="-128"/>
                <a:cs typeface="Meiryo UI" pitchFamily="50" charset="-128"/>
              </a:rPr>
              <a:t>                 らない。部屋</a:t>
            </a:r>
            <a:r>
              <a:rPr lang="ja-JP" altLang="en-US" sz="2000" b="1" dirty="0">
                <a:latin typeface="Meiryo UI" pitchFamily="50" charset="-128"/>
                <a:ea typeface="Meiryo UI" pitchFamily="50" charset="-128"/>
                <a:cs typeface="Meiryo UI" pitchFamily="50" charset="-128"/>
              </a:rPr>
              <a:t>の中は</a:t>
            </a:r>
            <a:r>
              <a:rPr lang="ja-JP" altLang="en-US" sz="2000" b="1" dirty="0" smtClean="0">
                <a:latin typeface="Meiryo UI" pitchFamily="50" charset="-128"/>
                <a:ea typeface="Meiryo UI" pitchFamily="50" charset="-128"/>
                <a:cs typeface="Meiryo UI" pitchFamily="50" charset="-128"/>
              </a:rPr>
              <a:t>泥棒が荒らしたかのように</a:t>
            </a:r>
            <a:r>
              <a:rPr lang="ja-JP" altLang="en-US" sz="2000" b="1" dirty="0">
                <a:latin typeface="Meiryo UI" pitchFamily="50" charset="-128"/>
                <a:ea typeface="Meiryo UI" pitchFamily="50" charset="-128"/>
                <a:cs typeface="Meiryo UI" pitchFamily="50" charset="-128"/>
              </a:rPr>
              <a:t>散らかっている</a:t>
            </a:r>
            <a:r>
              <a:rPr lang="ja-JP" altLang="en-US" sz="2000" b="1" dirty="0" smtClean="0">
                <a:latin typeface="Meiryo UI" pitchFamily="50" charset="-128"/>
                <a:ea typeface="Meiryo UI" pitchFamily="50" charset="-128"/>
                <a:cs typeface="Meiryo UI" pitchFamily="50" charset="-128"/>
              </a:rPr>
              <a:t>。</a:t>
            </a:r>
            <a:endParaRPr lang="en-US" altLang="ja-JP" sz="2000" b="1" dirty="0" smtClean="0">
              <a:latin typeface="Meiryo UI" pitchFamily="50" charset="-128"/>
              <a:ea typeface="Meiryo UI" pitchFamily="50" charset="-128"/>
              <a:cs typeface="Meiryo UI" pitchFamily="50" charset="-128"/>
            </a:endParaRPr>
          </a:p>
          <a:p>
            <a:pPr eaLnBrk="1" hangingPunct="1">
              <a:spcBef>
                <a:spcPts val="0"/>
              </a:spcBef>
            </a:pPr>
            <a:r>
              <a:rPr lang="ja-JP" altLang="en-US" sz="2000" b="1" dirty="0">
                <a:latin typeface="Meiryo UI" pitchFamily="50" charset="-128"/>
                <a:ea typeface="Meiryo UI" pitchFamily="50" charset="-128"/>
                <a:cs typeface="Meiryo UI" pitchFamily="50" charset="-128"/>
              </a:rPr>
              <a:t> </a:t>
            </a:r>
            <a:r>
              <a:rPr lang="ja-JP" altLang="en-US" sz="2000" b="1" dirty="0" smtClean="0">
                <a:latin typeface="Meiryo UI" pitchFamily="50" charset="-128"/>
                <a:ea typeface="Meiryo UI" pitchFamily="50" charset="-128"/>
                <a:cs typeface="Meiryo UI" pitchFamily="50" charset="-128"/>
              </a:rPr>
              <a:t>                 夫</a:t>
            </a:r>
            <a:r>
              <a:rPr lang="ja-JP" altLang="en-US" sz="2000" b="1" dirty="0">
                <a:latin typeface="Meiryo UI" pitchFamily="50" charset="-128"/>
                <a:ea typeface="Meiryo UI" pitchFamily="50" charset="-128"/>
                <a:cs typeface="Meiryo UI" pitchFamily="50" charset="-128"/>
              </a:rPr>
              <a:t>が</a:t>
            </a:r>
            <a:r>
              <a:rPr lang="ja-JP" altLang="en-US" sz="2000" b="1" dirty="0" smtClean="0">
                <a:latin typeface="Meiryo UI" pitchFamily="50" charset="-128"/>
                <a:ea typeface="Meiryo UI" pitchFamily="50" charset="-128"/>
                <a:cs typeface="Meiryo UI" pitchFamily="50" charset="-128"/>
              </a:rPr>
              <a:t>片づけても</a:t>
            </a:r>
            <a:r>
              <a:rPr lang="ja-JP" altLang="en-US" sz="2000" b="1" dirty="0">
                <a:latin typeface="Meiryo UI" pitchFamily="50" charset="-128"/>
                <a:ea typeface="Meiryo UI" pitchFamily="50" charset="-128"/>
                <a:cs typeface="Meiryo UI" pitchFamily="50" charset="-128"/>
              </a:rPr>
              <a:t>再び散らかす。</a:t>
            </a:r>
          </a:p>
          <a:p>
            <a:pPr eaLnBrk="1" hangingPunct="1">
              <a:spcBef>
                <a:spcPts val="600"/>
              </a:spcBef>
            </a:pPr>
            <a:r>
              <a:rPr lang="ja-JP" altLang="en-US" sz="2000" b="1" dirty="0">
                <a:latin typeface="Meiryo UI" pitchFamily="50" charset="-128"/>
                <a:ea typeface="Meiryo UI" pitchFamily="50" charset="-128"/>
                <a:cs typeface="Meiryo UI" pitchFamily="50" charset="-128"/>
              </a:rPr>
              <a:t>　</a:t>
            </a:r>
            <a:r>
              <a:rPr lang="ja-JP" altLang="en-US" sz="2000" b="1" dirty="0" smtClean="0">
                <a:latin typeface="Meiryo UI" pitchFamily="50" charset="-128"/>
                <a:ea typeface="Meiryo UI" pitchFamily="50" charset="-128"/>
                <a:cs typeface="Meiryo UI" pitchFamily="50" charset="-128"/>
              </a:rPr>
              <a:t>   平成</a:t>
            </a:r>
            <a:r>
              <a:rPr lang="en-US" altLang="ja-JP" sz="2000" b="1" dirty="0">
                <a:latin typeface="Meiryo UI" pitchFamily="50" charset="-128"/>
                <a:ea typeface="Meiryo UI" pitchFamily="50" charset="-128"/>
                <a:cs typeface="Meiryo UI" pitchFamily="50" charset="-128"/>
              </a:rPr>
              <a:t>13</a:t>
            </a:r>
            <a:r>
              <a:rPr lang="ja-JP" altLang="en-US" sz="2000" b="1" dirty="0">
                <a:latin typeface="Meiryo UI" pitchFamily="50" charset="-128"/>
                <a:ea typeface="Meiryo UI" pitchFamily="50" charset="-128"/>
                <a:cs typeface="Meiryo UI" pitchFamily="50" charset="-128"/>
              </a:rPr>
              <a:t>年</a:t>
            </a:r>
            <a:r>
              <a:rPr lang="en-US" altLang="ja-JP" sz="2000" b="1" dirty="0">
                <a:latin typeface="Meiryo UI" pitchFamily="50" charset="-128"/>
                <a:ea typeface="Meiryo UI" pitchFamily="50" charset="-128"/>
                <a:cs typeface="Meiryo UI" pitchFamily="50" charset="-128"/>
              </a:rPr>
              <a:t>1</a:t>
            </a:r>
            <a:r>
              <a:rPr lang="ja-JP" altLang="en-US" sz="2000" b="1" dirty="0">
                <a:latin typeface="Meiryo UI" pitchFamily="50" charset="-128"/>
                <a:ea typeface="Meiryo UI" pitchFamily="50" charset="-128"/>
                <a:cs typeface="Meiryo UI" pitchFamily="50" charset="-128"/>
              </a:rPr>
              <a:t>月 </a:t>
            </a:r>
            <a:r>
              <a:rPr lang="ja-JP" altLang="en-US" sz="2000" b="1" dirty="0" smtClean="0">
                <a:latin typeface="Meiryo UI" pitchFamily="50" charset="-128"/>
                <a:ea typeface="Meiryo UI" pitchFamily="50" charset="-128"/>
                <a:cs typeface="Meiryo UI" pitchFamily="50" charset="-128"/>
              </a:rPr>
              <a:t> 初診  </a:t>
            </a:r>
            <a:r>
              <a:rPr lang="ja-JP" altLang="en-US" sz="2000" b="1" dirty="0">
                <a:latin typeface="Meiryo UI" pitchFamily="50" charset="-128"/>
                <a:ea typeface="Meiryo UI" pitchFamily="50" charset="-128"/>
                <a:cs typeface="Meiryo UI" pitchFamily="50" charset="-128"/>
              </a:rPr>
              <a:t>　神経学的に特記すべき所見なし。</a:t>
            </a:r>
            <a:r>
              <a:rPr lang="en-US" altLang="ja-JP" sz="2000" b="1" dirty="0">
                <a:latin typeface="Meiryo UI" pitchFamily="50" charset="-128"/>
                <a:ea typeface="Meiryo UI" pitchFamily="50" charset="-128"/>
                <a:cs typeface="Meiryo UI" pitchFamily="50" charset="-128"/>
              </a:rPr>
              <a:t>MMSE</a:t>
            </a:r>
            <a:r>
              <a:rPr lang="en-US" altLang="ja-JP" sz="800" b="1" dirty="0">
                <a:latin typeface="Meiryo UI" pitchFamily="50" charset="-128"/>
                <a:ea typeface="Meiryo UI" pitchFamily="50" charset="-128"/>
                <a:cs typeface="Meiryo UI" pitchFamily="50" charset="-128"/>
              </a:rPr>
              <a:t> </a:t>
            </a:r>
            <a:r>
              <a:rPr lang="en-US" altLang="ja-JP" sz="2000" b="1" dirty="0" smtClean="0">
                <a:latin typeface="Meiryo UI" pitchFamily="50" charset="-128"/>
                <a:ea typeface="Meiryo UI" pitchFamily="50" charset="-128"/>
                <a:cs typeface="Meiryo UI" pitchFamily="50" charset="-128"/>
              </a:rPr>
              <a:t>19/30</a:t>
            </a:r>
          </a:p>
          <a:p>
            <a:pPr eaLnBrk="1" hangingPunct="1">
              <a:spcBef>
                <a:spcPts val="0"/>
              </a:spcBef>
            </a:pPr>
            <a:r>
              <a:rPr lang="ja-JP" altLang="en-US" sz="2000" b="1" dirty="0">
                <a:latin typeface="Meiryo UI" pitchFamily="50" charset="-128"/>
                <a:ea typeface="Meiryo UI" pitchFamily="50" charset="-128"/>
                <a:cs typeface="Meiryo UI" pitchFamily="50" charset="-128"/>
              </a:rPr>
              <a:t> </a:t>
            </a:r>
            <a:r>
              <a:rPr lang="ja-JP" altLang="en-US" sz="2000" b="1" dirty="0" smtClean="0">
                <a:latin typeface="Meiryo UI" pitchFamily="50" charset="-128"/>
                <a:ea typeface="Meiryo UI" pitchFamily="50" charset="-128"/>
                <a:cs typeface="Meiryo UI" pitchFamily="50" charset="-128"/>
              </a:rPr>
              <a:t>                 病</a:t>
            </a:r>
            <a:r>
              <a:rPr lang="ja-JP" altLang="en-US" sz="2000" b="1" dirty="0">
                <a:latin typeface="Meiryo UI" pitchFamily="50" charset="-128"/>
                <a:ea typeface="Meiryo UI" pitchFamily="50" charset="-128"/>
                <a:cs typeface="Meiryo UI" pitchFamily="50" charset="-128"/>
              </a:rPr>
              <a:t>識は全くなく、夫</a:t>
            </a:r>
            <a:r>
              <a:rPr lang="ja-JP" altLang="en-US" sz="2000" b="1" dirty="0" smtClean="0">
                <a:latin typeface="Meiryo UI" pitchFamily="50" charset="-128"/>
                <a:ea typeface="Meiryo UI" pitchFamily="50" charset="-128"/>
                <a:cs typeface="Meiryo UI" pitchFamily="50" charset="-128"/>
              </a:rPr>
              <a:t>の</a:t>
            </a:r>
            <a:r>
              <a:rPr lang="ja-JP" altLang="en-US" sz="2000" b="1" dirty="0">
                <a:latin typeface="Meiryo UI" pitchFamily="50" charset="-128"/>
                <a:ea typeface="Meiryo UI" pitchFamily="50" charset="-128"/>
                <a:cs typeface="Meiryo UI" pitchFamily="50" charset="-128"/>
              </a:rPr>
              <a:t>言って</a:t>
            </a:r>
            <a:r>
              <a:rPr lang="ja-JP" altLang="en-US" sz="2000" b="1" dirty="0" smtClean="0">
                <a:latin typeface="Meiryo UI" pitchFamily="50" charset="-128"/>
                <a:ea typeface="Meiryo UI" pitchFamily="50" charset="-128"/>
                <a:cs typeface="Meiryo UI" pitchFamily="50" charset="-128"/>
              </a:rPr>
              <a:t>いる</a:t>
            </a:r>
            <a:r>
              <a:rPr lang="ja-JP" altLang="en-US" sz="2000" b="1" dirty="0">
                <a:latin typeface="Meiryo UI" pitchFamily="50" charset="-128"/>
                <a:ea typeface="Meiryo UI" pitchFamily="50" charset="-128"/>
                <a:cs typeface="Meiryo UI" pitchFamily="50" charset="-128"/>
              </a:rPr>
              <a:t>ことはすべて</a:t>
            </a:r>
            <a:r>
              <a:rPr lang="ja-JP" altLang="en-US" sz="2000" b="1" dirty="0" smtClean="0">
                <a:latin typeface="Meiryo UI" pitchFamily="50" charset="-128"/>
                <a:ea typeface="Meiryo UI" pitchFamily="50" charset="-128"/>
                <a:cs typeface="Meiryo UI" pitchFamily="50" charset="-128"/>
              </a:rPr>
              <a:t>嘘であると言いきる</a:t>
            </a:r>
            <a:r>
              <a:rPr lang="ja-JP" altLang="en-US" sz="2000" b="1" dirty="0">
                <a:latin typeface="Meiryo UI" pitchFamily="50" charset="-128"/>
                <a:ea typeface="Meiryo UI" pitchFamily="50" charset="-128"/>
                <a:cs typeface="Meiryo UI" pitchFamily="50" charset="-128"/>
              </a:rPr>
              <a:t>。</a:t>
            </a:r>
          </a:p>
        </p:txBody>
      </p:sp>
      <p:sp>
        <p:nvSpPr>
          <p:cNvPr id="8" name="Rectangle 3"/>
          <p:cNvSpPr>
            <a:spLocks noChangeArrowheads="1"/>
          </p:cNvSpPr>
          <p:nvPr/>
        </p:nvSpPr>
        <p:spPr bwMode="auto">
          <a:xfrm>
            <a:off x="318293" y="924915"/>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cxnSp>
        <p:nvCxnSpPr>
          <p:cNvPr id="6" name="直線コネクタ 5"/>
          <p:cNvCxnSpPr/>
          <p:nvPr/>
        </p:nvCxnSpPr>
        <p:spPr>
          <a:xfrm>
            <a:off x="1907704" y="3140968"/>
            <a:ext cx="6480720"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1907704" y="4293096"/>
            <a:ext cx="4176464"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メモ 4"/>
          <p:cNvSpPr/>
          <p:nvPr/>
        </p:nvSpPr>
        <p:spPr>
          <a:xfrm>
            <a:off x="6156176" y="3429000"/>
            <a:ext cx="2880320" cy="1080120"/>
          </a:xfrm>
          <a:prstGeom prst="foldedCorner">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2000" b="1" dirty="0" smtClean="0"/>
              <a:t>自責感や罪悪感はなく、</a:t>
            </a:r>
            <a:r>
              <a:rPr lang="ja-JP" altLang="en-US" sz="2000" b="1" dirty="0" smtClean="0"/>
              <a:t>注意しても、同様の行動を何度も繰り返す。</a:t>
            </a:r>
            <a:endParaRPr kumimoji="1" lang="en-US" altLang="ja-JP" sz="2000" b="1" dirty="0" smtClean="0"/>
          </a:p>
        </p:txBody>
      </p:sp>
    </p:spTree>
    <p:extLst>
      <p:ext uri="{BB962C8B-B14F-4D97-AF65-F5344CB8AC3E}">
        <p14:creationId xmlns:p14="http://schemas.microsoft.com/office/powerpoint/2010/main" val="38837470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83042"/>
          </a:xfrm>
        </p:spPr>
        <p:txBody>
          <a:bodyPr>
            <a:normAutofit/>
          </a:body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グループ</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ワーク</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611560" y="1628800"/>
            <a:ext cx="8147248" cy="4525963"/>
          </a:xfrm>
        </p:spPr>
        <p:txBody>
          <a:bodyPr>
            <a:normAutofit/>
          </a:bodyPr>
          <a:lstStyle/>
          <a:p>
            <a:r>
              <a:rPr lang="ja-JP" altLang="en-US"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各グループで集まって、自施設での認知症対策や困った事例などを紹介・話し合ってください。</a:t>
            </a:r>
            <a:endParaRPr lang="en-US" altLang="ja-JP"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b="1" dirty="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b="1" dirty="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b="1" dirty="0">
                <a:solidFill>
                  <a:schemeClr val="accent4"/>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b="1" dirty="0">
                <a:solidFill>
                  <a:schemeClr val="accent4"/>
                </a:solidFill>
                <a:latin typeface="Meiryo UI" panose="020B0604030504040204" pitchFamily="50" charset="-128"/>
                <a:ea typeface="Meiryo UI" panose="020B0604030504040204" pitchFamily="50" charset="-128"/>
                <a:cs typeface="Meiryo UI" panose="020B0604030504040204" pitchFamily="50" charset="-128"/>
              </a:rPr>
              <a:t>分程度</a:t>
            </a:r>
            <a:endParaRPr lang="en-US" altLang="ja-JP"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64318" y="99856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3879873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58388925"/>
              </p:ext>
            </p:extLst>
          </p:nvPr>
        </p:nvGraphicFramePr>
        <p:xfrm>
          <a:off x="179512" y="980728"/>
          <a:ext cx="8712968" cy="5247640"/>
        </p:xfrm>
        <a:graphic>
          <a:graphicData uri="http://schemas.openxmlformats.org/drawingml/2006/table">
            <a:tbl>
              <a:tblPr firstRow="1" bandRow="1">
                <a:tableStyleId>{5C22544A-7EE6-4342-B048-85BDC9FD1C3A}</a:tableStyleId>
              </a:tblPr>
              <a:tblGrid>
                <a:gridCol w="576064"/>
                <a:gridCol w="1944216"/>
                <a:gridCol w="2016224"/>
                <a:gridCol w="2160240"/>
                <a:gridCol w="2016224"/>
              </a:tblGrid>
              <a:tr h="370840">
                <a:tc>
                  <a:txBody>
                    <a:bodyPr/>
                    <a:lstStyle/>
                    <a:p>
                      <a:endParaRPr kumimoji="1"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c>
                  <a:txBody>
                    <a:bodyP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アルツハイマー型認知症</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血管性認知症</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レビー小体型認知症</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前頭側頭型認知症</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accent4">
                        <a:lumMod val="20000"/>
                        <a:lumOff val="80000"/>
                      </a:schemeClr>
                    </a:solidFill>
                  </a:tcPr>
                </a:tc>
              </a:tr>
              <a:tr h="370840">
                <a:tc>
                  <a:txBody>
                    <a:bodyPr/>
                    <a:lstStyle/>
                    <a:p>
                      <a:pPr algn="ctr"/>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起因</a:t>
                      </a:r>
                      <a:endPar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c>
                  <a:txBody>
                    <a:bodyPr/>
                    <a:lstStyle/>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脳の神経細胞の脱落</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および変性</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c>
                  <a:txBody>
                    <a:bodyPr/>
                    <a:lstStyle/>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脳卒中による神経回路の遮断や脳代謝の低下</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c>
                  <a:txBody>
                    <a:bodyPr/>
                    <a:lstStyle/>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脳の神経細胞の脱落</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および変性</a:t>
                      </a:r>
                    </a:p>
                  </a:txBody>
                  <a:tcPr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c>
                  <a:txBody>
                    <a:bodyPr/>
                    <a:lstStyle/>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脳の神経細胞の脱落</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および変性</a:t>
                      </a:r>
                    </a:p>
                  </a:txBody>
                  <a:tcPr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r>
              <a:tr h="585515">
                <a:tc>
                  <a:txBody>
                    <a:bodyPr/>
                    <a:lstStyle/>
                    <a:p>
                      <a:pPr algn="ctr"/>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経過</a:t>
                      </a:r>
                      <a:endPar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c>
                  <a:txBody>
                    <a:bodyPr/>
                    <a:lstStyle/>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緩徐に発症し、進行</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c>
                  <a:txBody>
                    <a:bodyPr/>
                    <a:lstStyle/>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脳卒中の発症と時間的関連をもって発症</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階段状悪化</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c>
                  <a:txBody>
                    <a:bodyPr/>
                    <a:lstStyle/>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緩徐に発症し、進行</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c>
                  <a:txBody>
                    <a:bodyPr/>
                    <a:lstStyle/>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緩徐に発症し、進行</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r>
              <a:tr h="851059">
                <a:tc>
                  <a:txBody>
                    <a:bodyPr/>
                    <a:lstStyle/>
                    <a:p>
                      <a:pPr algn="ctr"/>
                      <a:r>
                        <a:rPr kumimoji="1" lang="ja-JP" altLang="en-US" sz="1300" b="1"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画像等の</a:t>
                      </a:r>
                      <a:endParaRPr kumimoji="1" lang="en-US" altLang="ja-JP" sz="1300" b="1"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300" b="1"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所見</a:t>
                      </a:r>
                      <a:endParaRPr kumimoji="1" lang="ja-JP" altLang="en-US" sz="1300" b="1"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c>
                  <a:txBody>
                    <a:bodyPr/>
                    <a:lstStyle/>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・脳の萎縮、側脳室下</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角の拡大</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・側頭葉、頭頂葉、後</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部帯状回の脳循環代</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謝低下</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c>
                  <a:txBody>
                    <a:bodyPr/>
                    <a:lstStyle/>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・認知症と関連する脳血管病変</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・片麻痺、仮性球麻痺、</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脳血管性パーキンソ</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ン症候群</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c>
                  <a:txBody>
                    <a:bodyPr/>
                    <a:lstStyle/>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・海馬の萎縮軽度</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・後頭葉での脳循環代謝低下</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・パーキンソン症候群</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（固縮、小刻み歩行）</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c>
                  <a:txBody>
                    <a:bodyPr/>
                    <a:lstStyle/>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・前頭葉と側頭葉の萎縮</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r>
              <a:tr h="370840">
                <a:tc>
                  <a:txBody>
                    <a:bodyPr/>
                    <a:lstStyle/>
                    <a:p>
                      <a:pPr algn="ctr"/>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状態</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c>
                  <a:txBody>
                    <a:bodyPr/>
                    <a:lstStyle/>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・新しいことが覚えられない</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・変化するものほど忘れやすい</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・新しいものから忘れていく</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・忘れたことは想像・創作でつなげていく</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・取り繕い、妄想</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・空間認知機能の低下</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図形模写、手指の模</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倣が困難</a:t>
                      </a:r>
                    </a:p>
                  </a:txBody>
                  <a:tcP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c>
                  <a:txBody>
                    <a:bodyPr/>
                    <a:lstStyle/>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・機能、記憶に凹凸がある（まだら）</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・情報の処理能力が低下し、判断機能が遅くなる（自発性低下、抑うつ）</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・情報過多でパニックになる</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・突然の状況変化に対応できない</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・感情の起伏が大きくなる</a:t>
                      </a:r>
                      <a:endPar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c>
                  <a:txBody>
                    <a:bodyPr/>
                    <a:lstStyle/>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・初期には記憶障害が目立たない。注意、実行機能、空間認知の障害が生じやすい</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・３つの中核的特徴</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⇒注意や覚醒レベルと関係する認知機能の動揺</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⇒具体的詳細な幻視</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⇒パーキンソン症候群</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・自律神経障害</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・抗精神病薬の感受性亢進</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・レム睡眠行動障害</a:t>
                      </a:r>
                      <a:endPar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c>
                  <a:txBody>
                    <a:bodyPr/>
                    <a:lstStyle/>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・記憶や視空間認知は保たれる</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・性格変化と社会性の消失は早期から認められる</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・感情鈍麻、無関心</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・脱抑制（わが道を行く）</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・常同行動（時刻表的な生活）</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・注意の転動性の亢進と行為の維持困難（立ち去り行動）</a:t>
                      </a:r>
                      <a:endPar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・過食、偏食</a:t>
                      </a:r>
                      <a:endPar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solidFill>
                  </a:tcPr>
                </a:tc>
              </a:tr>
            </a:tbl>
          </a:graphicData>
        </a:graphic>
      </p:graphicFrame>
      <p:sp>
        <p:nvSpPr>
          <p:cNvPr id="4" name="テキスト ボックス 3"/>
          <p:cNvSpPr txBox="1"/>
          <p:nvPr/>
        </p:nvSpPr>
        <p:spPr>
          <a:xfrm>
            <a:off x="1428642" y="6351711"/>
            <a:ext cx="7546025" cy="461665"/>
          </a:xfrm>
          <a:prstGeom prst="rect">
            <a:avLst/>
          </a:prstGeom>
          <a:noFill/>
        </p:spPr>
        <p:txBody>
          <a:bodyPr wrap="square" rtlCol="0">
            <a:spAutoFit/>
          </a:bodyPr>
          <a:lstStyle/>
          <a:p>
            <a:pPr fontAlgn="auto">
              <a:spcBef>
                <a:spcPts val="0"/>
              </a:spcBef>
              <a:spcAft>
                <a:spcPts val="0"/>
              </a:spcAft>
            </a:pPr>
            <a:r>
              <a:rPr lang="ja-JP" altLang="en-US"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雨宮克彦（</a:t>
            </a:r>
            <a:r>
              <a:rPr lang="en-US" altLang="ja-JP"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1996</a:t>
            </a:r>
            <a:r>
              <a:rPr lang="ja-JP" altLang="en-US"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）：痴呆への専門性のあるケアを求めて、第</a:t>
            </a:r>
            <a:r>
              <a:rPr lang="en-US" altLang="ja-JP"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回全国研究研修会抄録</a:t>
            </a:r>
            <a:r>
              <a:rPr lang="en-US" altLang="ja-JP"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p>
          <a:p>
            <a:pPr fontAlgn="auto">
              <a:spcBef>
                <a:spcPts val="0"/>
              </a:spcBef>
              <a:spcAft>
                <a:spcPts val="0"/>
              </a:spcAft>
            </a:pPr>
            <a:r>
              <a:rPr lang="ja-JP" altLang="en-US"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日本認知症ケア学会（</a:t>
            </a:r>
            <a:r>
              <a:rPr lang="en-US" altLang="ja-JP"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2006</a:t>
            </a:r>
            <a:r>
              <a:rPr lang="ja-JP" altLang="en-US"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）：地域における認知症対応実践講座</a:t>
            </a:r>
            <a:r>
              <a:rPr lang="en-US" altLang="ja-JP"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（第３版）、ワールドプランニング</a:t>
            </a:r>
            <a:r>
              <a:rPr lang="en-US" altLang="ja-JP"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Rectangle 15"/>
          <p:cNvSpPr>
            <a:spLocks noChangeArrowheads="1"/>
          </p:cNvSpPr>
          <p:nvPr/>
        </p:nvSpPr>
        <p:spPr bwMode="auto">
          <a:xfrm>
            <a:off x="598840" y="116632"/>
            <a:ext cx="8100659"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7239" tIns="43620" rIns="87239" bIns="43620"/>
          <a:lstStyle/>
          <a:p>
            <a:pPr algn="ctr" defTabSz="871538"/>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各病型の</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特徴</a:t>
            </a:r>
          </a:p>
        </p:txBody>
      </p:sp>
      <p:sp>
        <p:nvSpPr>
          <p:cNvPr id="6" name="Rectangle 3"/>
          <p:cNvSpPr>
            <a:spLocks noChangeArrowheads="1"/>
          </p:cNvSpPr>
          <p:nvPr/>
        </p:nvSpPr>
        <p:spPr bwMode="auto">
          <a:xfrm>
            <a:off x="291085" y="692696"/>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14747258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AutoShape 2"/>
          <p:cNvSpPr>
            <a:spLocks noChangeArrowheads="1"/>
          </p:cNvSpPr>
          <p:nvPr/>
        </p:nvSpPr>
        <p:spPr bwMode="auto">
          <a:xfrm>
            <a:off x="457200" y="1937295"/>
            <a:ext cx="8242300" cy="4781550"/>
          </a:xfrm>
          <a:prstGeom prst="roundRect">
            <a:avLst>
              <a:gd name="adj" fmla="val 48505"/>
            </a:avLst>
          </a:prstGeom>
          <a:solidFill>
            <a:schemeClr val="accent4">
              <a:lumMod val="40000"/>
              <a:lumOff val="60000"/>
            </a:schemeClr>
          </a:solidFill>
          <a:ln>
            <a:noFill/>
          </a:ln>
          <a:extLst/>
        </p:spPr>
        <p:txBody>
          <a:bodyPr wrap="none" anchor="ctr"/>
          <a:lstStyle/>
          <a:p>
            <a:pPr algn="r"/>
            <a:endParaRPr lang="ja-JP" altLang="ja-JP">
              <a:solidFill>
                <a:srgbClr val="000000"/>
              </a:solidFill>
            </a:endParaRPr>
          </a:p>
        </p:txBody>
      </p:sp>
      <p:sp>
        <p:nvSpPr>
          <p:cNvPr id="38915" name="Oval 3"/>
          <p:cNvSpPr>
            <a:spLocks noChangeArrowheads="1"/>
          </p:cNvSpPr>
          <p:nvPr/>
        </p:nvSpPr>
        <p:spPr bwMode="auto">
          <a:xfrm>
            <a:off x="704377" y="2248445"/>
            <a:ext cx="4283075" cy="4159250"/>
          </a:xfrm>
          <a:prstGeom prst="ellipse">
            <a:avLst/>
          </a:prstGeom>
          <a:solidFill>
            <a:schemeClr val="accent4">
              <a:lumMod val="75000"/>
            </a:schemeClr>
          </a:solidFill>
          <a:ln w="57150">
            <a:solidFill>
              <a:schemeClr val="accent2"/>
            </a:solidFill>
            <a:round/>
            <a:headEnd/>
            <a:tailEnd/>
          </a:ln>
          <a:extLst/>
        </p:spPr>
        <p:txBody>
          <a:bodyPr wrap="none" anchor="ctr"/>
          <a:lstStyle/>
          <a:p>
            <a:pPr algn="r"/>
            <a:endParaRPr lang="ja-JP" altLang="ja-JP">
              <a:solidFill>
                <a:srgbClr val="000000"/>
              </a:solidFill>
            </a:endParaRPr>
          </a:p>
        </p:txBody>
      </p:sp>
      <p:sp>
        <p:nvSpPr>
          <p:cNvPr id="38916" name="Text Box 5"/>
          <p:cNvSpPr txBox="1">
            <a:spLocks noChangeArrowheads="1"/>
          </p:cNvSpPr>
          <p:nvPr/>
        </p:nvSpPr>
        <p:spPr bwMode="auto">
          <a:xfrm>
            <a:off x="5040346" y="3171695"/>
            <a:ext cx="3404834" cy="2902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7239" tIns="43620" rIns="87239" bIns="43620">
            <a:spAutoFit/>
          </a:bodyPr>
          <a:lstStyle>
            <a:lvl1pPr defTabSz="871538">
              <a:defRPr kumimoji="1" sz="3200">
                <a:solidFill>
                  <a:schemeClr val="tx1"/>
                </a:solidFill>
                <a:latin typeface="Arial" pitchFamily="34" charset="0"/>
                <a:ea typeface="ＭＳ Ｐゴシック" pitchFamily="50" charset="-128"/>
              </a:defRPr>
            </a:lvl1pPr>
            <a:lvl2pPr defTabSz="871538">
              <a:defRPr kumimoji="1" sz="2800">
                <a:solidFill>
                  <a:schemeClr val="tx1"/>
                </a:solidFill>
                <a:latin typeface="Arial" pitchFamily="34" charset="0"/>
                <a:ea typeface="ＭＳ Ｐゴシック" pitchFamily="50" charset="-128"/>
              </a:defRPr>
            </a:lvl2pPr>
            <a:lvl3pPr defTabSz="871538">
              <a:defRPr kumimoji="1" sz="2400">
                <a:solidFill>
                  <a:schemeClr val="tx1"/>
                </a:solidFill>
                <a:latin typeface="Arial" pitchFamily="34" charset="0"/>
                <a:ea typeface="ＭＳ Ｐゴシック" pitchFamily="50" charset="-128"/>
              </a:defRPr>
            </a:lvl3pPr>
            <a:lvl4pPr defTabSz="871538">
              <a:defRPr kumimoji="1" sz="2000">
                <a:solidFill>
                  <a:schemeClr val="tx1"/>
                </a:solidFill>
                <a:latin typeface="Arial" pitchFamily="34" charset="0"/>
                <a:ea typeface="ＭＳ Ｐゴシック" pitchFamily="50" charset="-128"/>
              </a:defRPr>
            </a:lvl4pPr>
            <a:lvl5pPr defTabSz="871538">
              <a:defRPr kumimoji="1" sz="2000">
                <a:solidFill>
                  <a:schemeClr val="tx1"/>
                </a:solidFill>
                <a:latin typeface="Arial" pitchFamily="34" charset="0"/>
                <a:ea typeface="ＭＳ Ｐゴシック" pitchFamily="50" charset="-128"/>
              </a:defRPr>
            </a:lvl5pPr>
            <a:lvl6pPr defTabSz="871538" eaLnBrk="0" hangingPunct="0">
              <a:defRPr kumimoji="1" sz="2000">
                <a:solidFill>
                  <a:schemeClr val="tx1"/>
                </a:solidFill>
                <a:latin typeface="Arial" pitchFamily="34" charset="0"/>
                <a:ea typeface="ＭＳ Ｐゴシック" pitchFamily="50" charset="-128"/>
              </a:defRPr>
            </a:lvl6pPr>
            <a:lvl7pPr defTabSz="871538" eaLnBrk="0" hangingPunct="0">
              <a:defRPr kumimoji="1" sz="2000">
                <a:solidFill>
                  <a:schemeClr val="tx1"/>
                </a:solidFill>
                <a:latin typeface="Arial" pitchFamily="34" charset="0"/>
                <a:ea typeface="ＭＳ Ｐゴシック" pitchFamily="50" charset="-128"/>
              </a:defRPr>
            </a:lvl7pPr>
            <a:lvl8pPr defTabSz="871538" eaLnBrk="0" hangingPunct="0">
              <a:defRPr kumimoji="1" sz="2000">
                <a:solidFill>
                  <a:schemeClr val="tx1"/>
                </a:solidFill>
                <a:latin typeface="Arial" pitchFamily="34" charset="0"/>
                <a:ea typeface="ＭＳ Ｐゴシック" pitchFamily="50" charset="-128"/>
              </a:defRPr>
            </a:lvl8pPr>
            <a:lvl9pPr defTabSz="871538" eaLnBrk="0" hangingPunct="0">
              <a:defRPr kumimoji="1" sz="2000">
                <a:solidFill>
                  <a:schemeClr val="tx1"/>
                </a:solidFill>
                <a:latin typeface="Arial" pitchFamily="34" charset="0"/>
                <a:ea typeface="ＭＳ Ｐゴシック" pitchFamily="50" charset="-128"/>
              </a:defRPr>
            </a:lvl9pPr>
          </a:lstStyle>
          <a:p>
            <a:r>
              <a:rPr lang="en-US" altLang="ja-JP" sz="19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9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心理症状</a:t>
            </a:r>
            <a:r>
              <a:rPr lang="en-US" altLang="ja-JP" sz="19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9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　不安、抑うつ、アパシー、</a:t>
            </a:r>
            <a:endParaRPr lang="en-US" altLang="ja-JP" sz="19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900" b="1"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9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誤認</a:t>
            </a:r>
            <a:r>
              <a:rPr lang="ja-JP" altLang="en-US" sz="1900" b="1"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9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幻覚、妄想</a:t>
            </a:r>
            <a:endParaRPr lang="ja-JP" altLang="en-US" sz="1900" b="1"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p>
            <a:pPr>
              <a:spcBef>
                <a:spcPts val="1200"/>
              </a:spcBef>
            </a:pPr>
            <a:r>
              <a:rPr lang="en-US" altLang="ja-JP" sz="1900" b="1"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9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行動症状</a:t>
            </a:r>
            <a:r>
              <a:rPr lang="en-US" altLang="ja-JP" sz="19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900" b="1"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9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　焦燥、不穏、徘徊、攻撃性</a:t>
            </a:r>
            <a:endParaRPr lang="en-US" altLang="ja-JP" sz="19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9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　拒絶、拒食、異食、</a:t>
            </a:r>
            <a:endParaRPr lang="en-US" altLang="ja-JP" sz="19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900" b="1"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9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睡眠覚醒リズム障害、</a:t>
            </a:r>
            <a:endParaRPr lang="en-US" altLang="ja-JP" sz="19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900" b="1"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9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社会的に不適切な行動</a:t>
            </a:r>
            <a:endParaRPr lang="en-US" altLang="ja-JP" sz="19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p>
            <a:pPr>
              <a:lnSpc>
                <a:spcPct val="110000"/>
              </a:lnSpc>
            </a:pPr>
            <a:r>
              <a:rPr lang="ja-JP" altLang="en-US" sz="19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9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900" b="1" dirty="0" smtClean="0">
                <a:latin typeface="Meiryo UI" panose="020B0604030504040204" pitchFamily="50" charset="-128"/>
                <a:ea typeface="Meiryo UI" panose="020B0604030504040204" pitchFamily="50" charset="-128"/>
                <a:cs typeface="Meiryo UI" panose="020B0604030504040204" pitchFamily="50" charset="-128"/>
              </a:rPr>
              <a:t>　　　　</a:t>
            </a:r>
            <a:endParaRPr lang="ja-JP" altLang="en-US" sz="1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8918" name="AutoShape 7"/>
          <p:cNvSpPr>
            <a:spLocks noChangeArrowheads="1"/>
          </p:cNvSpPr>
          <p:nvPr/>
        </p:nvSpPr>
        <p:spPr bwMode="auto">
          <a:xfrm>
            <a:off x="1640921" y="2769890"/>
            <a:ext cx="2456948" cy="431800"/>
          </a:xfrm>
          <a:prstGeom prst="roundRect">
            <a:avLst>
              <a:gd name="adj" fmla="val 50000"/>
            </a:avLst>
          </a:prstGeom>
          <a:solidFill>
            <a:schemeClr val="bg1"/>
          </a:solidFill>
          <a:ln w="38100">
            <a:solidFill>
              <a:schemeClr val="bg1"/>
            </a:solidFill>
            <a:round/>
            <a:headEnd/>
            <a:tailEnd/>
          </a:ln>
        </p:spPr>
        <p:txBody>
          <a:bodyPr lIns="87239" tIns="43620" rIns="87239" bIns="43620" anchor="ctr"/>
          <a:lstStyle/>
          <a:p>
            <a:pPr algn="ctr" defTabSz="871538">
              <a:lnSpc>
                <a:spcPct val="150000"/>
              </a:lnSpc>
            </a:pPr>
            <a:r>
              <a:rPr lang="ja-JP" altLang="en-US"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中核症状</a:t>
            </a:r>
            <a:endParaRPr lang="ja-JP" altLang="en-US" sz="20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920" name="Text Box 9"/>
          <p:cNvSpPr txBox="1">
            <a:spLocks noChangeArrowheads="1"/>
          </p:cNvSpPr>
          <p:nvPr/>
        </p:nvSpPr>
        <p:spPr bwMode="auto">
          <a:xfrm>
            <a:off x="1879724" y="3581958"/>
            <a:ext cx="2116211" cy="2242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7239" tIns="43620" rIns="87239" bIns="43620">
            <a:spAutoFit/>
          </a:bodyPr>
          <a:lstStyle>
            <a:lvl1pPr defTabSz="871538">
              <a:tabLst>
                <a:tab pos="171450" algn="l"/>
              </a:tabLst>
              <a:defRPr kumimoji="1" sz="3200">
                <a:solidFill>
                  <a:schemeClr val="tx1"/>
                </a:solidFill>
                <a:latin typeface="Arial" pitchFamily="34" charset="0"/>
                <a:ea typeface="ＭＳ Ｐゴシック" pitchFamily="50" charset="-128"/>
              </a:defRPr>
            </a:lvl1pPr>
            <a:lvl2pPr defTabSz="871538">
              <a:tabLst>
                <a:tab pos="171450" algn="l"/>
              </a:tabLst>
              <a:defRPr kumimoji="1" sz="2800">
                <a:solidFill>
                  <a:schemeClr val="tx1"/>
                </a:solidFill>
                <a:latin typeface="Arial" pitchFamily="34" charset="0"/>
                <a:ea typeface="ＭＳ Ｐゴシック" pitchFamily="50" charset="-128"/>
              </a:defRPr>
            </a:lvl2pPr>
            <a:lvl3pPr defTabSz="871538">
              <a:tabLst>
                <a:tab pos="171450" algn="l"/>
              </a:tabLst>
              <a:defRPr kumimoji="1" sz="2400">
                <a:solidFill>
                  <a:schemeClr val="tx1"/>
                </a:solidFill>
                <a:latin typeface="Arial" pitchFamily="34" charset="0"/>
                <a:ea typeface="ＭＳ Ｐゴシック" pitchFamily="50" charset="-128"/>
              </a:defRPr>
            </a:lvl3pPr>
            <a:lvl4pPr defTabSz="871538">
              <a:tabLst>
                <a:tab pos="171450" algn="l"/>
              </a:tabLst>
              <a:defRPr kumimoji="1" sz="2000">
                <a:solidFill>
                  <a:schemeClr val="tx1"/>
                </a:solidFill>
                <a:latin typeface="Arial" pitchFamily="34" charset="0"/>
                <a:ea typeface="ＭＳ Ｐゴシック" pitchFamily="50" charset="-128"/>
              </a:defRPr>
            </a:lvl4pPr>
            <a:lvl5pPr defTabSz="871538">
              <a:tabLst>
                <a:tab pos="171450" algn="l"/>
              </a:tabLst>
              <a:defRPr kumimoji="1" sz="2000">
                <a:solidFill>
                  <a:schemeClr val="tx1"/>
                </a:solidFill>
                <a:latin typeface="Arial" pitchFamily="34" charset="0"/>
                <a:ea typeface="ＭＳ Ｐゴシック" pitchFamily="50" charset="-128"/>
              </a:defRPr>
            </a:lvl5pPr>
            <a:lvl6pPr defTabSz="871538" eaLnBrk="0" hangingPunct="0">
              <a:tabLst>
                <a:tab pos="171450" algn="l"/>
              </a:tabLst>
              <a:defRPr kumimoji="1" sz="2000">
                <a:solidFill>
                  <a:schemeClr val="tx1"/>
                </a:solidFill>
                <a:latin typeface="Arial" pitchFamily="34" charset="0"/>
                <a:ea typeface="ＭＳ Ｐゴシック" pitchFamily="50" charset="-128"/>
              </a:defRPr>
            </a:lvl6pPr>
            <a:lvl7pPr defTabSz="871538" eaLnBrk="0" hangingPunct="0">
              <a:tabLst>
                <a:tab pos="171450" algn="l"/>
              </a:tabLst>
              <a:defRPr kumimoji="1" sz="2000">
                <a:solidFill>
                  <a:schemeClr val="tx1"/>
                </a:solidFill>
                <a:latin typeface="Arial" pitchFamily="34" charset="0"/>
                <a:ea typeface="ＭＳ Ｐゴシック" pitchFamily="50" charset="-128"/>
              </a:defRPr>
            </a:lvl7pPr>
            <a:lvl8pPr defTabSz="871538" eaLnBrk="0" hangingPunct="0">
              <a:tabLst>
                <a:tab pos="171450" algn="l"/>
              </a:tabLst>
              <a:defRPr kumimoji="1" sz="2000">
                <a:solidFill>
                  <a:schemeClr val="tx1"/>
                </a:solidFill>
                <a:latin typeface="Arial" pitchFamily="34" charset="0"/>
                <a:ea typeface="ＭＳ Ｐゴシック" pitchFamily="50" charset="-128"/>
              </a:defRPr>
            </a:lvl8pPr>
            <a:lvl9pPr defTabSz="871538" eaLnBrk="0" hangingPunct="0">
              <a:tabLst>
                <a:tab pos="171450" algn="l"/>
              </a:tabLst>
              <a:defRPr kumimoji="1" sz="2000">
                <a:solidFill>
                  <a:schemeClr val="tx1"/>
                </a:solidFill>
                <a:latin typeface="Arial" pitchFamily="34" charset="0"/>
                <a:ea typeface="ＭＳ Ｐゴシック" pitchFamily="50" charset="-128"/>
              </a:defRPr>
            </a:lvl9pPr>
          </a:lstStyle>
          <a:p>
            <a:r>
              <a:rPr lang="ja-JP" altLang="en-US"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・記憶</a:t>
            </a:r>
            <a:r>
              <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障害</a:t>
            </a:r>
          </a:p>
          <a:p>
            <a:r>
              <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見当識障害</a:t>
            </a:r>
            <a:endPar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・実行機能障害</a:t>
            </a:r>
            <a:endPar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注意障害</a:t>
            </a:r>
            <a:endParaRPr lang="en-US" altLang="ja-JP"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・失語</a:t>
            </a:r>
            <a:endParaRPr lang="en-US" altLang="ja-JP"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失</a:t>
            </a:r>
            <a:r>
              <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行</a:t>
            </a:r>
          </a:p>
          <a:p>
            <a:r>
              <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失認</a:t>
            </a:r>
            <a:r>
              <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38922" name="Rectangle 15"/>
          <p:cNvSpPr>
            <a:spLocks noChangeArrowheads="1"/>
          </p:cNvSpPr>
          <p:nvPr/>
        </p:nvSpPr>
        <p:spPr bwMode="auto">
          <a:xfrm>
            <a:off x="598840" y="260648"/>
            <a:ext cx="8100659"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7239" tIns="43620" rIns="87239" bIns="43620"/>
          <a:lstStyle/>
          <a:p>
            <a:pPr algn="ctr" defTabSz="871538"/>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中核症状、行動</a:t>
            </a:r>
            <a:r>
              <a:rPr lang="en-US" altLang="ja-JP" sz="32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心理</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症状（</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BPSD</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AutoShape 7"/>
          <p:cNvSpPr>
            <a:spLocks noChangeArrowheads="1"/>
          </p:cNvSpPr>
          <p:nvPr/>
        </p:nvSpPr>
        <p:spPr bwMode="auto">
          <a:xfrm>
            <a:off x="5231030" y="1896939"/>
            <a:ext cx="2101094" cy="431800"/>
          </a:xfrm>
          <a:prstGeom prst="roundRect">
            <a:avLst>
              <a:gd name="adj" fmla="val 50000"/>
            </a:avLst>
          </a:prstGeom>
          <a:solidFill>
            <a:schemeClr val="bg1"/>
          </a:solidFill>
          <a:ln w="38100">
            <a:solidFill>
              <a:schemeClr val="bg1"/>
            </a:solidFill>
            <a:round/>
            <a:headEnd/>
            <a:tailEnd/>
          </a:ln>
        </p:spPr>
        <p:txBody>
          <a:bodyPr lIns="87239" tIns="43620" rIns="87239" bIns="43620" anchor="ctr"/>
          <a:lstStyle/>
          <a:p>
            <a:pPr algn="ctr" defTabSz="871538">
              <a:lnSpc>
                <a:spcPct val="150000"/>
              </a:lnSpc>
            </a:pPr>
            <a:r>
              <a:rPr lang="ja-JP" altLang="en-US" sz="20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行動・心理症状</a:t>
            </a:r>
            <a:endParaRPr lang="ja-JP" altLang="en-US" sz="2000" b="1"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テキスト ボックス 1"/>
          <p:cNvSpPr txBox="1"/>
          <p:nvPr/>
        </p:nvSpPr>
        <p:spPr>
          <a:xfrm>
            <a:off x="4860032" y="2399823"/>
            <a:ext cx="3369568" cy="626775"/>
          </a:xfrm>
          <a:prstGeom prst="rect">
            <a:avLst/>
          </a:prstGeom>
          <a:noFill/>
        </p:spPr>
        <p:txBody>
          <a:bodyPr wrap="square" rtlCol="0">
            <a:spAutoFit/>
          </a:bodyPr>
          <a:lstStyle/>
          <a:p>
            <a:pPr>
              <a:lnSpc>
                <a:spcPts val="2200"/>
              </a:lnSpc>
            </a:pPr>
            <a:r>
              <a:rPr lang="en-US" altLang="ja-JP" sz="16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Behavioral and Psychological Symptoms of Dementia </a:t>
            </a:r>
            <a:endParaRPr lang="ja-JP" altLang="en-US" sz="1600" b="1"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Rectangle 3"/>
          <p:cNvSpPr>
            <a:spLocks noChangeArrowheads="1"/>
          </p:cNvSpPr>
          <p:nvPr/>
        </p:nvSpPr>
        <p:spPr bwMode="auto">
          <a:xfrm>
            <a:off x="291085" y="90088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cxnSp>
        <p:nvCxnSpPr>
          <p:cNvPr id="13" name="直線コネクタ 12"/>
          <p:cNvCxnSpPr/>
          <p:nvPr/>
        </p:nvCxnSpPr>
        <p:spPr>
          <a:xfrm>
            <a:off x="5292080" y="3789040"/>
            <a:ext cx="2376264"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4" name="線吹き出し 1 (枠付き) 3"/>
          <p:cNvSpPr/>
          <p:nvPr/>
        </p:nvSpPr>
        <p:spPr>
          <a:xfrm>
            <a:off x="457200" y="1124744"/>
            <a:ext cx="8579296" cy="648072"/>
          </a:xfrm>
          <a:prstGeom prst="borderCallout1">
            <a:avLst>
              <a:gd name="adj1" fmla="val 115621"/>
              <a:gd name="adj2" fmla="val 49571"/>
              <a:gd name="adj3" fmla="val 403114"/>
              <a:gd name="adj4" fmla="val 55841"/>
            </a:avLst>
          </a:prstGeom>
        </p:spPr>
        <p:style>
          <a:lnRef idx="1">
            <a:schemeClr val="accent2"/>
          </a:lnRef>
          <a:fillRef idx="2">
            <a:schemeClr val="accent2"/>
          </a:fillRef>
          <a:effectRef idx="1">
            <a:schemeClr val="accent2"/>
          </a:effectRef>
          <a:fontRef idx="minor">
            <a:schemeClr val="dk1"/>
          </a:fontRef>
        </p:style>
        <p:txBody>
          <a:bodyPr lIns="0" rIns="0" rtlCol="0" anchor="ctr"/>
          <a:lstStyle/>
          <a:p>
            <a:pPr algn="ctr"/>
            <a:r>
              <a:rPr kumimoji="1" lang="ja-JP" altLang="en-US" sz="2800" b="1" dirty="0" smtClean="0"/>
              <a:t>入院中は、静かだから問題視されず放置されやすい！！</a:t>
            </a:r>
            <a:endParaRPr kumimoji="1" lang="ja-JP" altLang="en-US" sz="2800" b="1" dirty="0"/>
          </a:p>
        </p:txBody>
      </p:sp>
    </p:spTree>
    <p:extLst>
      <p:ext uri="{BB962C8B-B14F-4D97-AF65-F5344CB8AC3E}">
        <p14:creationId xmlns:p14="http://schemas.microsoft.com/office/powerpoint/2010/main" val="872712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a:xfrm>
            <a:off x="467544" y="260648"/>
            <a:ext cx="8064896" cy="640232"/>
          </a:xfrm>
        </p:spPr>
        <p:txBody>
          <a:bodyPr>
            <a:normAutofit/>
          </a:body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症状</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747" name="Rectangle 3"/>
          <p:cNvSpPr>
            <a:spLocks noGrp="1" noRot="1" noChangeArrowheads="1"/>
          </p:cNvSpPr>
          <p:nvPr>
            <p:ph idx="1"/>
          </p:nvPr>
        </p:nvSpPr>
        <p:spPr>
          <a:xfrm>
            <a:off x="755576" y="1676400"/>
            <a:ext cx="8064896" cy="4422775"/>
          </a:xfrm>
        </p:spPr>
        <p:txBody>
          <a:bodyPr anchor="ctr">
            <a:normAutofit/>
          </a:bodyPr>
          <a:lstStyle/>
          <a:p>
            <a:pPr marL="742950" indent="-742950">
              <a:buFont typeface="+mj-lt"/>
              <a:buAutoNum type="arabicPeriod"/>
            </a:pPr>
            <a:r>
              <a:rPr lang="ja-JP" altLang="en-US"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中核症状</a:t>
            </a:r>
            <a:endParaRPr lang="en-US" altLang="ja-JP"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認知症患者の全員にある</a:t>
            </a:r>
            <a:endParaRPr lang="ja-JP" altLang="en-US" sz="2800" b="1" dirty="0">
              <a:latin typeface="Meiryo UI" panose="020B0604030504040204" pitchFamily="50" charset="-128"/>
              <a:ea typeface="Meiryo UI" panose="020B0604030504040204" pitchFamily="50" charset="-128"/>
              <a:cs typeface="Meiryo UI" panose="020B0604030504040204" pitchFamily="50" charset="-128"/>
            </a:endParaRPr>
          </a:p>
          <a:p>
            <a:pPr>
              <a:buFont typeface="Wingdings" pitchFamily="2" charset="2"/>
              <a:buNone/>
            </a:pPr>
            <a:r>
              <a:rPr lang="ja-JP" altLang="en-US" sz="2800" b="1" dirty="0" smtClean="0">
                <a:solidFill>
                  <a:srgbClr val="0066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2800" b="1" dirty="0" smtClean="0">
                <a:solidFill>
                  <a:srgbClr val="0066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2800" b="1" dirty="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pPr marL="742950" indent="-742950">
              <a:buFont typeface="+mj-lt"/>
              <a:buAutoNum type="arabicPeriod" startAt="2"/>
            </a:pPr>
            <a:r>
              <a:rPr lang="ja-JP" altLang="en-US"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行動・心理症状</a:t>
            </a:r>
            <a:r>
              <a:rPr lang="en-US" altLang="ja-JP"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(BPSD)</a:t>
            </a:r>
            <a:r>
              <a:rPr lang="ja-JP" altLang="en-US"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8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中核症状による</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環境</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への不適応の結果</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             ・「副産物」</a:t>
            </a:r>
            <a:r>
              <a:rPr lang="ja-JP" altLang="en-US" sz="2800" b="1" dirty="0" smtClean="0">
                <a:solidFill>
                  <a:srgbClr val="0066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2800" b="1"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a:buNone/>
            </a:pPr>
            <a:r>
              <a:rPr lang="ja-JP" altLang="en-US" sz="2800" b="1"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endParaRPr lang="ja-JP" altLang="en-US" sz="2400" b="1"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91085" y="90088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31641520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6138" name="Rectangle 42"/>
          <p:cNvSpPr>
            <a:spLocks noChangeArrowheads="1"/>
          </p:cNvSpPr>
          <p:nvPr/>
        </p:nvSpPr>
        <p:spPr bwMode="auto">
          <a:xfrm>
            <a:off x="0" y="44624"/>
            <a:ext cx="9140825" cy="6856413"/>
          </a:xfrm>
          <a:prstGeom prst="rect">
            <a:avLst/>
          </a:prstGeom>
          <a:solidFill>
            <a:srgbClr val="FFFFFF"/>
          </a:solidFill>
          <a:ln w="9525">
            <a:noFill/>
            <a:miter lim="800000"/>
            <a:headEnd/>
            <a:tailEnd/>
          </a:ln>
          <a:effectLst/>
        </p:spPr>
        <p:txBody>
          <a:bodyPr wrap="none" anchor="ct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5636137" name="Text Box 41"/>
          <p:cNvSpPr txBox="1">
            <a:spLocks noChangeArrowheads="1"/>
          </p:cNvSpPr>
          <p:nvPr/>
        </p:nvSpPr>
        <p:spPr bwMode="auto">
          <a:xfrm>
            <a:off x="9059863" y="50974"/>
            <a:ext cx="36513" cy="390525"/>
          </a:xfrm>
          <a:prstGeom prst="rect">
            <a:avLst/>
          </a:prstGeom>
          <a:noFill/>
          <a:ln w="9525">
            <a:noFill/>
            <a:miter lim="800000"/>
            <a:headEnd/>
            <a:tailEnd/>
          </a:ln>
          <a:effectLst>
            <a:outerShdw dist="35921" dir="2700000" algn="ctr" rotWithShape="0">
              <a:schemeClr val="tx1"/>
            </a:outerShdw>
          </a:effectLst>
        </p:spPr>
        <p:txBody>
          <a:bodyPr wrap="none" lIns="18000" tIns="10800" rIns="18000" bIns="10800">
            <a:spAutoFit/>
          </a:bodyPr>
          <a:lstStyle/>
          <a:p>
            <a:pPr algn="r"/>
            <a:endParaRPr lang="en-US" altLang="ja-JP" sz="2400" b="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636098" name="AutoShape 2"/>
          <p:cNvSpPr>
            <a:spLocks noChangeArrowheads="1"/>
          </p:cNvSpPr>
          <p:nvPr/>
        </p:nvSpPr>
        <p:spPr bwMode="auto">
          <a:xfrm>
            <a:off x="908050" y="1607468"/>
            <a:ext cx="7480300" cy="2106613"/>
          </a:xfrm>
          <a:prstGeom prst="roundRect">
            <a:avLst>
              <a:gd name="adj" fmla="val 6407"/>
            </a:avLst>
          </a:prstGeom>
          <a:noFill/>
          <a:ln w="19050">
            <a:solidFill>
              <a:srgbClr val="680032"/>
            </a:solidFill>
            <a:round/>
            <a:headEnd/>
            <a:tailEnd/>
          </a:ln>
          <a:effectLst/>
        </p:spPr>
        <p:txBody>
          <a:bodyPr wrap="none" anchor="ct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5636099" name="AutoShape 3"/>
          <p:cNvSpPr>
            <a:spLocks noChangeArrowheads="1"/>
          </p:cNvSpPr>
          <p:nvPr/>
        </p:nvSpPr>
        <p:spPr bwMode="auto">
          <a:xfrm>
            <a:off x="903288" y="4171281"/>
            <a:ext cx="7480300" cy="2106613"/>
          </a:xfrm>
          <a:prstGeom prst="roundRect">
            <a:avLst>
              <a:gd name="adj" fmla="val 6407"/>
            </a:avLst>
          </a:prstGeom>
          <a:noFill/>
          <a:ln w="19050">
            <a:solidFill>
              <a:srgbClr val="680032"/>
            </a:solidFill>
            <a:round/>
            <a:headEnd/>
            <a:tailEnd/>
          </a:ln>
          <a:effectLst/>
        </p:spPr>
        <p:txBody>
          <a:bodyPr wrap="none" anchor="ct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5636100" name="Freeform 4"/>
          <p:cNvSpPr>
            <a:spLocks/>
          </p:cNvSpPr>
          <p:nvPr/>
        </p:nvSpPr>
        <p:spPr bwMode="auto">
          <a:xfrm>
            <a:off x="2451100" y="4669756"/>
            <a:ext cx="5459413" cy="574675"/>
          </a:xfrm>
          <a:custGeom>
            <a:avLst/>
            <a:gdLst/>
            <a:ahLst/>
            <a:cxnLst>
              <a:cxn ang="0">
                <a:pos x="0" y="0"/>
              </a:cxn>
              <a:cxn ang="0">
                <a:pos x="1983" y="0"/>
              </a:cxn>
              <a:cxn ang="0">
                <a:pos x="2420" y="137"/>
              </a:cxn>
              <a:cxn ang="0">
                <a:pos x="1989" y="249"/>
              </a:cxn>
              <a:cxn ang="0">
                <a:pos x="0" y="249"/>
              </a:cxn>
              <a:cxn ang="0">
                <a:pos x="0" y="0"/>
              </a:cxn>
              <a:cxn ang="0">
                <a:pos x="0" y="0"/>
              </a:cxn>
            </a:cxnLst>
            <a:rect l="0" t="0" r="r" b="b"/>
            <a:pathLst>
              <a:path w="2420" h="249">
                <a:moveTo>
                  <a:pt x="0" y="0"/>
                </a:moveTo>
                <a:lnTo>
                  <a:pt x="1983" y="0"/>
                </a:lnTo>
                <a:lnTo>
                  <a:pt x="2420" y="137"/>
                </a:lnTo>
                <a:lnTo>
                  <a:pt x="1989" y="249"/>
                </a:lnTo>
                <a:lnTo>
                  <a:pt x="0" y="249"/>
                </a:lnTo>
                <a:lnTo>
                  <a:pt x="0" y="0"/>
                </a:lnTo>
                <a:lnTo>
                  <a:pt x="0" y="0"/>
                </a:lnTo>
                <a:close/>
              </a:path>
            </a:pathLst>
          </a:custGeom>
          <a:solidFill>
            <a:srgbClr val="FF962D"/>
          </a:solidFill>
          <a:ln w="9525">
            <a:noFill/>
            <a:round/>
            <a:headEnd/>
            <a:tailEnd/>
          </a:ln>
        </p:spPr>
        <p:txBody>
          <a:bodyP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5636101" name="Text Box 5"/>
          <p:cNvSpPr txBox="1">
            <a:spLocks noChangeArrowheads="1"/>
          </p:cNvSpPr>
          <p:nvPr/>
        </p:nvSpPr>
        <p:spPr bwMode="auto">
          <a:xfrm>
            <a:off x="5220072" y="6513687"/>
            <a:ext cx="3635897" cy="276999"/>
          </a:xfrm>
          <a:prstGeom prst="rect">
            <a:avLst/>
          </a:prstGeom>
          <a:noFill/>
          <a:ln w="9525">
            <a:noFill/>
            <a:miter lim="800000"/>
            <a:headEnd/>
            <a:tailEnd/>
          </a:ln>
          <a:effectLst/>
        </p:spPr>
        <p:txBody>
          <a:bodyPr wrap="square">
            <a:spAutoFit/>
          </a:bodyPr>
          <a:lstStyle/>
          <a:p>
            <a:pPr algn="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日本醫事新報</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 No4074</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2002</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5</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25</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日）</a:t>
            </a:r>
            <a:endParaRPr lang="ja-JP" altLang="en-US" sz="1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636102" name="Text Box 6"/>
          <p:cNvSpPr txBox="1">
            <a:spLocks noChangeArrowheads="1"/>
          </p:cNvSpPr>
          <p:nvPr/>
        </p:nvSpPr>
        <p:spPr bwMode="auto">
          <a:xfrm>
            <a:off x="141288" y="181149"/>
            <a:ext cx="8869363" cy="584200"/>
          </a:xfrm>
          <a:prstGeom prst="rect">
            <a:avLst/>
          </a:prstGeom>
          <a:noFill/>
          <a:ln w="9525">
            <a:noFill/>
            <a:miter lim="800000"/>
            <a:headEnd/>
            <a:tailEnd/>
          </a:ln>
          <a:effectLst/>
        </p:spPr>
        <p:txBody>
          <a:bodyPr>
            <a:spAutoFit/>
          </a:bodyPr>
          <a:lstStyle/>
          <a:p>
            <a:pPr algn="ct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中核症状</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①</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：記憶障害</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636103" name="Freeform 7"/>
          <p:cNvSpPr>
            <a:spLocks/>
          </p:cNvSpPr>
          <p:nvPr/>
        </p:nvSpPr>
        <p:spPr bwMode="auto">
          <a:xfrm>
            <a:off x="2446338" y="2018630"/>
            <a:ext cx="1655763" cy="550863"/>
          </a:xfrm>
          <a:custGeom>
            <a:avLst/>
            <a:gdLst/>
            <a:ahLst/>
            <a:cxnLst>
              <a:cxn ang="0">
                <a:pos x="0" y="0"/>
              </a:cxn>
              <a:cxn ang="0">
                <a:pos x="0" y="259"/>
              </a:cxn>
              <a:cxn ang="0">
                <a:pos x="672" y="259"/>
              </a:cxn>
              <a:cxn ang="0">
                <a:pos x="672" y="0"/>
              </a:cxn>
              <a:cxn ang="0">
                <a:pos x="0" y="0"/>
              </a:cxn>
              <a:cxn ang="0">
                <a:pos x="0" y="0"/>
              </a:cxn>
            </a:cxnLst>
            <a:rect l="0" t="0" r="r" b="b"/>
            <a:pathLst>
              <a:path w="672" h="259">
                <a:moveTo>
                  <a:pt x="0" y="0"/>
                </a:moveTo>
                <a:lnTo>
                  <a:pt x="0" y="259"/>
                </a:lnTo>
                <a:lnTo>
                  <a:pt x="672" y="259"/>
                </a:lnTo>
                <a:lnTo>
                  <a:pt x="672" y="0"/>
                </a:lnTo>
                <a:lnTo>
                  <a:pt x="0" y="0"/>
                </a:lnTo>
                <a:lnTo>
                  <a:pt x="0" y="0"/>
                </a:lnTo>
                <a:close/>
              </a:path>
            </a:pathLst>
          </a:custGeom>
          <a:solidFill>
            <a:srgbClr val="FF962D"/>
          </a:solidFill>
          <a:ln w="9525">
            <a:noFill/>
            <a:round/>
            <a:headEnd/>
            <a:tailEnd/>
          </a:ln>
        </p:spPr>
        <p:txBody>
          <a:bodyP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5636104" name="Freeform 8"/>
          <p:cNvSpPr>
            <a:spLocks/>
          </p:cNvSpPr>
          <p:nvPr/>
        </p:nvSpPr>
        <p:spPr bwMode="auto">
          <a:xfrm>
            <a:off x="5614988" y="2017043"/>
            <a:ext cx="2435225" cy="538163"/>
          </a:xfrm>
          <a:custGeom>
            <a:avLst/>
            <a:gdLst/>
            <a:ahLst/>
            <a:cxnLst>
              <a:cxn ang="0">
                <a:pos x="1027" y="139"/>
              </a:cxn>
              <a:cxn ang="0">
                <a:pos x="583" y="0"/>
              </a:cxn>
              <a:cxn ang="0">
                <a:pos x="0" y="0"/>
              </a:cxn>
              <a:cxn ang="0">
                <a:pos x="0" y="259"/>
              </a:cxn>
              <a:cxn ang="0">
                <a:pos x="589" y="259"/>
              </a:cxn>
              <a:cxn ang="0">
                <a:pos x="1027" y="139"/>
              </a:cxn>
              <a:cxn ang="0">
                <a:pos x="1027" y="139"/>
              </a:cxn>
            </a:cxnLst>
            <a:rect l="0" t="0" r="r" b="b"/>
            <a:pathLst>
              <a:path w="1027" h="259">
                <a:moveTo>
                  <a:pt x="1027" y="139"/>
                </a:moveTo>
                <a:lnTo>
                  <a:pt x="583" y="0"/>
                </a:lnTo>
                <a:lnTo>
                  <a:pt x="0" y="0"/>
                </a:lnTo>
                <a:lnTo>
                  <a:pt x="0" y="259"/>
                </a:lnTo>
                <a:lnTo>
                  <a:pt x="589" y="259"/>
                </a:lnTo>
                <a:lnTo>
                  <a:pt x="1027" y="139"/>
                </a:lnTo>
                <a:lnTo>
                  <a:pt x="1027" y="139"/>
                </a:lnTo>
                <a:close/>
              </a:path>
            </a:pathLst>
          </a:custGeom>
          <a:solidFill>
            <a:srgbClr val="FF962D"/>
          </a:solidFill>
          <a:ln w="9525">
            <a:noFill/>
            <a:round/>
            <a:headEnd/>
            <a:tailEnd/>
          </a:ln>
        </p:spPr>
        <p:txBody>
          <a:bodyP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5636105" name="Freeform 9"/>
          <p:cNvSpPr>
            <a:spLocks/>
          </p:cNvSpPr>
          <p:nvPr/>
        </p:nvSpPr>
        <p:spPr bwMode="auto">
          <a:xfrm>
            <a:off x="4105275" y="2956843"/>
            <a:ext cx="1512888" cy="663575"/>
          </a:xfrm>
          <a:custGeom>
            <a:avLst/>
            <a:gdLst/>
            <a:ahLst/>
            <a:cxnLst>
              <a:cxn ang="0">
                <a:pos x="0" y="0"/>
              </a:cxn>
              <a:cxn ang="0">
                <a:pos x="761" y="0"/>
              </a:cxn>
              <a:cxn ang="0">
                <a:pos x="761" y="254"/>
              </a:cxn>
              <a:cxn ang="0">
                <a:pos x="0" y="254"/>
              </a:cxn>
              <a:cxn ang="0">
                <a:pos x="0" y="0"/>
              </a:cxn>
              <a:cxn ang="0">
                <a:pos x="0" y="0"/>
              </a:cxn>
            </a:cxnLst>
            <a:rect l="0" t="0" r="r" b="b"/>
            <a:pathLst>
              <a:path w="761" h="254">
                <a:moveTo>
                  <a:pt x="0" y="0"/>
                </a:moveTo>
                <a:lnTo>
                  <a:pt x="761" y="0"/>
                </a:lnTo>
                <a:lnTo>
                  <a:pt x="761" y="254"/>
                </a:lnTo>
                <a:lnTo>
                  <a:pt x="0" y="254"/>
                </a:lnTo>
                <a:lnTo>
                  <a:pt x="0" y="0"/>
                </a:lnTo>
                <a:lnTo>
                  <a:pt x="0" y="0"/>
                </a:lnTo>
                <a:close/>
              </a:path>
            </a:pathLst>
          </a:custGeom>
          <a:solidFill>
            <a:srgbClr val="0099FF"/>
          </a:solidFill>
          <a:ln w="9525">
            <a:noFill/>
            <a:round/>
            <a:headEnd/>
            <a:tailEnd/>
          </a:ln>
        </p:spPr>
        <p:txBody>
          <a:bodyP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エピソード記憶の障害</a:t>
            </a:r>
          </a:p>
        </p:txBody>
      </p:sp>
      <p:sp>
        <p:nvSpPr>
          <p:cNvPr id="5636106" name="Freeform 10"/>
          <p:cNvSpPr>
            <a:spLocks/>
          </p:cNvSpPr>
          <p:nvPr/>
        </p:nvSpPr>
        <p:spPr bwMode="auto">
          <a:xfrm>
            <a:off x="4605338" y="2652043"/>
            <a:ext cx="514350" cy="265113"/>
          </a:xfrm>
          <a:custGeom>
            <a:avLst/>
            <a:gdLst/>
            <a:ahLst/>
            <a:cxnLst>
              <a:cxn ang="0">
                <a:pos x="0" y="114"/>
              </a:cxn>
              <a:cxn ang="0">
                <a:pos x="76" y="197"/>
              </a:cxn>
              <a:cxn ang="0">
                <a:pos x="152" y="114"/>
              </a:cxn>
              <a:cxn ang="0">
                <a:pos x="114" y="114"/>
              </a:cxn>
              <a:cxn ang="0">
                <a:pos x="114" y="0"/>
              </a:cxn>
              <a:cxn ang="0">
                <a:pos x="38" y="0"/>
              </a:cxn>
              <a:cxn ang="0">
                <a:pos x="38" y="114"/>
              </a:cxn>
              <a:cxn ang="0">
                <a:pos x="0" y="114"/>
              </a:cxn>
              <a:cxn ang="0">
                <a:pos x="0" y="114"/>
              </a:cxn>
            </a:cxnLst>
            <a:rect l="0" t="0" r="r" b="b"/>
            <a:pathLst>
              <a:path w="152" h="197">
                <a:moveTo>
                  <a:pt x="0" y="114"/>
                </a:moveTo>
                <a:lnTo>
                  <a:pt x="76" y="197"/>
                </a:lnTo>
                <a:lnTo>
                  <a:pt x="152" y="114"/>
                </a:lnTo>
                <a:lnTo>
                  <a:pt x="114" y="114"/>
                </a:lnTo>
                <a:lnTo>
                  <a:pt x="114" y="0"/>
                </a:lnTo>
                <a:lnTo>
                  <a:pt x="38" y="0"/>
                </a:lnTo>
                <a:lnTo>
                  <a:pt x="38" y="114"/>
                </a:lnTo>
                <a:lnTo>
                  <a:pt x="0" y="114"/>
                </a:lnTo>
                <a:lnTo>
                  <a:pt x="0" y="114"/>
                </a:lnTo>
                <a:close/>
              </a:path>
            </a:pathLst>
          </a:custGeom>
          <a:solidFill>
            <a:srgbClr val="680032"/>
          </a:solidFill>
          <a:ln w="9525">
            <a:noFill/>
            <a:round/>
            <a:headEnd/>
            <a:tailEnd/>
          </a:ln>
        </p:spPr>
        <p:txBody>
          <a:bodyP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5636107" name="Freeform 11"/>
          <p:cNvSpPr>
            <a:spLocks/>
          </p:cNvSpPr>
          <p:nvPr/>
        </p:nvSpPr>
        <p:spPr bwMode="auto">
          <a:xfrm rot="1490807">
            <a:off x="5286375" y="2677443"/>
            <a:ext cx="719138" cy="314325"/>
          </a:xfrm>
          <a:custGeom>
            <a:avLst/>
            <a:gdLst/>
            <a:ahLst/>
            <a:cxnLst>
              <a:cxn ang="0">
                <a:pos x="82" y="0"/>
              </a:cxn>
              <a:cxn ang="0">
                <a:pos x="0" y="76"/>
              </a:cxn>
              <a:cxn ang="0">
                <a:pos x="82" y="152"/>
              </a:cxn>
              <a:cxn ang="0">
                <a:pos x="82" y="114"/>
              </a:cxn>
              <a:cxn ang="0">
                <a:pos x="338" y="114"/>
              </a:cxn>
              <a:cxn ang="0">
                <a:pos x="338" y="39"/>
              </a:cxn>
              <a:cxn ang="0">
                <a:pos x="82" y="38"/>
              </a:cxn>
              <a:cxn ang="0">
                <a:pos x="82" y="0"/>
              </a:cxn>
              <a:cxn ang="0">
                <a:pos x="82" y="0"/>
              </a:cxn>
            </a:cxnLst>
            <a:rect l="0" t="0" r="r" b="b"/>
            <a:pathLst>
              <a:path w="338" h="152">
                <a:moveTo>
                  <a:pt x="82" y="0"/>
                </a:moveTo>
                <a:lnTo>
                  <a:pt x="0" y="76"/>
                </a:lnTo>
                <a:lnTo>
                  <a:pt x="82" y="152"/>
                </a:lnTo>
                <a:lnTo>
                  <a:pt x="82" y="114"/>
                </a:lnTo>
                <a:lnTo>
                  <a:pt x="338" y="114"/>
                </a:lnTo>
                <a:lnTo>
                  <a:pt x="338" y="39"/>
                </a:lnTo>
                <a:lnTo>
                  <a:pt x="82" y="38"/>
                </a:lnTo>
                <a:lnTo>
                  <a:pt x="82" y="0"/>
                </a:lnTo>
                <a:lnTo>
                  <a:pt x="82" y="0"/>
                </a:lnTo>
                <a:close/>
              </a:path>
            </a:pathLst>
          </a:custGeom>
          <a:solidFill>
            <a:srgbClr val="680032"/>
          </a:solidFill>
          <a:ln w="9525">
            <a:noFill/>
            <a:round/>
            <a:headEnd/>
            <a:tailEnd/>
          </a:ln>
        </p:spPr>
        <p:txBody>
          <a:bodyP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5636108" name="Text Box 12"/>
          <p:cNvSpPr txBox="1">
            <a:spLocks noChangeArrowheads="1"/>
          </p:cNvSpPr>
          <p:nvPr/>
        </p:nvSpPr>
        <p:spPr bwMode="auto">
          <a:xfrm>
            <a:off x="2443163" y="2548855"/>
            <a:ext cx="2701925" cy="369888"/>
          </a:xfrm>
          <a:prstGeom prst="rect">
            <a:avLst/>
          </a:prstGeom>
          <a:noFill/>
          <a:ln w="9525">
            <a:noFill/>
            <a:miter lim="800000"/>
            <a:headEnd/>
            <a:tailEnd/>
          </a:ln>
          <a:effectLst/>
        </p:spPr>
        <p:txBody>
          <a:bodyPr>
            <a:spAutoFit/>
          </a:bodyPr>
          <a:lstStyle/>
          <a:p>
            <a:r>
              <a:rPr lang="ja-JP" altLang="en-US" b="1">
                <a:solidFill>
                  <a:srgbClr val="FF962D"/>
                </a:solidFill>
                <a:latin typeface="Meiryo UI" panose="020B0604030504040204" pitchFamily="50" charset="-128"/>
                <a:ea typeface="Meiryo UI" panose="020B0604030504040204" pitchFamily="50" charset="-128"/>
                <a:cs typeface="Meiryo UI" panose="020B0604030504040204" pitchFamily="50" charset="-128"/>
              </a:rPr>
              <a:t>体験の流れ</a:t>
            </a:r>
          </a:p>
        </p:txBody>
      </p:sp>
      <p:sp>
        <p:nvSpPr>
          <p:cNvPr id="5636109" name="Text Box 13"/>
          <p:cNvSpPr txBox="1">
            <a:spLocks noChangeArrowheads="1"/>
          </p:cNvSpPr>
          <p:nvPr/>
        </p:nvSpPr>
        <p:spPr bwMode="auto">
          <a:xfrm>
            <a:off x="1009650" y="2053555"/>
            <a:ext cx="1473200" cy="457200"/>
          </a:xfrm>
          <a:prstGeom prst="rect">
            <a:avLst/>
          </a:prstGeom>
          <a:noFill/>
          <a:ln w="9525">
            <a:noFill/>
            <a:miter lim="800000"/>
            <a:headEnd/>
            <a:tailEnd/>
          </a:ln>
          <a:effectLst/>
        </p:spPr>
        <p:txBody>
          <a:bodyPr>
            <a:spAutoFit/>
          </a:bodyPr>
          <a:lstStyle/>
          <a:p>
            <a:pPr algn="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記憶の帯</a:t>
            </a:r>
          </a:p>
        </p:txBody>
      </p:sp>
      <p:sp>
        <p:nvSpPr>
          <p:cNvPr id="5636110" name="Text Box 14"/>
          <p:cNvSpPr txBox="1">
            <a:spLocks noChangeArrowheads="1"/>
          </p:cNvSpPr>
          <p:nvPr/>
        </p:nvSpPr>
        <p:spPr bwMode="auto">
          <a:xfrm>
            <a:off x="6046788" y="2871118"/>
            <a:ext cx="2254250" cy="457200"/>
          </a:xfrm>
          <a:prstGeom prst="rect">
            <a:avLst/>
          </a:prstGeom>
          <a:noFill/>
          <a:ln w="9525">
            <a:noFill/>
            <a:miter lim="800000"/>
            <a:headEnd/>
            <a:tailEnd/>
          </a:ln>
          <a:effectLst/>
        </p:spPr>
        <p:txBody>
          <a:bodyPr>
            <a:spAutoFit/>
          </a:bodyPr>
          <a:lstStyle/>
          <a:p>
            <a:r>
              <a:rPr lang="ja-JP" altLang="en-US" sz="2400" b="1">
                <a:latin typeface="Meiryo UI" panose="020B0604030504040204" pitchFamily="50" charset="-128"/>
                <a:ea typeface="Meiryo UI" panose="020B0604030504040204" pitchFamily="50" charset="-128"/>
                <a:cs typeface="Meiryo UI" panose="020B0604030504040204" pitchFamily="50" charset="-128"/>
              </a:rPr>
              <a:t>抜け落ちる</a:t>
            </a:r>
          </a:p>
        </p:txBody>
      </p:sp>
      <p:sp>
        <p:nvSpPr>
          <p:cNvPr id="5636111" name="Freeform 15"/>
          <p:cNvSpPr>
            <a:spLocks/>
          </p:cNvSpPr>
          <p:nvPr/>
        </p:nvSpPr>
        <p:spPr bwMode="auto">
          <a:xfrm>
            <a:off x="5630863" y="5341268"/>
            <a:ext cx="269875" cy="373063"/>
          </a:xfrm>
          <a:custGeom>
            <a:avLst/>
            <a:gdLst/>
            <a:ahLst/>
            <a:cxnLst>
              <a:cxn ang="0">
                <a:pos x="143" y="81"/>
              </a:cxn>
              <a:cxn ang="0">
                <a:pos x="75" y="0"/>
              </a:cxn>
              <a:cxn ang="0">
                <a:pos x="0" y="81"/>
              </a:cxn>
              <a:cxn ang="0">
                <a:pos x="31" y="81"/>
              </a:cxn>
              <a:cxn ang="0">
                <a:pos x="31" y="194"/>
              </a:cxn>
              <a:cxn ang="0">
                <a:pos x="112" y="194"/>
              </a:cxn>
              <a:cxn ang="0">
                <a:pos x="112" y="81"/>
              </a:cxn>
              <a:cxn ang="0">
                <a:pos x="143" y="81"/>
              </a:cxn>
              <a:cxn ang="0">
                <a:pos x="143" y="81"/>
              </a:cxn>
            </a:cxnLst>
            <a:rect l="0" t="0" r="r" b="b"/>
            <a:pathLst>
              <a:path w="143" h="194">
                <a:moveTo>
                  <a:pt x="143" y="81"/>
                </a:moveTo>
                <a:lnTo>
                  <a:pt x="75" y="0"/>
                </a:lnTo>
                <a:lnTo>
                  <a:pt x="0" y="81"/>
                </a:lnTo>
                <a:lnTo>
                  <a:pt x="31" y="81"/>
                </a:lnTo>
                <a:lnTo>
                  <a:pt x="31" y="194"/>
                </a:lnTo>
                <a:lnTo>
                  <a:pt x="112" y="194"/>
                </a:lnTo>
                <a:lnTo>
                  <a:pt x="112" y="81"/>
                </a:lnTo>
                <a:lnTo>
                  <a:pt x="143" y="81"/>
                </a:lnTo>
                <a:lnTo>
                  <a:pt x="143" y="81"/>
                </a:lnTo>
                <a:close/>
              </a:path>
            </a:pathLst>
          </a:custGeom>
          <a:solidFill>
            <a:srgbClr val="680032"/>
          </a:solidFill>
          <a:ln w="9525">
            <a:noFill/>
            <a:round/>
            <a:headEnd/>
            <a:tailEnd/>
          </a:ln>
        </p:spPr>
        <p:txBody>
          <a:bodyP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5636112" name="Text Box 16"/>
          <p:cNvSpPr txBox="1">
            <a:spLocks noChangeArrowheads="1"/>
          </p:cNvSpPr>
          <p:nvPr/>
        </p:nvSpPr>
        <p:spPr bwMode="auto">
          <a:xfrm>
            <a:off x="2414588" y="5226968"/>
            <a:ext cx="1952625" cy="369888"/>
          </a:xfrm>
          <a:prstGeom prst="rect">
            <a:avLst/>
          </a:prstGeom>
          <a:noFill/>
          <a:ln w="9525">
            <a:noFill/>
            <a:miter lim="800000"/>
            <a:headEnd/>
            <a:tailEnd/>
          </a:ln>
          <a:effectLst/>
        </p:spPr>
        <p:txBody>
          <a:bodyPr>
            <a:spAutoFit/>
          </a:bodyPr>
          <a:lstStyle/>
          <a:p>
            <a:r>
              <a:rPr lang="ja-JP" altLang="en-US" b="1">
                <a:solidFill>
                  <a:srgbClr val="FF962D"/>
                </a:solidFill>
                <a:latin typeface="Meiryo UI" panose="020B0604030504040204" pitchFamily="50" charset="-128"/>
                <a:ea typeface="Meiryo UI" panose="020B0604030504040204" pitchFamily="50" charset="-128"/>
                <a:cs typeface="Meiryo UI" panose="020B0604030504040204" pitchFamily="50" charset="-128"/>
              </a:rPr>
              <a:t>体験の流れ</a:t>
            </a:r>
          </a:p>
        </p:txBody>
      </p:sp>
      <p:sp>
        <p:nvSpPr>
          <p:cNvPr id="5636113" name="Oval 17"/>
          <p:cNvSpPr>
            <a:spLocks noChangeArrowheads="1"/>
          </p:cNvSpPr>
          <p:nvPr/>
        </p:nvSpPr>
        <p:spPr bwMode="auto">
          <a:xfrm>
            <a:off x="4667250" y="4726906"/>
            <a:ext cx="244475" cy="301625"/>
          </a:xfrm>
          <a:prstGeom prst="ellipse">
            <a:avLst/>
          </a:prstGeom>
          <a:solidFill>
            <a:srgbClr val="0099FF"/>
          </a:solidFill>
          <a:ln w="9525">
            <a:noFill/>
            <a:round/>
            <a:headEnd/>
            <a:tailEnd/>
          </a:ln>
          <a:effectLst/>
        </p:spPr>
        <p:txBody>
          <a:bodyPr wrap="none" anchor="ctr"/>
          <a:lstStyle/>
          <a:p>
            <a:pPr algn="ctr"/>
            <a:endParaRPr lang="ja-JP" altLang="ja-JP" sz="1800">
              <a:latin typeface="Meiryo UI" panose="020B0604030504040204" pitchFamily="50" charset="-128"/>
              <a:ea typeface="Meiryo UI" panose="020B0604030504040204" pitchFamily="50" charset="-128"/>
              <a:cs typeface="Meiryo UI" panose="020B0604030504040204" pitchFamily="50" charset="-128"/>
            </a:endParaRPr>
          </a:p>
        </p:txBody>
      </p:sp>
      <p:sp>
        <p:nvSpPr>
          <p:cNvPr id="5636114" name="Oval 18"/>
          <p:cNvSpPr>
            <a:spLocks noChangeArrowheads="1"/>
          </p:cNvSpPr>
          <p:nvPr/>
        </p:nvSpPr>
        <p:spPr bwMode="auto">
          <a:xfrm>
            <a:off x="5649913" y="4884068"/>
            <a:ext cx="244475" cy="301625"/>
          </a:xfrm>
          <a:prstGeom prst="ellipse">
            <a:avLst/>
          </a:prstGeom>
          <a:solidFill>
            <a:srgbClr val="0099FF"/>
          </a:solidFill>
          <a:ln w="9525">
            <a:noFill/>
            <a:round/>
            <a:headEnd/>
            <a:tailEnd/>
          </a:ln>
          <a:effectLst/>
        </p:spPr>
        <p:txBody>
          <a:bodyPr wrap="none" anchor="ct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5636115" name="Text Box 19"/>
          <p:cNvSpPr txBox="1">
            <a:spLocks noChangeArrowheads="1"/>
          </p:cNvSpPr>
          <p:nvPr/>
        </p:nvSpPr>
        <p:spPr bwMode="auto">
          <a:xfrm>
            <a:off x="1022350" y="4715793"/>
            <a:ext cx="1460500" cy="457200"/>
          </a:xfrm>
          <a:prstGeom prst="rect">
            <a:avLst/>
          </a:prstGeom>
          <a:noFill/>
          <a:ln w="9525">
            <a:noFill/>
            <a:miter lim="800000"/>
            <a:headEnd/>
            <a:tailEnd/>
          </a:ln>
          <a:effectLst/>
        </p:spPr>
        <p:txBody>
          <a:bodyPr>
            <a:spAutoFit/>
          </a:bodyPr>
          <a:lstStyle/>
          <a:p>
            <a:pPr algn="r"/>
            <a:r>
              <a:rPr lang="ja-JP" altLang="en-US" sz="2400" b="1">
                <a:latin typeface="Meiryo UI" panose="020B0604030504040204" pitchFamily="50" charset="-128"/>
                <a:ea typeface="Meiryo UI" panose="020B0604030504040204" pitchFamily="50" charset="-128"/>
                <a:cs typeface="Meiryo UI" panose="020B0604030504040204" pitchFamily="50" charset="-128"/>
              </a:rPr>
              <a:t>記憶の帯</a:t>
            </a:r>
          </a:p>
        </p:txBody>
      </p:sp>
      <p:sp>
        <p:nvSpPr>
          <p:cNvPr id="5636116" name="Text Box 20"/>
          <p:cNvSpPr txBox="1">
            <a:spLocks noChangeArrowheads="1"/>
          </p:cNvSpPr>
          <p:nvPr/>
        </p:nvSpPr>
        <p:spPr bwMode="auto">
          <a:xfrm>
            <a:off x="4119563" y="5696868"/>
            <a:ext cx="3259138" cy="457200"/>
          </a:xfrm>
          <a:prstGeom prst="rect">
            <a:avLst/>
          </a:prstGeom>
          <a:noFill/>
          <a:ln w="9525">
            <a:noFill/>
            <a:miter lim="800000"/>
            <a:headEnd/>
            <a:tailEnd/>
          </a:ln>
          <a:effectLst/>
        </p:spPr>
        <p:txBody>
          <a:bodyPr>
            <a:spAutoFit/>
          </a:bodyPr>
          <a:lstStyle/>
          <a:p>
            <a:pPr algn="ctr"/>
            <a:r>
              <a:rPr lang="ja-JP" altLang="en-US" sz="2400" b="1">
                <a:latin typeface="Meiryo UI" panose="020B0604030504040204" pitchFamily="50" charset="-128"/>
                <a:ea typeface="Meiryo UI" panose="020B0604030504040204" pitchFamily="50" charset="-128"/>
                <a:cs typeface="Meiryo UI" panose="020B0604030504040204" pitchFamily="50" charset="-128"/>
              </a:rPr>
              <a:t>健康なもの忘れ</a:t>
            </a:r>
          </a:p>
        </p:txBody>
      </p:sp>
      <p:sp>
        <p:nvSpPr>
          <p:cNvPr id="5636123" name="Freeform 27"/>
          <p:cNvSpPr>
            <a:spLocks/>
          </p:cNvSpPr>
          <p:nvPr/>
        </p:nvSpPr>
        <p:spPr bwMode="auto">
          <a:xfrm>
            <a:off x="4098925" y="2017043"/>
            <a:ext cx="1512888" cy="536575"/>
          </a:xfrm>
          <a:custGeom>
            <a:avLst/>
            <a:gdLst/>
            <a:ahLst/>
            <a:cxnLst>
              <a:cxn ang="0">
                <a:pos x="0" y="0"/>
              </a:cxn>
              <a:cxn ang="0">
                <a:pos x="761" y="0"/>
              </a:cxn>
              <a:cxn ang="0">
                <a:pos x="761" y="254"/>
              </a:cxn>
              <a:cxn ang="0">
                <a:pos x="0" y="254"/>
              </a:cxn>
              <a:cxn ang="0">
                <a:pos x="0" y="0"/>
              </a:cxn>
              <a:cxn ang="0">
                <a:pos x="0" y="0"/>
              </a:cxn>
            </a:cxnLst>
            <a:rect l="0" t="0" r="r" b="b"/>
            <a:pathLst>
              <a:path w="761" h="254">
                <a:moveTo>
                  <a:pt x="0" y="0"/>
                </a:moveTo>
                <a:lnTo>
                  <a:pt x="761" y="0"/>
                </a:lnTo>
                <a:lnTo>
                  <a:pt x="761" y="254"/>
                </a:lnTo>
                <a:lnTo>
                  <a:pt x="0" y="254"/>
                </a:lnTo>
                <a:lnTo>
                  <a:pt x="0" y="0"/>
                </a:lnTo>
                <a:lnTo>
                  <a:pt x="0" y="0"/>
                </a:lnTo>
                <a:close/>
              </a:path>
            </a:pathLst>
          </a:custGeom>
          <a:solidFill>
            <a:schemeClr val="bg1"/>
          </a:solidFill>
          <a:ln w="9525" cap="flat">
            <a:solidFill>
              <a:srgbClr val="000000"/>
            </a:solidFill>
            <a:prstDash val="dash"/>
            <a:round/>
            <a:headEnd/>
            <a:tailEnd/>
          </a:ln>
        </p:spPr>
        <p:txBody>
          <a:bodyP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 name="Group 31"/>
          <p:cNvGrpSpPr>
            <a:grpSpLocks/>
          </p:cNvGrpSpPr>
          <p:nvPr/>
        </p:nvGrpSpPr>
        <p:grpSpPr bwMode="auto">
          <a:xfrm>
            <a:off x="3170238" y="1340768"/>
            <a:ext cx="2968625" cy="536575"/>
            <a:chOff x="1101" y="812"/>
            <a:chExt cx="1870" cy="338"/>
          </a:xfrm>
        </p:grpSpPr>
        <p:sp>
          <p:nvSpPr>
            <p:cNvPr id="5636128" name="AutoShape 32"/>
            <p:cNvSpPr>
              <a:spLocks noChangeArrowheads="1"/>
            </p:cNvSpPr>
            <p:nvPr/>
          </p:nvSpPr>
          <p:spPr bwMode="gray">
            <a:xfrm>
              <a:off x="1101" y="812"/>
              <a:ext cx="1870" cy="338"/>
            </a:xfrm>
            <a:prstGeom prst="roundRect">
              <a:avLst>
                <a:gd name="adj" fmla="val 14792"/>
              </a:avLst>
            </a:prstGeom>
            <a:solidFill>
              <a:srgbClr val="005BAC"/>
            </a:solidFill>
            <a:ln w="12700" algn="ctr">
              <a:solidFill>
                <a:srgbClr val="808080">
                  <a:alpha val="70000"/>
                </a:srgbClr>
              </a:solidFill>
              <a:round/>
              <a:headEnd/>
              <a:tailEnd/>
            </a:ln>
            <a:effectLst>
              <a:outerShdw dist="35921" dir="2700000" algn="ctr" rotWithShape="0">
                <a:schemeClr val="bg2">
                  <a:alpha val="50000"/>
                </a:schemeClr>
              </a:outerShdw>
            </a:effectLst>
          </p:spPr>
          <p:txBody>
            <a:bodyPr wrap="none" anchor="ctr"/>
            <a:lstStyle/>
            <a:p>
              <a:endParaRPr lang="ja-JP" altLang="en-US" b="1">
                <a:latin typeface="Meiryo UI" panose="020B0604030504040204" pitchFamily="50" charset="-128"/>
                <a:ea typeface="Meiryo UI" panose="020B0604030504040204" pitchFamily="50" charset="-128"/>
                <a:cs typeface="Meiryo UI" panose="020B0604030504040204" pitchFamily="50" charset="-128"/>
              </a:endParaRPr>
            </a:p>
          </p:txBody>
        </p:sp>
        <p:sp>
          <p:nvSpPr>
            <p:cNvPr id="5636129" name="AutoShape 33"/>
            <p:cNvSpPr>
              <a:spLocks noChangeArrowheads="1"/>
            </p:cNvSpPr>
            <p:nvPr/>
          </p:nvSpPr>
          <p:spPr bwMode="gray">
            <a:xfrm>
              <a:off x="1122" y="832"/>
              <a:ext cx="1828" cy="125"/>
            </a:xfrm>
            <a:prstGeom prst="roundRect">
              <a:avLst>
                <a:gd name="adj" fmla="val 23199"/>
              </a:avLst>
            </a:prstGeom>
            <a:gradFill rotWithShape="1">
              <a:gsLst>
                <a:gs pos="0">
                  <a:srgbClr val="B9DEFF">
                    <a:alpha val="70000"/>
                  </a:srgbClr>
                </a:gs>
                <a:gs pos="100000">
                  <a:srgbClr val="005BAC">
                    <a:alpha val="70000"/>
                  </a:srgbClr>
                </a:gs>
              </a:gsLst>
              <a:lin ang="5400000" scaled="1"/>
            </a:gradFill>
            <a:ln w="9525" algn="ctr">
              <a:noFill/>
              <a:round/>
              <a:headEnd/>
              <a:tailEnd/>
            </a:ln>
            <a:effectLst/>
          </p:spPr>
          <p:txBody>
            <a:bodyPr wrap="none" anchor="ctr"/>
            <a:lstStyle/>
            <a:p>
              <a:endParaRPr lang="ja-JP" altLang="en-US" b="1">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5636130" name="Text Box 34"/>
          <p:cNvSpPr txBox="1">
            <a:spLocks noChangeArrowheads="1"/>
          </p:cNvSpPr>
          <p:nvPr/>
        </p:nvSpPr>
        <p:spPr bwMode="auto">
          <a:xfrm>
            <a:off x="3106738" y="1396330"/>
            <a:ext cx="3095625" cy="427038"/>
          </a:xfrm>
          <a:prstGeom prst="rect">
            <a:avLst/>
          </a:prstGeom>
          <a:noFill/>
          <a:ln w="9525">
            <a:noFill/>
            <a:miter lim="800000"/>
            <a:headEnd/>
            <a:tailEnd/>
          </a:ln>
          <a:effectLst/>
        </p:spPr>
        <p:txBody>
          <a:bodyPr>
            <a:spAutoFit/>
          </a:bodyPr>
          <a:lstStyle/>
          <a:p>
            <a:pPr algn="ctr"/>
            <a:r>
              <a:rPr lang="ja-JP" altLang="en-US" sz="2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認知症によるもの忘れ</a:t>
            </a:r>
          </a:p>
        </p:txBody>
      </p:sp>
      <p:grpSp>
        <p:nvGrpSpPr>
          <p:cNvPr id="5" name="Group 35"/>
          <p:cNvGrpSpPr>
            <a:grpSpLocks/>
          </p:cNvGrpSpPr>
          <p:nvPr/>
        </p:nvGrpSpPr>
        <p:grpSpPr bwMode="auto">
          <a:xfrm>
            <a:off x="3170238" y="3902993"/>
            <a:ext cx="2968625" cy="536575"/>
            <a:chOff x="1101" y="812"/>
            <a:chExt cx="1870" cy="338"/>
          </a:xfrm>
        </p:grpSpPr>
        <p:sp>
          <p:nvSpPr>
            <p:cNvPr id="5636132" name="AutoShape 36"/>
            <p:cNvSpPr>
              <a:spLocks noChangeArrowheads="1"/>
            </p:cNvSpPr>
            <p:nvPr/>
          </p:nvSpPr>
          <p:spPr bwMode="gray">
            <a:xfrm>
              <a:off x="1101" y="812"/>
              <a:ext cx="1870" cy="338"/>
            </a:xfrm>
            <a:prstGeom prst="roundRect">
              <a:avLst>
                <a:gd name="adj" fmla="val 14792"/>
              </a:avLst>
            </a:prstGeom>
            <a:solidFill>
              <a:srgbClr val="005BAC"/>
            </a:solidFill>
            <a:ln w="12700" algn="ctr">
              <a:solidFill>
                <a:srgbClr val="808080">
                  <a:alpha val="70000"/>
                </a:srgbClr>
              </a:solidFill>
              <a:round/>
              <a:headEnd/>
              <a:tailEnd/>
            </a:ln>
            <a:effectLst>
              <a:outerShdw dist="35921" dir="2700000" algn="ctr" rotWithShape="0">
                <a:schemeClr val="bg2">
                  <a:alpha val="50000"/>
                </a:schemeClr>
              </a:outerShdw>
            </a:effectLst>
          </p:spPr>
          <p:txBody>
            <a:bodyPr wrap="none" anchor="ct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5636133" name="AutoShape 37"/>
            <p:cNvSpPr>
              <a:spLocks noChangeArrowheads="1"/>
            </p:cNvSpPr>
            <p:nvPr/>
          </p:nvSpPr>
          <p:spPr bwMode="gray">
            <a:xfrm>
              <a:off x="1122" y="832"/>
              <a:ext cx="1828" cy="125"/>
            </a:xfrm>
            <a:prstGeom prst="roundRect">
              <a:avLst>
                <a:gd name="adj" fmla="val 23199"/>
              </a:avLst>
            </a:prstGeom>
            <a:gradFill rotWithShape="1">
              <a:gsLst>
                <a:gs pos="0">
                  <a:srgbClr val="B9DEFF">
                    <a:alpha val="70000"/>
                  </a:srgbClr>
                </a:gs>
                <a:gs pos="100000">
                  <a:srgbClr val="005BAC">
                    <a:alpha val="70000"/>
                  </a:srgbClr>
                </a:gs>
              </a:gsLst>
              <a:lin ang="5400000" scaled="1"/>
            </a:gradFill>
            <a:ln w="9525" algn="ctr">
              <a:noFill/>
              <a:round/>
              <a:headEnd/>
              <a:tailEnd/>
            </a:ln>
            <a:effectLst/>
          </p:spPr>
          <p:txBody>
            <a:bodyPr wrap="none" anchor="ct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5636134" name="Text Box 38"/>
          <p:cNvSpPr txBox="1">
            <a:spLocks noChangeArrowheads="1"/>
          </p:cNvSpPr>
          <p:nvPr/>
        </p:nvSpPr>
        <p:spPr bwMode="auto">
          <a:xfrm>
            <a:off x="3106738" y="3958556"/>
            <a:ext cx="3095625" cy="427038"/>
          </a:xfrm>
          <a:prstGeom prst="rect">
            <a:avLst/>
          </a:prstGeom>
          <a:noFill/>
          <a:ln w="9525">
            <a:noFill/>
            <a:miter lim="800000"/>
            <a:headEnd/>
            <a:tailEnd/>
          </a:ln>
          <a:effectLst/>
        </p:spPr>
        <p:txBody>
          <a:bodyPr>
            <a:spAutoFit/>
          </a:bodyPr>
          <a:lstStyle/>
          <a:p>
            <a:pPr algn="ctr"/>
            <a:r>
              <a:rPr lang="ja-JP" altLang="en-US" sz="2200" b="1">
                <a:solidFill>
                  <a:schemeClr val="bg1"/>
                </a:solidFill>
                <a:latin typeface="Meiryo UI" panose="020B0604030504040204" pitchFamily="50" charset="-128"/>
                <a:ea typeface="Meiryo UI" panose="020B0604030504040204" pitchFamily="50" charset="-128"/>
                <a:cs typeface="Meiryo UI" panose="020B0604030504040204" pitchFamily="50" charset="-128"/>
              </a:rPr>
              <a:t>加齢によるもの忘れ</a:t>
            </a:r>
          </a:p>
        </p:txBody>
      </p:sp>
      <p:sp>
        <p:nvSpPr>
          <p:cNvPr id="33" name="Rectangle 3"/>
          <p:cNvSpPr>
            <a:spLocks noChangeArrowheads="1"/>
          </p:cNvSpPr>
          <p:nvPr/>
        </p:nvSpPr>
        <p:spPr bwMode="auto">
          <a:xfrm>
            <a:off x="291085" y="90088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26866459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628708" y="1196752"/>
            <a:ext cx="7848872" cy="1008112"/>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7106" name="タイトル 1"/>
          <p:cNvSpPr>
            <a:spLocks noGrp="1"/>
          </p:cNvSpPr>
          <p:nvPr>
            <p:ph type="title"/>
          </p:nvPr>
        </p:nvSpPr>
        <p:spPr>
          <a:xfrm>
            <a:off x="485775" y="188640"/>
            <a:ext cx="8229600" cy="648072"/>
          </a:xfrm>
        </p:spPr>
        <p:txBody>
          <a:bodyPr>
            <a:normAutofit/>
          </a:body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中核症状</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②</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：実行機能障害</a:t>
            </a:r>
          </a:p>
        </p:txBody>
      </p:sp>
      <p:sp>
        <p:nvSpPr>
          <p:cNvPr id="47107" name="コンテンツ プレースホルダ 2"/>
          <p:cNvSpPr>
            <a:spLocks noGrp="1"/>
          </p:cNvSpPr>
          <p:nvPr>
            <p:ph idx="1"/>
          </p:nvPr>
        </p:nvSpPr>
        <p:spPr>
          <a:xfrm>
            <a:off x="434781" y="1162865"/>
            <a:ext cx="8064896" cy="5112568"/>
          </a:xfrm>
        </p:spPr>
        <p:txBody>
          <a:bodyPr>
            <a:normAutofit/>
          </a:bodyPr>
          <a:lstStyle/>
          <a:p>
            <a:pPr marL="0" indent="0">
              <a:lnSpc>
                <a:spcPct val="120000"/>
              </a:lnSpc>
              <a:spcBef>
                <a:spcPts val="2400"/>
              </a:spcBef>
              <a:buNone/>
            </a:pPr>
            <a:r>
              <a:rPr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    実行機能：　「予測をする、段取りを組む、比較をする」能力</a:t>
            </a:r>
            <a:r>
              <a:rPr lang="en-US" altLang="ja-JP" sz="2200" b="1" dirty="0">
                <a:latin typeface="Meiryo UI" panose="020B0604030504040204" pitchFamily="50" charset="-128"/>
                <a:ea typeface="Meiryo UI" panose="020B0604030504040204" pitchFamily="50" charset="-128"/>
                <a:cs typeface="Meiryo UI" panose="020B0604030504040204" pitchFamily="50" charset="-128"/>
              </a:rPr>
              <a:t/>
            </a:r>
            <a:br>
              <a:rPr lang="en-US" altLang="ja-JP" sz="2200" b="1" dirty="0">
                <a:latin typeface="Meiryo UI" panose="020B0604030504040204" pitchFamily="50" charset="-128"/>
                <a:ea typeface="Meiryo UI" panose="020B0604030504040204" pitchFamily="50" charset="-128"/>
                <a:cs typeface="Meiryo UI" panose="020B0604030504040204" pitchFamily="50" charset="-128"/>
              </a:rPr>
            </a:br>
            <a:r>
              <a:rPr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2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計画をたてて計画通りに進めることが苦手</a:t>
            </a:r>
            <a:endParaRPr lang="en-US" altLang="ja-JP" sz="2200" b="1"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10000"/>
              </a:lnSpc>
              <a:spcBef>
                <a:spcPts val="2400"/>
              </a:spcBef>
              <a:buNone/>
            </a:pPr>
            <a:r>
              <a:rPr lang="ja-JP" altLang="en-US" sz="2000" b="1" dirty="0" smtClean="0">
                <a:solidFill>
                  <a:srgbClr val="7A5E9C"/>
                </a:solidFill>
                <a:latin typeface="Meiryo UI" panose="020B0604030504040204" pitchFamily="50" charset="-128"/>
                <a:ea typeface="Meiryo UI" panose="020B0604030504040204" pitchFamily="50" charset="-128"/>
                <a:cs typeface="Meiryo UI" panose="020B0604030504040204" pitchFamily="50" charset="-128"/>
              </a:rPr>
              <a:t>● 段取りを組むのが苦手になる　　●「失敗している」と分かっていても、修正</a:t>
            </a:r>
            <a:r>
              <a:rPr lang="ja-JP" altLang="en-US" sz="2000" b="1" dirty="0">
                <a:solidFill>
                  <a:srgbClr val="7A5E9C"/>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solidFill>
                  <a:srgbClr val="7A5E9C"/>
                </a:solidFill>
                <a:latin typeface="Meiryo UI" panose="020B0604030504040204" pitchFamily="50" charset="-128"/>
                <a:ea typeface="Meiryo UI" panose="020B0604030504040204" pitchFamily="50" charset="-128"/>
                <a:cs typeface="Meiryo UI" panose="020B0604030504040204" pitchFamily="50" charset="-128"/>
              </a:rPr>
              <a:t>　　　の仕方が分からない</a:t>
            </a:r>
            <a:r>
              <a:rPr lang="ja-JP" altLang="en-US" sz="2000" b="1" dirty="0">
                <a:solidFill>
                  <a:srgbClr val="7A5E9C"/>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solidFill>
                  <a:srgbClr val="7A5E9C"/>
                </a:solidFill>
                <a:latin typeface="Meiryo UI" panose="020B0604030504040204" pitchFamily="50" charset="-128"/>
                <a:ea typeface="Meiryo UI" panose="020B0604030504040204" pitchFamily="50" charset="-128"/>
                <a:cs typeface="Meiryo UI" panose="020B0604030504040204" pitchFamily="50" charset="-128"/>
              </a:rPr>
              <a:t>　　　　　●人の</a:t>
            </a:r>
            <a:r>
              <a:rPr lang="ja-JP" altLang="en-US" sz="2000" b="1" dirty="0">
                <a:solidFill>
                  <a:srgbClr val="7A5E9C"/>
                </a:solidFill>
                <a:latin typeface="Meiryo UI" panose="020B0604030504040204" pitchFamily="50" charset="-128"/>
                <a:ea typeface="Meiryo UI" panose="020B0604030504040204" pitchFamily="50" charset="-128"/>
                <a:cs typeface="Meiryo UI" panose="020B0604030504040204" pitchFamily="50" charset="-128"/>
              </a:rPr>
              <a:t>手を借りることが苦手に</a:t>
            </a:r>
            <a:r>
              <a:rPr lang="ja-JP" altLang="en-US" sz="2000" b="1" dirty="0" smtClean="0">
                <a:solidFill>
                  <a:srgbClr val="7A5E9C"/>
                </a:solidFill>
                <a:latin typeface="Meiryo UI" panose="020B0604030504040204" pitchFamily="50" charset="-128"/>
                <a:ea typeface="Meiryo UI" panose="020B0604030504040204" pitchFamily="50" charset="-128"/>
                <a:cs typeface="Meiryo UI" panose="020B0604030504040204" pitchFamily="50" charset="-128"/>
              </a:rPr>
              <a:t>なる</a:t>
            </a:r>
            <a:endParaRPr lang="en-US" altLang="ja-JP" sz="2000" b="1" dirty="0">
              <a:solidFill>
                <a:srgbClr val="7A5E9C"/>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91085" y="90088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テキスト ボックス 5"/>
          <p:cNvSpPr txBox="1">
            <a:spLocks noChangeArrowheads="1"/>
          </p:cNvSpPr>
          <p:nvPr/>
        </p:nvSpPr>
        <p:spPr bwMode="auto">
          <a:xfrm>
            <a:off x="1067586" y="2930416"/>
            <a:ext cx="7040292" cy="461665"/>
          </a:xfrm>
          <a:prstGeom prst="rect">
            <a:avLst/>
          </a:prstGeom>
          <a:ln/>
          <a:extLst/>
        </p:spPr>
        <p:style>
          <a:lnRef idx="1">
            <a:schemeClr val="accent2"/>
          </a:lnRef>
          <a:fillRef idx="2">
            <a:schemeClr val="accent2"/>
          </a:fillRef>
          <a:effectRef idx="1">
            <a:schemeClr val="accent2"/>
          </a:effectRef>
          <a:fontRef idx="minor">
            <a:schemeClr val="dk1"/>
          </a:fontRef>
        </p:style>
        <p:txBody>
          <a:bodyPr wrap="square">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en-US" altLang="ja-JP" sz="2400" b="1" dirty="0">
                <a:solidFill>
                  <a:schemeClr val="accent4">
                    <a:lumMod val="75000"/>
                  </a:schemeClr>
                </a:solidFill>
                <a:latin typeface="Meiryo UI" pitchFamily="50" charset="-128"/>
                <a:ea typeface="Meiryo UI" pitchFamily="50" charset="-128"/>
                <a:cs typeface="Meiryo UI" pitchFamily="50" charset="-128"/>
              </a:rPr>
              <a:t>●IADL(Lawton) </a:t>
            </a:r>
            <a:r>
              <a:rPr lang="ja-JP" altLang="en-US" sz="2400" b="1" dirty="0" smtClean="0">
                <a:latin typeface="Meiryo UI" pitchFamily="50" charset="-128"/>
                <a:ea typeface="Meiryo UI" pitchFamily="50" charset="-128"/>
                <a:cs typeface="Meiryo UI" pitchFamily="50" charset="-128"/>
              </a:rPr>
              <a:t>＝独居</a:t>
            </a:r>
            <a:r>
              <a:rPr lang="ja-JP" altLang="en-US" sz="2400" b="1" dirty="0">
                <a:latin typeface="Meiryo UI" pitchFamily="50" charset="-128"/>
                <a:ea typeface="Meiryo UI" pitchFamily="50" charset="-128"/>
                <a:cs typeface="Meiryo UI" pitchFamily="50" charset="-128"/>
              </a:rPr>
              <a:t>機能の評価</a:t>
            </a:r>
          </a:p>
        </p:txBody>
      </p:sp>
      <p:sp>
        <p:nvSpPr>
          <p:cNvPr id="8" name="テキスト ボックス 5"/>
          <p:cNvSpPr txBox="1">
            <a:spLocks noChangeArrowheads="1"/>
          </p:cNvSpPr>
          <p:nvPr/>
        </p:nvSpPr>
        <p:spPr bwMode="auto">
          <a:xfrm>
            <a:off x="4196628" y="6377957"/>
            <a:ext cx="4920222" cy="443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en-US" altLang="ja-JP" sz="1200" b="1" dirty="0">
                <a:solidFill>
                  <a:schemeClr val="tx1">
                    <a:lumMod val="50000"/>
                    <a:lumOff val="50000"/>
                  </a:schemeClr>
                </a:solidFill>
                <a:latin typeface="Meiryo UI" pitchFamily="50" charset="-128"/>
                <a:ea typeface="Meiryo UI" pitchFamily="50" charset="-128"/>
                <a:cs typeface="Meiryo UI" pitchFamily="50" charset="-128"/>
              </a:rPr>
              <a:t>●</a:t>
            </a:r>
            <a:r>
              <a:rPr lang="ja-JP" altLang="en-US" sz="1200" b="1" dirty="0">
                <a:solidFill>
                  <a:schemeClr val="tx1">
                    <a:lumMod val="50000"/>
                    <a:lumOff val="50000"/>
                  </a:schemeClr>
                </a:solidFill>
                <a:latin typeface="Meiryo UI" pitchFamily="50" charset="-128"/>
                <a:ea typeface="Meiryo UI" pitchFamily="50" charset="-128"/>
                <a:cs typeface="Meiryo UI" pitchFamily="50" charset="-128"/>
              </a:rPr>
              <a:t>　認知症のための障害評価尺度</a:t>
            </a:r>
            <a:endParaRPr lang="en-US" altLang="ja-JP" sz="1200" b="1" dirty="0">
              <a:solidFill>
                <a:schemeClr val="tx1">
                  <a:lumMod val="50000"/>
                  <a:lumOff val="50000"/>
                </a:schemeClr>
              </a:solidFill>
              <a:latin typeface="Meiryo UI" pitchFamily="50" charset="-128"/>
              <a:ea typeface="Meiryo UI" pitchFamily="50" charset="-128"/>
              <a:cs typeface="Meiryo UI" pitchFamily="50" charset="-128"/>
            </a:endParaRPr>
          </a:p>
          <a:p>
            <a:pPr eaLnBrk="1" hangingPunct="1">
              <a:lnSpc>
                <a:spcPct val="90000"/>
              </a:lnSpc>
            </a:pPr>
            <a:r>
              <a:rPr lang="en-US" altLang="ja-JP" sz="1200" b="1" dirty="0">
                <a:solidFill>
                  <a:schemeClr val="tx1">
                    <a:lumMod val="50000"/>
                    <a:lumOff val="50000"/>
                  </a:schemeClr>
                </a:solidFill>
                <a:latin typeface="Meiryo UI" pitchFamily="50" charset="-128"/>
                <a:ea typeface="Meiryo UI" pitchFamily="50" charset="-128"/>
                <a:cs typeface="Meiryo UI" pitchFamily="50" charset="-128"/>
              </a:rPr>
              <a:t>   </a:t>
            </a:r>
            <a:r>
              <a:rPr lang="ja-JP" altLang="en-US" sz="1200" b="1" dirty="0" smtClean="0">
                <a:solidFill>
                  <a:schemeClr val="tx1">
                    <a:lumMod val="50000"/>
                    <a:lumOff val="50000"/>
                  </a:schemeClr>
                </a:solidFill>
                <a:latin typeface="Meiryo UI" pitchFamily="50" charset="-128"/>
                <a:ea typeface="Meiryo UI" pitchFamily="50" charset="-128"/>
                <a:cs typeface="Meiryo UI" pitchFamily="50" charset="-128"/>
              </a:rPr>
              <a:t> </a:t>
            </a:r>
            <a:r>
              <a:rPr lang="en-US" altLang="ja-JP" sz="1200" b="1" dirty="0" smtClean="0">
                <a:solidFill>
                  <a:schemeClr val="tx1">
                    <a:lumMod val="50000"/>
                    <a:lumOff val="50000"/>
                  </a:schemeClr>
                </a:solidFill>
                <a:latin typeface="Meiryo UI" pitchFamily="50" charset="-128"/>
                <a:ea typeface="Meiryo UI" pitchFamily="50" charset="-128"/>
                <a:cs typeface="Meiryo UI" pitchFamily="50" charset="-128"/>
              </a:rPr>
              <a:t>(</a:t>
            </a:r>
            <a:r>
              <a:rPr lang="en-US" altLang="ja-JP" sz="1200" b="1" dirty="0">
                <a:solidFill>
                  <a:schemeClr val="tx1">
                    <a:lumMod val="50000"/>
                    <a:lumOff val="50000"/>
                  </a:schemeClr>
                </a:solidFill>
                <a:latin typeface="Meiryo UI" pitchFamily="50" charset="-128"/>
                <a:ea typeface="Meiryo UI" pitchFamily="50" charset="-128"/>
                <a:cs typeface="Meiryo UI" pitchFamily="50" charset="-128"/>
              </a:rPr>
              <a:t>Disability Assessment for Dementia</a:t>
            </a:r>
            <a:r>
              <a:rPr lang="ja-JP" altLang="en-US" sz="1200" b="1" dirty="0">
                <a:solidFill>
                  <a:schemeClr val="tx1">
                    <a:lumMod val="50000"/>
                    <a:lumOff val="50000"/>
                  </a:schemeClr>
                </a:solidFill>
                <a:latin typeface="Meiryo UI" pitchFamily="50" charset="-128"/>
                <a:ea typeface="Meiryo UI" pitchFamily="50" charset="-128"/>
                <a:cs typeface="Meiryo UI" pitchFamily="50" charset="-128"/>
              </a:rPr>
              <a:t>：</a:t>
            </a:r>
            <a:r>
              <a:rPr lang="en-US" altLang="ja-JP" sz="1200" b="1" dirty="0">
                <a:solidFill>
                  <a:schemeClr val="tx1">
                    <a:lumMod val="50000"/>
                    <a:lumOff val="50000"/>
                  </a:schemeClr>
                </a:solidFill>
                <a:latin typeface="Meiryo UI" pitchFamily="50" charset="-128"/>
                <a:ea typeface="Meiryo UI" pitchFamily="50" charset="-128"/>
                <a:cs typeface="Meiryo UI" pitchFamily="50" charset="-128"/>
              </a:rPr>
              <a:t>DAD)</a:t>
            </a:r>
            <a:endParaRPr lang="ja-JP" altLang="en-US" sz="1200" b="1" dirty="0">
              <a:solidFill>
                <a:schemeClr val="tx1">
                  <a:lumMod val="50000"/>
                  <a:lumOff val="50000"/>
                </a:schemeClr>
              </a:solidFill>
              <a:latin typeface="Meiryo UI" pitchFamily="50" charset="-128"/>
              <a:ea typeface="Meiryo UI" pitchFamily="50" charset="-128"/>
              <a:cs typeface="Meiryo UI" pitchFamily="50" charset="-128"/>
            </a:endParaRPr>
          </a:p>
        </p:txBody>
      </p:sp>
      <p:grpSp>
        <p:nvGrpSpPr>
          <p:cNvPr id="9" name="Group 2"/>
          <p:cNvGrpSpPr>
            <a:grpSpLocks/>
          </p:cNvGrpSpPr>
          <p:nvPr/>
        </p:nvGrpSpPr>
        <p:grpSpPr bwMode="auto">
          <a:xfrm>
            <a:off x="1951038" y="3778013"/>
            <a:ext cx="689195" cy="465681"/>
            <a:chOff x="489" y="504"/>
            <a:chExt cx="663" cy="544"/>
          </a:xfrm>
        </p:grpSpPr>
        <p:sp>
          <p:nvSpPr>
            <p:cNvPr id="10" name="Freeform 3"/>
            <p:cNvSpPr>
              <a:spLocks/>
            </p:cNvSpPr>
            <p:nvPr/>
          </p:nvSpPr>
          <p:spPr bwMode="auto">
            <a:xfrm>
              <a:off x="489" y="504"/>
              <a:ext cx="663" cy="240"/>
            </a:xfrm>
            <a:custGeom>
              <a:avLst/>
              <a:gdLst>
                <a:gd name="T0" fmla="*/ 0 w 2503"/>
                <a:gd name="T1" fmla="*/ 0 h 736"/>
                <a:gd name="T2" fmla="*/ 0 w 2503"/>
                <a:gd name="T3" fmla="*/ 0 h 736"/>
                <a:gd name="T4" fmla="*/ 0 w 2503"/>
                <a:gd name="T5" fmla="*/ 0 h 736"/>
                <a:gd name="T6" fmla="*/ 0 w 2503"/>
                <a:gd name="T7" fmla="*/ 0 h 736"/>
                <a:gd name="T8" fmla="*/ 0 w 2503"/>
                <a:gd name="T9" fmla="*/ 0 h 736"/>
                <a:gd name="T10" fmla="*/ 0 w 2503"/>
                <a:gd name="T11" fmla="*/ 0 h 736"/>
                <a:gd name="T12" fmla="*/ 0 w 2503"/>
                <a:gd name="T13" fmla="*/ 0 h 736"/>
                <a:gd name="T14" fmla="*/ 0 w 2503"/>
                <a:gd name="T15" fmla="*/ 0 h 736"/>
                <a:gd name="T16" fmla="*/ 0 w 2503"/>
                <a:gd name="T17" fmla="*/ 0 h 736"/>
                <a:gd name="T18" fmla="*/ 0 w 2503"/>
                <a:gd name="T19" fmla="*/ 0 h 736"/>
                <a:gd name="T20" fmla="*/ 0 w 2503"/>
                <a:gd name="T21" fmla="*/ 0 h 736"/>
                <a:gd name="T22" fmla="*/ 0 w 2503"/>
                <a:gd name="T23" fmla="*/ 0 h 736"/>
                <a:gd name="T24" fmla="*/ 0 w 2503"/>
                <a:gd name="T25" fmla="*/ 0 h 7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03"/>
                <a:gd name="T40" fmla="*/ 0 h 736"/>
                <a:gd name="T41" fmla="*/ 2503 w 2503"/>
                <a:gd name="T42" fmla="*/ 736 h 7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03" h="736">
                  <a:moveTo>
                    <a:pt x="183" y="0"/>
                  </a:moveTo>
                  <a:lnTo>
                    <a:pt x="2271" y="0"/>
                  </a:lnTo>
                  <a:lnTo>
                    <a:pt x="2487" y="176"/>
                  </a:lnTo>
                  <a:lnTo>
                    <a:pt x="2503" y="672"/>
                  </a:lnTo>
                  <a:lnTo>
                    <a:pt x="2375" y="736"/>
                  </a:lnTo>
                  <a:lnTo>
                    <a:pt x="1951" y="736"/>
                  </a:lnTo>
                  <a:lnTo>
                    <a:pt x="1767" y="488"/>
                  </a:lnTo>
                  <a:lnTo>
                    <a:pt x="599" y="488"/>
                  </a:lnTo>
                  <a:lnTo>
                    <a:pt x="479" y="696"/>
                  </a:lnTo>
                  <a:lnTo>
                    <a:pt x="79" y="696"/>
                  </a:lnTo>
                  <a:lnTo>
                    <a:pt x="0" y="560"/>
                  </a:lnTo>
                  <a:lnTo>
                    <a:pt x="0" y="184"/>
                  </a:lnTo>
                  <a:lnTo>
                    <a:pt x="183" y="0"/>
                  </a:lnTo>
                  <a:close/>
                </a:path>
              </a:pathLst>
            </a:custGeom>
            <a:solidFill>
              <a:srgbClr val="FFFF66"/>
            </a:solidFill>
            <a:ln w="9525">
              <a:solidFill>
                <a:schemeClr val="tx1"/>
              </a:solidFill>
              <a:round/>
              <a:headEnd/>
              <a:tailEnd/>
            </a:ln>
          </p:spPr>
          <p:txBody>
            <a:bodyPr wrap="none" anchor="ctr"/>
            <a:lstStyle/>
            <a:p>
              <a:endParaRPr lang="ja-JP" altLang="en-US"/>
            </a:p>
          </p:txBody>
        </p:sp>
        <p:sp>
          <p:nvSpPr>
            <p:cNvPr id="11" name="Freeform 4"/>
            <p:cNvSpPr>
              <a:spLocks/>
            </p:cNvSpPr>
            <p:nvPr/>
          </p:nvSpPr>
          <p:spPr bwMode="auto">
            <a:xfrm>
              <a:off x="560" y="704"/>
              <a:ext cx="544" cy="344"/>
            </a:xfrm>
            <a:custGeom>
              <a:avLst/>
              <a:gdLst>
                <a:gd name="T0" fmla="*/ 80 w 544"/>
                <a:gd name="T1" fmla="*/ 8 h 344"/>
                <a:gd name="T2" fmla="*/ 16 w 544"/>
                <a:gd name="T3" fmla="*/ 152 h 344"/>
                <a:gd name="T4" fmla="*/ 0 w 544"/>
                <a:gd name="T5" fmla="*/ 344 h 344"/>
                <a:gd name="T6" fmla="*/ 544 w 544"/>
                <a:gd name="T7" fmla="*/ 336 h 344"/>
                <a:gd name="T8" fmla="*/ 512 w 544"/>
                <a:gd name="T9" fmla="*/ 112 h 344"/>
                <a:gd name="T10" fmla="*/ 448 w 544"/>
                <a:gd name="T11" fmla="*/ 0 h 344"/>
                <a:gd name="T12" fmla="*/ 80 w 544"/>
                <a:gd name="T13" fmla="*/ 8 h 344"/>
                <a:gd name="T14" fmla="*/ 0 60000 65536"/>
                <a:gd name="T15" fmla="*/ 0 60000 65536"/>
                <a:gd name="T16" fmla="*/ 0 60000 65536"/>
                <a:gd name="T17" fmla="*/ 0 60000 65536"/>
                <a:gd name="T18" fmla="*/ 0 60000 65536"/>
                <a:gd name="T19" fmla="*/ 0 60000 65536"/>
                <a:gd name="T20" fmla="*/ 0 60000 65536"/>
                <a:gd name="T21" fmla="*/ 0 w 544"/>
                <a:gd name="T22" fmla="*/ 0 h 344"/>
                <a:gd name="T23" fmla="*/ 544 w 544"/>
                <a:gd name="T24" fmla="*/ 344 h 34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44" h="344">
                  <a:moveTo>
                    <a:pt x="80" y="8"/>
                  </a:moveTo>
                  <a:lnTo>
                    <a:pt x="16" y="152"/>
                  </a:lnTo>
                  <a:lnTo>
                    <a:pt x="0" y="344"/>
                  </a:lnTo>
                  <a:lnTo>
                    <a:pt x="544" y="336"/>
                  </a:lnTo>
                  <a:lnTo>
                    <a:pt x="512" y="112"/>
                  </a:lnTo>
                  <a:lnTo>
                    <a:pt x="448" y="0"/>
                  </a:lnTo>
                  <a:lnTo>
                    <a:pt x="80" y="8"/>
                  </a:lnTo>
                  <a:close/>
                </a:path>
              </a:pathLst>
            </a:custGeom>
            <a:solidFill>
              <a:srgbClr val="FFFF66"/>
            </a:solidFill>
            <a:ln w="9525">
              <a:solidFill>
                <a:schemeClr val="tx1"/>
              </a:solidFill>
              <a:round/>
              <a:headEnd/>
              <a:tailEnd/>
            </a:ln>
          </p:spPr>
          <p:txBody>
            <a:bodyPr wrap="none" anchor="ctr"/>
            <a:lstStyle/>
            <a:p>
              <a:endParaRPr lang="ja-JP" altLang="en-US"/>
            </a:p>
          </p:txBody>
        </p:sp>
        <p:sp>
          <p:nvSpPr>
            <p:cNvPr id="12" name="Oval 5"/>
            <p:cNvSpPr>
              <a:spLocks noChangeArrowheads="1"/>
            </p:cNvSpPr>
            <p:nvPr/>
          </p:nvSpPr>
          <p:spPr bwMode="auto">
            <a:xfrm>
              <a:off x="708" y="744"/>
              <a:ext cx="243" cy="224"/>
            </a:xfrm>
            <a:prstGeom prst="ellipse">
              <a:avLst/>
            </a:prstGeom>
            <a:solidFill>
              <a:schemeClr val="bg2"/>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13" name="Line 6"/>
            <p:cNvSpPr>
              <a:spLocks noChangeShapeType="1"/>
            </p:cNvSpPr>
            <p:nvPr/>
          </p:nvSpPr>
          <p:spPr bwMode="auto">
            <a:xfrm>
              <a:off x="489" y="600"/>
              <a:ext cx="136" cy="5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 name="Line 7"/>
            <p:cNvSpPr>
              <a:spLocks noChangeShapeType="1"/>
            </p:cNvSpPr>
            <p:nvPr/>
          </p:nvSpPr>
          <p:spPr bwMode="auto">
            <a:xfrm flipV="1">
              <a:off x="951" y="600"/>
              <a:ext cx="201" cy="5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 name="Oval 8"/>
            <p:cNvSpPr>
              <a:spLocks noChangeArrowheads="1"/>
            </p:cNvSpPr>
            <p:nvPr/>
          </p:nvSpPr>
          <p:spPr bwMode="auto">
            <a:xfrm>
              <a:off x="804" y="744"/>
              <a:ext cx="47" cy="52"/>
            </a:xfrm>
            <a:prstGeom prst="ellipse">
              <a:avLst/>
            </a:prstGeom>
            <a:solidFill>
              <a:schemeClr val="accent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16" name="Oval 9"/>
            <p:cNvSpPr>
              <a:spLocks noChangeArrowheads="1"/>
            </p:cNvSpPr>
            <p:nvPr/>
          </p:nvSpPr>
          <p:spPr bwMode="auto">
            <a:xfrm>
              <a:off x="876" y="866"/>
              <a:ext cx="47" cy="52"/>
            </a:xfrm>
            <a:prstGeom prst="ellipse">
              <a:avLst/>
            </a:prstGeom>
            <a:solidFill>
              <a:schemeClr val="accent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17" name="Oval 10"/>
            <p:cNvSpPr>
              <a:spLocks noChangeArrowheads="1"/>
            </p:cNvSpPr>
            <p:nvPr/>
          </p:nvSpPr>
          <p:spPr bwMode="auto">
            <a:xfrm>
              <a:off x="804" y="892"/>
              <a:ext cx="47" cy="52"/>
            </a:xfrm>
            <a:prstGeom prst="ellipse">
              <a:avLst/>
            </a:prstGeom>
            <a:solidFill>
              <a:schemeClr val="accent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18" name="Oval 11"/>
            <p:cNvSpPr>
              <a:spLocks noChangeArrowheads="1"/>
            </p:cNvSpPr>
            <p:nvPr/>
          </p:nvSpPr>
          <p:spPr bwMode="auto">
            <a:xfrm>
              <a:off x="731" y="788"/>
              <a:ext cx="47" cy="52"/>
            </a:xfrm>
            <a:prstGeom prst="ellipse">
              <a:avLst/>
            </a:prstGeom>
            <a:solidFill>
              <a:schemeClr val="accent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19" name="Oval 12"/>
            <p:cNvSpPr>
              <a:spLocks noChangeArrowheads="1"/>
            </p:cNvSpPr>
            <p:nvPr/>
          </p:nvSpPr>
          <p:spPr bwMode="auto">
            <a:xfrm>
              <a:off x="731" y="866"/>
              <a:ext cx="47" cy="52"/>
            </a:xfrm>
            <a:prstGeom prst="ellipse">
              <a:avLst/>
            </a:prstGeom>
            <a:solidFill>
              <a:schemeClr val="accent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20" name="Oval 13"/>
            <p:cNvSpPr>
              <a:spLocks noChangeArrowheads="1"/>
            </p:cNvSpPr>
            <p:nvPr/>
          </p:nvSpPr>
          <p:spPr bwMode="auto">
            <a:xfrm>
              <a:off x="876" y="770"/>
              <a:ext cx="47" cy="52"/>
            </a:xfrm>
            <a:prstGeom prst="ellipse">
              <a:avLst/>
            </a:prstGeom>
            <a:solidFill>
              <a:schemeClr val="accent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grpSp>
      <p:grpSp>
        <p:nvGrpSpPr>
          <p:cNvPr id="21" name="Group 14"/>
          <p:cNvGrpSpPr>
            <a:grpSpLocks/>
          </p:cNvGrpSpPr>
          <p:nvPr/>
        </p:nvGrpSpPr>
        <p:grpSpPr bwMode="auto">
          <a:xfrm>
            <a:off x="3943350" y="3492492"/>
            <a:ext cx="644382" cy="601977"/>
            <a:chOff x="1872" y="126"/>
            <a:chExt cx="1011" cy="1373"/>
          </a:xfrm>
        </p:grpSpPr>
        <p:sp>
          <p:nvSpPr>
            <p:cNvPr id="22" name="Freeform 15" descr="大理石 (茶)"/>
            <p:cNvSpPr>
              <a:spLocks/>
            </p:cNvSpPr>
            <p:nvPr/>
          </p:nvSpPr>
          <p:spPr bwMode="auto">
            <a:xfrm>
              <a:off x="1880" y="648"/>
              <a:ext cx="1003" cy="851"/>
            </a:xfrm>
            <a:custGeom>
              <a:avLst/>
              <a:gdLst>
                <a:gd name="T0" fmla="*/ 88 w 1003"/>
                <a:gd name="T1" fmla="*/ 48 h 851"/>
                <a:gd name="T2" fmla="*/ 120 w 1003"/>
                <a:gd name="T3" fmla="*/ 16 h 851"/>
                <a:gd name="T4" fmla="*/ 168 w 1003"/>
                <a:gd name="T5" fmla="*/ 0 h 851"/>
                <a:gd name="T6" fmla="*/ 920 w 1003"/>
                <a:gd name="T7" fmla="*/ 72 h 851"/>
                <a:gd name="T8" fmla="*/ 840 w 1003"/>
                <a:gd name="T9" fmla="*/ 208 h 851"/>
                <a:gd name="T10" fmla="*/ 480 w 1003"/>
                <a:gd name="T11" fmla="*/ 192 h 851"/>
                <a:gd name="T12" fmla="*/ 80 w 1003"/>
                <a:gd name="T13" fmla="*/ 104 h 851"/>
                <a:gd name="T14" fmla="*/ 48 w 1003"/>
                <a:gd name="T15" fmla="*/ 120 h 851"/>
                <a:gd name="T16" fmla="*/ 0 w 1003"/>
                <a:gd name="T17" fmla="*/ 600 h 851"/>
                <a:gd name="T18" fmla="*/ 32 w 1003"/>
                <a:gd name="T19" fmla="*/ 680 h 851"/>
                <a:gd name="T20" fmla="*/ 480 w 1003"/>
                <a:gd name="T21" fmla="*/ 792 h 851"/>
                <a:gd name="T22" fmla="*/ 928 w 1003"/>
                <a:gd name="T23" fmla="*/ 640 h 851"/>
                <a:gd name="T24" fmla="*/ 952 w 1003"/>
                <a:gd name="T25" fmla="*/ 136 h 85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003"/>
                <a:gd name="T40" fmla="*/ 0 h 851"/>
                <a:gd name="T41" fmla="*/ 1003 w 1003"/>
                <a:gd name="T42" fmla="*/ 851 h 85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003" h="851">
                  <a:moveTo>
                    <a:pt x="88" y="48"/>
                  </a:moveTo>
                  <a:cubicBezTo>
                    <a:pt x="98" y="37"/>
                    <a:pt x="107" y="23"/>
                    <a:pt x="120" y="16"/>
                  </a:cubicBezTo>
                  <a:cubicBezTo>
                    <a:pt x="134" y="7"/>
                    <a:pt x="168" y="0"/>
                    <a:pt x="168" y="0"/>
                  </a:cubicBezTo>
                  <a:cubicBezTo>
                    <a:pt x="418" y="10"/>
                    <a:pt x="675" y="10"/>
                    <a:pt x="920" y="72"/>
                  </a:cubicBezTo>
                  <a:cubicBezTo>
                    <a:pt x="1003" y="127"/>
                    <a:pt x="885" y="189"/>
                    <a:pt x="840" y="208"/>
                  </a:cubicBezTo>
                  <a:cubicBezTo>
                    <a:pt x="793" y="206"/>
                    <a:pt x="541" y="196"/>
                    <a:pt x="480" y="192"/>
                  </a:cubicBezTo>
                  <a:cubicBezTo>
                    <a:pt x="341" y="181"/>
                    <a:pt x="214" y="123"/>
                    <a:pt x="80" y="104"/>
                  </a:cubicBezTo>
                  <a:cubicBezTo>
                    <a:pt x="56" y="96"/>
                    <a:pt x="49" y="85"/>
                    <a:pt x="48" y="120"/>
                  </a:cubicBezTo>
                  <a:cubicBezTo>
                    <a:pt x="39" y="285"/>
                    <a:pt x="52" y="443"/>
                    <a:pt x="0" y="600"/>
                  </a:cubicBezTo>
                  <a:cubicBezTo>
                    <a:pt x="9" y="628"/>
                    <a:pt x="12" y="656"/>
                    <a:pt x="32" y="680"/>
                  </a:cubicBezTo>
                  <a:cubicBezTo>
                    <a:pt x="122" y="788"/>
                    <a:pt x="358" y="782"/>
                    <a:pt x="480" y="792"/>
                  </a:cubicBezTo>
                  <a:cubicBezTo>
                    <a:pt x="692" y="786"/>
                    <a:pt x="857" y="851"/>
                    <a:pt x="928" y="640"/>
                  </a:cubicBezTo>
                  <a:cubicBezTo>
                    <a:pt x="913" y="470"/>
                    <a:pt x="952" y="306"/>
                    <a:pt x="952" y="136"/>
                  </a:cubicBezTo>
                </a:path>
              </a:pathLst>
            </a:custGeom>
            <a:blipFill dpi="0" rotWithShape="0">
              <a:blip r:embed="rId3"/>
              <a:srcRect/>
              <a:tile tx="0" ty="0" sx="100000" sy="100000" flip="none" algn="tl"/>
            </a:blipFill>
            <a:ln w="9525">
              <a:solidFill>
                <a:schemeClr val="tx1"/>
              </a:solidFill>
              <a:round/>
              <a:headEnd/>
              <a:tailEnd/>
            </a:ln>
          </p:spPr>
          <p:txBody>
            <a:bodyPr wrap="none" anchor="ctr"/>
            <a:lstStyle/>
            <a:p>
              <a:endParaRPr lang="ja-JP" altLang="en-US"/>
            </a:p>
          </p:txBody>
        </p:sp>
        <p:grpSp>
          <p:nvGrpSpPr>
            <p:cNvPr id="23" name="Group 16"/>
            <p:cNvGrpSpPr>
              <a:grpSpLocks/>
            </p:cNvGrpSpPr>
            <p:nvPr/>
          </p:nvGrpSpPr>
          <p:grpSpPr bwMode="auto">
            <a:xfrm>
              <a:off x="2336" y="160"/>
              <a:ext cx="521" cy="723"/>
              <a:chOff x="3040" y="424"/>
              <a:chExt cx="521" cy="723"/>
            </a:xfrm>
          </p:grpSpPr>
          <p:sp>
            <p:nvSpPr>
              <p:cNvPr id="27" name="Freeform 17"/>
              <p:cNvSpPr>
                <a:spLocks/>
              </p:cNvSpPr>
              <p:nvPr/>
            </p:nvSpPr>
            <p:spPr bwMode="auto">
              <a:xfrm>
                <a:off x="3040" y="680"/>
                <a:ext cx="368" cy="467"/>
              </a:xfrm>
              <a:custGeom>
                <a:avLst/>
                <a:gdLst>
                  <a:gd name="T0" fmla="*/ 120 w 368"/>
                  <a:gd name="T1" fmla="*/ 24 h 467"/>
                  <a:gd name="T2" fmla="*/ 208 w 368"/>
                  <a:gd name="T3" fmla="*/ 120 h 467"/>
                  <a:gd name="T4" fmla="*/ 256 w 368"/>
                  <a:gd name="T5" fmla="*/ 136 h 467"/>
                  <a:gd name="T6" fmla="*/ 336 w 368"/>
                  <a:gd name="T7" fmla="*/ 128 h 467"/>
                  <a:gd name="T8" fmla="*/ 336 w 368"/>
                  <a:gd name="T9" fmla="*/ 72 h 467"/>
                  <a:gd name="T10" fmla="*/ 224 w 368"/>
                  <a:gd name="T11" fmla="*/ 0 h 467"/>
                  <a:gd name="T12" fmla="*/ 112 w 368"/>
                  <a:gd name="T13" fmla="*/ 40 h 467"/>
                  <a:gd name="T14" fmla="*/ 24 w 368"/>
                  <a:gd name="T15" fmla="*/ 288 h 467"/>
                  <a:gd name="T16" fmla="*/ 0 w 368"/>
                  <a:gd name="T17" fmla="*/ 376 h 467"/>
                  <a:gd name="T18" fmla="*/ 112 w 368"/>
                  <a:gd name="T19" fmla="*/ 440 h 467"/>
                  <a:gd name="T20" fmla="*/ 176 w 368"/>
                  <a:gd name="T21" fmla="*/ 464 h 467"/>
                  <a:gd name="T22" fmla="*/ 264 w 368"/>
                  <a:gd name="T23" fmla="*/ 360 h 467"/>
                  <a:gd name="T24" fmla="*/ 368 w 368"/>
                  <a:gd name="T25" fmla="*/ 128 h 46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68"/>
                  <a:gd name="T40" fmla="*/ 0 h 467"/>
                  <a:gd name="T41" fmla="*/ 368 w 368"/>
                  <a:gd name="T42" fmla="*/ 467 h 46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68" h="467">
                    <a:moveTo>
                      <a:pt x="120" y="24"/>
                    </a:moveTo>
                    <a:cubicBezTo>
                      <a:pt x="143" y="62"/>
                      <a:pt x="160" y="104"/>
                      <a:pt x="208" y="120"/>
                    </a:cubicBezTo>
                    <a:cubicBezTo>
                      <a:pt x="224" y="125"/>
                      <a:pt x="256" y="136"/>
                      <a:pt x="256" y="136"/>
                    </a:cubicBezTo>
                    <a:cubicBezTo>
                      <a:pt x="282" y="133"/>
                      <a:pt x="310" y="137"/>
                      <a:pt x="336" y="128"/>
                    </a:cubicBezTo>
                    <a:cubicBezTo>
                      <a:pt x="353" y="121"/>
                      <a:pt x="338" y="75"/>
                      <a:pt x="336" y="72"/>
                    </a:cubicBezTo>
                    <a:cubicBezTo>
                      <a:pt x="315" y="35"/>
                      <a:pt x="262" y="9"/>
                      <a:pt x="224" y="0"/>
                    </a:cubicBezTo>
                    <a:cubicBezTo>
                      <a:pt x="182" y="8"/>
                      <a:pt x="147" y="16"/>
                      <a:pt x="112" y="40"/>
                    </a:cubicBezTo>
                    <a:cubicBezTo>
                      <a:pt x="74" y="114"/>
                      <a:pt x="67" y="222"/>
                      <a:pt x="24" y="288"/>
                    </a:cubicBezTo>
                    <a:cubicBezTo>
                      <a:pt x="5" y="360"/>
                      <a:pt x="14" y="331"/>
                      <a:pt x="0" y="376"/>
                    </a:cubicBezTo>
                    <a:cubicBezTo>
                      <a:pt x="16" y="424"/>
                      <a:pt x="67" y="428"/>
                      <a:pt x="112" y="440"/>
                    </a:cubicBezTo>
                    <a:cubicBezTo>
                      <a:pt x="132" y="453"/>
                      <a:pt x="146" y="467"/>
                      <a:pt x="176" y="464"/>
                    </a:cubicBezTo>
                    <a:cubicBezTo>
                      <a:pt x="213" y="459"/>
                      <a:pt x="247" y="388"/>
                      <a:pt x="264" y="360"/>
                    </a:cubicBezTo>
                    <a:cubicBezTo>
                      <a:pt x="307" y="284"/>
                      <a:pt x="368" y="220"/>
                      <a:pt x="368" y="128"/>
                    </a:cubicBezTo>
                  </a:path>
                </a:pathLst>
              </a:custGeom>
              <a:solidFill>
                <a:schemeClr val="bg1"/>
              </a:solidFill>
              <a:ln w="9525">
                <a:solidFill>
                  <a:schemeClr val="bg1"/>
                </a:solidFill>
                <a:round/>
                <a:headEnd/>
                <a:tailEnd/>
              </a:ln>
            </p:spPr>
            <p:txBody>
              <a:bodyPr wrap="none" anchor="ctr"/>
              <a:lstStyle/>
              <a:p>
                <a:endParaRPr lang="ja-JP" altLang="en-US"/>
              </a:p>
            </p:txBody>
          </p:sp>
          <p:sp>
            <p:nvSpPr>
              <p:cNvPr id="28" name="Freeform 18"/>
              <p:cNvSpPr>
                <a:spLocks/>
              </p:cNvSpPr>
              <p:nvPr/>
            </p:nvSpPr>
            <p:spPr bwMode="auto">
              <a:xfrm>
                <a:off x="3216" y="424"/>
                <a:ext cx="177" cy="377"/>
              </a:xfrm>
              <a:custGeom>
                <a:avLst/>
                <a:gdLst>
                  <a:gd name="T0" fmla="*/ 136 w 177"/>
                  <a:gd name="T1" fmla="*/ 0 h 377"/>
                  <a:gd name="T2" fmla="*/ 48 w 177"/>
                  <a:gd name="T3" fmla="*/ 128 h 377"/>
                  <a:gd name="T4" fmla="*/ 96 w 177"/>
                  <a:gd name="T5" fmla="*/ 120 h 377"/>
                  <a:gd name="T6" fmla="*/ 56 w 177"/>
                  <a:gd name="T7" fmla="*/ 176 h 377"/>
                  <a:gd name="T8" fmla="*/ 48 w 177"/>
                  <a:gd name="T9" fmla="*/ 232 h 377"/>
                  <a:gd name="T10" fmla="*/ 0 w 177"/>
                  <a:gd name="T11" fmla="*/ 336 h 377"/>
                  <a:gd name="T12" fmla="*/ 24 w 177"/>
                  <a:gd name="T13" fmla="*/ 328 h 377"/>
                  <a:gd name="T14" fmla="*/ 56 w 177"/>
                  <a:gd name="T15" fmla="*/ 336 h 377"/>
                  <a:gd name="T16" fmla="*/ 80 w 177"/>
                  <a:gd name="T17" fmla="*/ 320 h 377"/>
                  <a:gd name="T18" fmla="*/ 72 w 177"/>
                  <a:gd name="T19" fmla="*/ 320 h 377"/>
                  <a:gd name="T20" fmla="*/ 80 w 177"/>
                  <a:gd name="T21" fmla="*/ 280 h 377"/>
                  <a:gd name="T22" fmla="*/ 176 w 177"/>
                  <a:gd name="T23" fmla="*/ 128 h 377"/>
                  <a:gd name="T24" fmla="*/ 144 w 177"/>
                  <a:gd name="T25" fmla="*/ 72 h 377"/>
                  <a:gd name="T26" fmla="*/ 176 w 177"/>
                  <a:gd name="T27" fmla="*/ 16 h 377"/>
                  <a:gd name="T28" fmla="*/ 152 w 177"/>
                  <a:gd name="T29" fmla="*/ 8 h 377"/>
                  <a:gd name="T30" fmla="*/ 136 w 177"/>
                  <a:gd name="T31" fmla="*/ 0 h 3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77"/>
                  <a:gd name="T49" fmla="*/ 0 h 377"/>
                  <a:gd name="T50" fmla="*/ 177 w 177"/>
                  <a:gd name="T51" fmla="*/ 377 h 37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77" h="377">
                    <a:moveTo>
                      <a:pt x="136" y="0"/>
                    </a:moveTo>
                    <a:cubicBezTo>
                      <a:pt x="106" y="42"/>
                      <a:pt x="64" y="78"/>
                      <a:pt x="48" y="128"/>
                    </a:cubicBezTo>
                    <a:cubicBezTo>
                      <a:pt x="42" y="143"/>
                      <a:pt x="84" y="108"/>
                      <a:pt x="96" y="120"/>
                    </a:cubicBezTo>
                    <a:cubicBezTo>
                      <a:pt x="112" y="136"/>
                      <a:pt x="68" y="156"/>
                      <a:pt x="56" y="176"/>
                    </a:cubicBezTo>
                    <a:cubicBezTo>
                      <a:pt x="53" y="194"/>
                      <a:pt x="54" y="214"/>
                      <a:pt x="48" y="232"/>
                    </a:cubicBezTo>
                    <a:cubicBezTo>
                      <a:pt x="23" y="298"/>
                      <a:pt x="0" y="223"/>
                      <a:pt x="0" y="336"/>
                    </a:cubicBezTo>
                    <a:cubicBezTo>
                      <a:pt x="0" y="344"/>
                      <a:pt x="16" y="330"/>
                      <a:pt x="24" y="328"/>
                    </a:cubicBezTo>
                    <a:cubicBezTo>
                      <a:pt x="48" y="377"/>
                      <a:pt x="29" y="362"/>
                      <a:pt x="56" y="336"/>
                    </a:cubicBezTo>
                    <a:cubicBezTo>
                      <a:pt x="62" y="329"/>
                      <a:pt x="72" y="325"/>
                      <a:pt x="80" y="320"/>
                    </a:cubicBezTo>
                    <a:cubicBezTo>
                      <a:pt x="123" y="255"/>
                      <a:pt x="78" y="326"/>
                      <a:pt x="72" y="320"/>
                    </a:cubicBezTo>
                    <a:cubicBezTo>
                      <a:pt x="62" y="310"/>
                      <a:pt x="77" y="293"/>
                      <a:pt x="80" y="280"/>
                    </a:cubicBezTo>
                    <a:cubicBezTo>
                      <a:pt x="92" y="224"/>
                      <a:pt x="130" y="162"/>
                      <a:pt x="176" y="128"/>
                    </a:cubicBezTo>
                    <a:cubicBezTo>
                      <a:pt x="94" y="109"/>
                      <a:pt x="75" y="117"/>
                      <a:pt x="144" y="72"/>
                    </a:cubicBezTo>
                    <a:cubicBezTo>
                      <a:pt x="148" y="64"/>
                      <a:pt x="177" y="23"/>
                      <a:pt x="176" y="16"/>
                    </a:cubicBezTo>
                    <a:cubicBezTo>
                      <a:pt x="174" y="7"/>
                      <a:pt x="160" y="10"/>
                      <a:pt x="152" y="8"/>
                    </a:cubicBezTo>
                    <a:cubicBezTo>
                      <a:pt x="112" y="17"/>
                      <a:pt x="112" y="23"/>
                      <a:pt x="136" y="0"/>
                    </a:cubicBezTo>
                    <a:close/>
                  </a:path>
                </a:pathLst>
              </a:custGeom>
              <a:solidFill>
                <a:srgbClr val="00CC00"/>
              </a:solidFill>
              <a:ln w="9525">
                <a:solidFill>
                  <a:schemeClr val="tx1"/>
                </a:solidFill>
                <a:round/>
                <a:headEnd/>
                <a:tailEnd/>
              </a:ln>
            </p:spPr>
            <p:txBody>
              <a:bodyPr wrap="none" anchor="ctr"/>
              <a:lstStyle/>
              <a:p>
                <a:endParaRPr lang="ja-JP" altLang="en-US"/>
              </a:p>
            </p:txBody>
          </p:sp>
          <p:sp>
            <p:nvSpPr>
              <p:cNvPr id="29" name="Freeform 19"/>
              <p:cNvSpPr>
                <a:spLocks/>
              </p:cNvSpPr>
              <p:nvPr/>
            </p:nvSpPr>
            <p:spPr bwMode="auto">
              <a:xfrm>
                <a:off x="3248" y="520"/>
                <a:ext cx="241" cy="305"/>
              </a:xfrm>
              <a:custGeom>
                <a:avLst/>
                <a:gdLst>
                  <a:gd name="T0" fmla="*/ 10225 w 177"/>
                  <a:gd name="T1" fmla="*/ 0 h 377"/>
                  <a:gd name="T2" fmla="*/ 3620 w 177"/>
                  <a:gd name="T3" fmla="*/ 6 h 377"/>
                  <a:gd name="T4" fmla="*/ 7220 w 177"/>
                  <a:gd name="T5" fmla="*/ 6 h 377"/>
                  <a:gd name="T6" fmla="*/ 4180 w 177"/>
                  <a:gd name="T7" fmla="*/ 9 h 377"/>
                  <a:gd name="T8" fmla="*/ 3620 w 177"/>
                  <a:gd name="T9" fmla="*/ 12 h 377"/>
                  <a:gd name="T10" fmla="*/ 0 w 177"/>
                  <a:gd name="T11" fmla="*/ 17 h 377"/>
                  <a:gd name="T12" fmla="*/ 1822 w 177"/>
                  <a:gd name="T13" fmla="*/ 17 h 377"/>
                  <a:gd name="T14" fmla="*/ 4180 w 177"/>
                  <a:gd name="T15" fmla="*/ 17 h 377"/>
                  <a:gd name="T16" fmla="*/ 6015 w 177"/>
                  <a:gd name="T17" fmla="*/ 17 h 377"/>
                  <a:gd name="T18" fmla="*/ 5391 w 177"/>
                  <a:gd name="T19" fmla="*/ 17 h 377"/>
                  <a:gd name="T20" fmla="*/ 6015 w 177"/>
                  <a:gd name="T21" fmla="*/ 15 h 377"/>
                  <a:gd name="T22" fmla="*/ 13266 w 177"/>
                  <a:gd name="T23" fmla="*/ 6 h 377"/>
                  <a:gd name="T24" fmla="*/ 10855 w 177"/>
                  <a:gd name="T25" fmla="*/ 4 h 377"/>
                  <a:gd name="T26" fmla="*/ 13266 w 177"/>
                  <a:gd name="T27" fmla="*/ 2 h 377"/>
                  <a:gd name="T28" fmla="*/ 11443 w 177"/>
                  <a:gd name="T29" fmla="*/ 2 h 377"/>
                  <a:gd name="T30" fmla="*/ 10225 w 177"/>
                  <a:gd name="T31" fmla="*/ 0 h 3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77"/>
                  <a:gd name="T49" fmla="*/ 0 h 377"/>
                  <a:gd name="T50" fmla="*/ 177 w 177"/>
                  <a:gd name="T51" fmla="*/ 377 h 37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77" h="377">
                    <a:moveTo>
                      <a:pt x="136" y="0"/>
                    </a:moveTo>
                    <a:cubicBezTo>
                      <a:pt x="106" y="42"/>
                      <a:pt x="64" y="78"/>
                      <a:pt x="48" y="128"/>
                    </a:cubicBezTo>
                    <a:cubicBezTo>
                      <a:pt x="42" y="143"/>
                      <a:pt x="84" y="108"/>
                      <a:pt x="96" y="120"/>
                    </a:cubicBezTo>
                    <a:cubicBezTo>
                      <a:pt x="112" y="136"/>
                      <a:pt x="68" y="156"/>
                      <a:pt x="56" y="176"/>
                    </a:cubicBezTo>
                    <a:cubicBezTo>
                      <a:pt x="53" y="194"/>
                      <a:pt x="54" y="214"/>
                      <a:pt x="48" y="232"/>
                    </a:cubicBezTo>
                    <a:cubicBezTo>
                      <a:pt x="23" y="298"/>
                      <a:pt x="0" y="223"/>
                      <a:pt x="0" y="336"/>
                    </a:cubicBezTo>
                    <a:cubicBezTo>
                      <a:pt x="0" y="344"/>
                      <a:pt x="16" y="330"/>
                      <a:pt x="24" y="328"/>
                    </a:cubicBezTo>
                    <a:cubicBezTo>
                      <a:pt x="48" y="377"/>
                      <a:pt x="29" y="362"/>
                      <a:pt x="56" y="336"/>
                    </a:cubicBezTo>
                    <a:cubicBezTo>
                      <a:pt x="62" y="329"/>
                      <a:pt x="72" y="325"/>
                      <a:pt x="80" y="320"/>
                    </a:cubicBezTo>
                    <a:cubicBezTo>
                      <a:pt x="123" y="255"/>
                      <a:pt x="78" y="326"/>
                      <a:pt x="72" y="320"/>
                    </a:cubicBezTo>
                    <a:cubicBezTo>
                      <a:pt x="62" y="310"/>
                      <a:pt x="77" y="293"/>
                      <a:pt x="80" y="280"/>
                    </a:cubicBezTo>
                    <a:cubicBezTo>
                      <a:pt x="92" y="224"/>
                      <a:pt x="130" y="162"/>
                      <a:pt x="176" y="128"/>
                    </a:cubicBezTo>
                    <a:cubicBezTo>
                      <a:pt x="94" y="109"/>
                      <a:pt x="75" y="117"/>
                      <a:pt x="144" y="72"/>
                    </a:cubicBezTo>
                    <a:cubicBezTo>
                      <a:pt x="148" y="64"/>
                      <a:pt x="177" y="23"/>
                      <a:pt x="176" y="16"/>
                    </a:cubicBezTo>
                    <a:cubicBezTo>
                      <a:pt x="174" y="7"/>
                      <a:pt x="160" y="10"/>
                      <a:pt x="152" y="8"/>
                    </a:cubicBezTo>
                    <a:cubicBezTo>
                      <a:pt x="112" y="17"/>
                      <a:pt x="112" y="23"/>
                      <a:pt x="136" y="0"/>
                    </a:cubicBezTo>
                    <a:close/>
                  </a:path>
                </a:pathLst>
              </a:custGeom>
              <a:solidFill>
                <a:srgbClr val="00CC00"/>
              </a:solidFill>
              <a:ln w="9525">
                <a:solidFill>
                  <a:schemeClr val="tx1"/>
                </a:solidFill>
                <a:round/>
                <a:headEnd/>
                <a:tailEnd/>
              </a:ln>
            </p:spPr>
            <p:txBody>
              <a:bodyPr wrap="none" anchor="ctr"/>
              <a:lstStyle/>
              <a:p>
                <a:endParaRPr lang="ja-JP" altLang="en-US"/>
              </a:p>
            </p:txBody>
          </p:sp>
          <p:sp>
            <p:nvSpPr>
              <p:cNvPr id="30" name="Freeform 20"/>
              <p:cNvSpPr>
                <a:spLocks/>
              </p:cNvSpPr>
              <p:nvPr/>
            </p:nvSpPr>
            <p:spPr bwMode="auto">
              <a:xfrm>
                <a:off x="3248" y="640"/>
                <a:ext cx="313" cy="169"/>
              </a:xfrm>
              <a:custGeom>
                <a:avLst/>
                <a:gdLst>
                  <a:gd name="T0" fmla="*/ 396516 w 177"/>
                  <a:gd name="T1" fmla="*/ 0 h 377"/>
                  <a:gd name="T2" fmla="*/ 140169 w 177"/>
                  <a:gd name="T3" fmla="*/ 0 h 377"/>
                  <a:gd name="T4" fmla="*/ 281414 w 177"/>
                  <a:gd name="T5" fmla="*/ 0 h 377"/>
                  <a:gd name="T6" fmla="*/ 163298 w 177"/>
                  <a:gd name="T7" fmla="*/ 0 h 377"/>
                  <a:gd name="T8" fmla="*/ 140169 w 177"/>
                  <a:gd name="T9" fmla="*/ 0 h 377"/>
                  <a:gd name="T10" fmla="*/ 0 w 177"/>
                  <a:gd name="T11" fmla="*/ 0 h 377"/>
                  <a:gd name="T12" fmla="*/ 69322 w 177"/>
                  <a:gd name="T13" fmla="*/ 0 h 377"/>
                  <a:gd name="T14" fmla="*/ 163298 w 177"/>
                  <a:gd name="T15" fmla="*/ 0 h 377"/>
                  <a:gd name="T16" fmla="*/ 232619 w 177"/>
                  <a:gd name="T17" fmla="*/ 0 h 377"/>
                  <a:gd name="T18" fmla="*/ 210566 w 177"/>
                  <a:gd name="T19" fmla="*/ 0 h 377"/>
                  <a:gd name="T20" fmla="*/ 232619 w 177"/>
                  <a:gd name="T21" fmla="*/ 0 h 377"/>
                  <a:gd name="T22" fmla="*/ 514586 w 177"/>
                  <a:gd name="T23" fmla="*/ 0 h 377"/>
                  <a:gd name="T24" fmla="*/ 421894 w 177"/>
                  <a:gd name="T25" fmla="*/ 0 h 377"/>
                  <a:gd name="T26" fmla="*/ 514586 w 177"/>
                  <a:gd name="T27" fmla="*/ 0 h 377"/>
                  <a:gd name="T28" fmla="*/ 445208 w 177"/>
                  <a:gd name="T29" fmla="*/ 0 h 377"/>
                  <a:gd name="T30" fmla="*/ 396516 w 177"/>
                  <a:gd name="T31" fmla="*/ 0 h 3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77"/>
                  <a:gd name="T49" fmla="*/ 0 h 377"/>
                  <a:gd name="T50" fmla="*/ 177 w 177"/>
                  <a:gd name="T51" fmla="*/ 377 h 37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77" h="377">
                    <a:moveTo>
                      <a:pt x="136" y="0"/>
                    </a:moveTo>
                    <a:cubicBezTo>
                      <a:pt x="106" y="42"/>
                      <a:pt x="64" y="78"/>
                      <a:pt x="48" y="128"/>
                    </a:cubicBezTo>
                    <a:cubicBezTo>
                      <a:pt x="42" y="143"/>
                      <a:pt x="84" y="108"/>
                      <a:pt x="96" y="120"/>
                    </a:cubicBezTo>
                    <a:cubicBezTo>
                      <a:pt x="112" y="136"/>
                      <a:pt x="68" y="156"/>
                      <a:pt x="56" y="176"/>
                    </a:cubicBezTo>
                    <a:cubicBezTo>
                      <a:pt x="53" y="194"/>
                      <a:pt x="54" y="214"/>
                      <a:pt x="48" y="232"/>
                    </a:cubicBezTo>
                    <a:cubicBezTo>
                      <a:pt x="23" y="298"/>
                      <a:pt x="0" y="223"/>
                      <a:pt x="0" y="336"/>
                    </a:cubicBezTo>
                    <a:cubicBezTo>
                      <a:pt x="0" y="344"/>
                      <a:pt x="16" y="330"/>
                      <a:pt x="24" y="328"/>
                    </a:cubicBezTo>
                    <a:cubicBezTo>
                      <a:pt x="48" y="377"/>
                      <a:pt x="29" y="362"/>
                      <a:pt x="56" y="336"/>
                    </a:cubicBezTo>
                    <a:cubicBezTo>
                      <a:pt x="62" y="329"/>
                      <a:pt x="72" y="325"/>
                      <a:pt x="80" y="320"/>
                    </a:cubicBezTo>
                    <a:cubicBezTo>
                      <a:pt x="123" y="255"/>
                      <a:pt x="78" y="326"/>
                      <a:pt x="72" y="320"/>
                    </a:cubicBezTo>
                    <a:cubicBezTo>
                      <a:pt x="62" y="310"/>
                      <a:pt x="77" y="293"/>
                      <a:pt x="80" y="280"/>
                    </a:cubicBezTo>
                    <a:cubicBezTo>
                      <a:pt x="92" y="224"/>
                      <a:pt x="130" y="162"/>
                      <a:pt x="176" y="128"/>
                    </a:cubicBezTo>
                    <a:cubicBezTo>
                      <a:pt x="94" y="109"/>
                      <a:pt x="75" y="117"/>
                      <a:pt x="144" y="72"/>
                    </a:cubicBezTo>
                    <a:cubicBezTo>
                      <a:pt x="148" y="64"/>
                      <a:pt x="177" y="23"/>
                      <a:pt x="176" y="16"/>
                    </a:cubicBezTo>
                    <a:cubicBezTo>
                      <a:pt x="174" y="7"/>
                      <a:pt x="160" y="10"/>
                      <a:pt x="152" y="8"/>
                    </a:cubicBezTo>
                    <a:cubicBezTo>
                      <a:pt x="112" y="17"/>
                      <a:pt x="112" y="23"/>
                      <a:pt x="136" y="0"/>
                    </a:cubicBezTo>
                    <a:close/>
                  </a:path>
                </a:pathLst>
              </a:custGeom>
              <a:solidFill>
                <a:srgbClr val="00CC00"/>
              </a:solidFill>
              <a:ln w="9525">
                <a:solidFill>
                  <a:schemeClr val="tx1"/>
                </a:solidFill>
                <a:round/>
                <a:headEnd/>
                <a:tailEnd/>
              </a:ln>
            </p:spPr>
            <p:txBody>
              <a:bodyPr wrap="none" anchor="ctr"/>
              <a:lstStyle/>
              <a:p>
                <a:endParaRPr lang="ja-JP" altLang="en-US"/>
              </a:p>
            </p:txBody>
          </p:sp>
        </p:grpSp>
        <p:sp>
          <p:nvSpPr>
            <p:cNvPr id="24" name="Freeform 21" descr="右下がり対角線 (反転)"/>
            <p:cNvSpPr>
              <a:spLocks/>
            </p:cNvSpPr>
            <p:nvPr/>
          </p:nvSpPr>
          <p:spPr bwMode="auto">
            <a:xfrm>
              <a:off x="1872" y="126"/>
              <a:ext cx="440" cy="722"/>
            </a:xfrm>
            <a:custGeom>
              <a:avLst/>
              <a:gdLst>
                <a:gd name="T0" fmla="*/ 424126 w 256"/>
                <a:gd name="T1" fmla="*/ 834 h 714"/>
                <a:gd name="T2" fmla="*/ 0 w 256"/>
                <a:gd name="T3" fmla="*/ 64 h 714"/>
                <a:gd name="T4" fmla="*/ 62954 w 256"/>
                <a:gd name="T5" fmla="*/ 18 h 714"/>
                <a:gd name="T6" fmla="*/ 125797 w 256"/>
                <a:gd name="T7" fmla="*/ 120 h 714"/>
                <a:gd name="T8" fmla="*/ 267317 w 256"/>
                <a:gd name="T9" fmla="*/ 359 h 714"/>
                <a:gd name="T10" fmla="*/ 424126 w 256"/>
                <a:gd name="T11" fmla="*/ 656 h 714"/>
                <a:gd name="T12" fmla="*/ 471723 w 256"/>
                <a:gd name="T13" fmla="*/ 750 h 714"/>
                <a:gd name="T14" fmla="*/ 502425 w 256"/>
                <a:gd name="T15" fmla="*/ 807 h 714"/>
                <a:gd name="T16" fmla="*/ 455806 w 256"/>
                <a:gd name="T17" fmla="*/ 825 h 714"/>
                <a:gd name="T18" fmla="*/ 424126 w 256"/>
                <a:gd name="T19" fmla="*/ 834 h 71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56"/>
                <a:gd name="T31" fmla="*/ 0 h 714"/>
                <a:gd name="T32" fmla="*/ 256 w 256"/>
                <a:gd name="T33" fmla="*/ 714 h 71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56" h="714">
                  <a:moveTo>
                    <a:pt x="216" y="714"/>
                  </a:moveTo>
                  <a:cubicBezTo>
                    <a:pt x="144" y="486"/>
                    <a:pt x="86" y="267"/>
                    <a:pt x="0" y="50"/>
                  </a:cubicBezTo>
                  <a:cubicBezTo>
                    <a:pt x="1" y="46"/>
                    <a:pt x="9" y="0"/>
                    <a:pt x="32" y="18"/>
                  </a:cubicBezTo>
                  <a:cubicBezTo>
                    <a:pt x="36" y="21"/>
                    <a:pt x="63" y="105"/>
                    <a:pt x="64" y="106"/>
                  </a:cubicBezTo>
                  <a:cubicBezTo>
                    <a:pt x="80" y="170"/>
                    <a:pt x="98" y="249"/>
                    <a:pt x="136" y="306"/>
                  </a:cubicBezTo>
                  <a:cubicBezTo>
                    <a:pt x="153" y="391"/>
                    <a:pt x="191" y="477"/>
                    <a:pt x="216" y="562"/>
                  </a:cubicBezTo>
                  <a:cubicBezTo>
                    <a:pt x="240" y="646"/>
                    <a:pt x="201" y="527"/>
                    <a:pt x="240" y="642"/>
                  </a:cubicBezTo>
                  <a:cubicBezTo>
                    <a:pt x="245" y="658"/>
                    <a:pt x="256" y="690"/>
                    <a:pt x="256" y="690"/>
                  </a:cubicBezTo>
                  <a:cubicBezTo>
                    <a:pt x="248" y="695"/>
                    <a:pt x="240" y="701"/>
                    <a:pt x="232" y="706"/>
                  </a:cubicBezTo>
                  <a:cubicBezTo>
                    <a:pt x="214" y="714"/>
                    <a:pt x="196" y="714"/>
                    <a:pt x="216" y="714"/>
                  </a:cubicBezTo>
                  <a:close/>
                </a:path>
              </a:pathLst>
            </a:custGeom>
            <a:pattFill prst="dkDnDiag">
              <a:fgClr>
                <a:srgbClr val="99FFCC"/>
              </a:fgClr>
              <a:bgClr>
                <a:srgbClr val="FFFFFF"/>
              </a:bgClr>
            </a:pattFill>
            <a:ln w="9525">
              <a:solidFill>
                <a:schemeClr val="tx1"/>
              </a:solidFill>
              <a:round/>
              <a:headEnd/>
              <a:tailEnd/>
            </a:ln>
          </p:spPr>
          <p:txBody>
            <a:bodyPr wrap="none" anchor="ctr"/>
            <a:lstStyle/>
            <a:p>
              <a:endParaRPr lang="ja-JP" altLang="en-US"/>
            </a:p>
          </p:txBody>
        </p:sp>
        <p:sp>
          <p:nvSpPr>
            <p:cNvPr id="25" name="Freeform 22" descr="右下がり対角線 (反転)"/>
            <p:cNvSpPr>
              <a:spLocks/>
            </p:cNvSpPr>
            <p:nvPr/>
          </p:nvSpPr>
          <p:spPr bwMode="auto">
            <a:xfrm>
              <a:off x="1896" y="294"/>
              <a:ext cx="264" cy="410"/>
            </a:xfrm>
            <a:custGeom>
              <a:avLst/>
              <a:gdLst>
                <a:gd name="T0" fmla="*/ 332 w 256"/>
                <a:gd name="T1" fmla="*/ 1 h 714"/>
                <a:gd name="T2" fmla="*/ 0 w 256"/>
                <a:gd name="T3" fmla="*/ 1 h 714"/>
                <a:gd name="T4" fmla="*/ 46 w 256"/>
                <a:gd name="T5" fmla="*/ 1 h 714"/>
                <a:gd name="T6" fmla="*/ 97 w 256"/>
                <a:gd name="T7" fmla="*/ 1 h 714"/>
                <a:gd name="T8" fmla="*/ 209 w 256"/>
                <a:gd name="T9" fmla="*/ 1 h 714"/>
                <a:gd name="T10" fmla="*/ 332 w 256"/>
                <a:gd name="T11" fmla="*/ 1 h 714"/>
                <a:gd name="T12" fmla="*/ 371 w 256"/>
                <a:gd name="T13" fmla="*/ 1 h 714"/>
                <a:gd name="T14" fmla="*/ 395 w 256"/>
                <a:gd name="T15" fmla="*/ 1 h 714"/>
                <a:gd name="T16" fmla="*/ 356 w 256"/>
                <a:gd name="T17" fmla="*/ 1 h 714"/>
                <a:gd name="T18" fmla="*/ 332 w 256"/>
                <a:gd name="T19" fmla="*/ 1 h 71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56"/>
                <a:gd name="T31" fmla="*/ 0 h 714"/>
                <a:gd name="T32" fmla="*/ 256 w 256"/>
                <a:gd name="T33" fmla="*/ 714 h 71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56" h="714">
                  <a:moveTo>
                    <a:pt x="216" y="714"/>
                  </a:moveTo>
                  <a:cubicBezTo>
                    <a:pt x="144" y="486"/>
                    <a:pt x="86" y="267"/>
                    <a:pt x="0" y="50"/>
                  </a:cubicBezTo>
                  <a:cubicBezTo>
                    <a:pt x="1" y="46"/>
                    <a:pt x="9" y="0"/>
                    <a:pt x="32" y="18"/>
                  </a:cubicBezTo>
                  <a:cubicBezTo>
                    <a:pt x="36" y="21"/>
                    <a:pt x="63" y="105"/>
                    <a:pt x="64" y="106"/>
                  </a:cubicBezTo>
                  <a:cubicBezTo>
                    <a:pt x="80" y="170"/>
                    <a:pt x="98" y="249"/>
                    <a:pt x="136" y="306"/>
                  </a:cubicBezTo>
                  <a:cubicBezTo>
                    <a:pt x="153" y="391"/>
                    <a:pt x="191" y="477"/>
                    <a:pt x="216" y="562"/>
                  </a:cubicBezTo>
                  <a:cubicBezTo>
                    <a:pt x="240" y="646"/>
                    <a:pt x="201" y="527"/>
                    <a:pt x="240" y="642"/>
                  </a:cubicBezTo>
                  <a:cubicBezTo>
                    <a:pt x="245" y="658"/>
                    <a:pt x="256" y="690"/>
                    <a:pt x="256" y="690"/>
                  </a:cubicBezTo>
                  <a:cubicBezTo>
                    <a:pt x="248" y="695"/>
                    <a:pt x="240" y="701"/>
                    <a:pt x="232" y="706"/>
                  </a:cubicBezTo>
                  <a:cubicBezTo>
                    <a:pt x="214" y="714"/>
                    <a:pt x="196" y="714"/>
                    <a:pt x="216" y="714"/>
                  </a:cubicBezTo>
                  <a:close/>
                </a:path>
              </a:pathLst>
            </a:custGeom>
            <a:pattFill prst="dkDnDiag">
              <a:fgClr>
                <a:srgbClr val="99FFCC"/>
              </a:fgClr>
              <a:bgClr>
                <a:srgbClr val="FFFFFF"/>
              </a:bgClr>
            </a:pattFill>
            <a:ln w="9525">
              <a:solidFill>
                <a:schemeClr val="tx1"/>
              </a:solidFill>
              <a:round/>
              <a:headEnd/>
              <a:tailEnd/>
            </a:ln>
          </p:spPr>
          <p:txBody>
            <a:bodyPr wrap="none" anchor="ctr"/>
            <a:lstStyle/>
            <a:p>
              <a:endParaRPr lang="ja-JP" altLang="en-US"/>
            </a:p>
          </p:txBody>
        </p:sp>
        <p:sp>
          <p:nvSpPr>
            <p:cNvPr id="26" name="Freeform 23"/>
            <p:cNvSpPr>
              <a:spLocks/>
            </p:cNvSpPr>
            <p:nvPr/>
          </p:nvSpPr>
          <p:spPr bwMode="auto">
            <a:xfrm>
              <a:off x="1984" y="160"/>
              <a:ext cx="804" cy="688"/>
            </a:xfrm>
            <a:custGeom>
              <a:avLst/>
              <a:gdLst>
                <a:gd name="T0" fmla="*/ 0 w 804"/>
                <a:gd name="T1" fmla="*/ 560 h 688"/>
                <a:gd name="T2" fmla="*/ 64 w 804"/>
                <a:gd name="T3" fmla="*/ 328 h 688"/>
                <a:gd name="T4" fmla="*/ 200 w 804"/>
                <a:gd name="T5" fmla="*/ 32 h 688"/>
                <a:gd name="T6" fmla="*/ 320 w 804"/>
                <a:gd name="T7" fmla="*/ 0 h 688"/>
                <a:gd name="T8" fmla="*/ 416 w 804"/>
                <a:gd name="T9" fmla="*/ 8 h 688"/>
                <a:gd name="T10" fmla="*/ 528 w 804"/>
                <a:gd name="T11" fmla="*/ 24 h 688"/>
                <a:gd name="T12" fmla="*/ 552 w 804"/>
                <a:gd name="T13" fmla="*/ 32 h 688"/>
                <a:gd name="T14" fmla="*/ 616 w 804"/>
                <a:gd name="T15" fmla="*/ 40 h 688"/>
                <a:gd name="T16" fmla="*/ 752 w 804"/>
                <a:gd name="T17" fmla="*/ 96 h 688"/>
                <a:gd name="T18" fmla="*/ 792 w 804"/>
                <a:gd name="T19" fmla="*/ 184 h 688"/>
                <a:gd name="T20" fmla="*/ 792 w 804"/>
                <a:gd name="T21" fmla="*/ 688 h 68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04"/>
                <a:gd name="T34" fmla="*/ 0 h 688"/>
                <a:gd name="T35" fmla="*/ 804 w 804"/>
                <a:gd name="T36" fmla="*/ 688 h 68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04" h="688">
                  <a:moveTo>
                    <a:pt x="0" y="560"/>
                  </a:moveTo>
                  <a:cubicBezTo>
                    <a:pt x="21" y="482"/>
                    <a:pt x="44" y="405"/>
                    <a:pt x="64" y="328"/>
                  </a:cubicBezTo>
                  <a:cubicBezTo>
                    <a:pt x="90" y="224"/>
                    <a:pt x="107" y="101"/>
                    <a:pt x="200" y="32"/>
                  </a:cubicBezTo>
                  <a:cubicBezTo>
                    <a:pt x="233" y="7"/>
                    <a:pt x="280" y="7"/>
                    <a:pt x="320" y="0"/>
                  </a:cubicBezTo>
                  <a:cubicBezTo>
                    <a:pt x="352" y="2"/>
                    <a:pt x="384" y="4"/>
                    <a:pt x="416" y="8"/>
                  </a:cubicBezTo>
                  <a:cubicBezTo>
                    <a:pt x="453" y="12"/>
                    <a:pt x="528" y="24"/>
                    <a:pt x="528" y="24"/>
                  </a:cubicBezTo>
                  <a:cubicBezTo>
                    <a:pt x="536" y="26"/>
                    <a:pt x="543" y="30"/>
                    <a:pt x="552" y="32"/>
                  </a:cubicBezTo>
                  <a:cubicBezTo>
                    <a:pt x="573" y="35"/>
                    <a:pt x="595" y="33"/>
                    <a:pt x="616" y="40"/>
                  </a:cubicBezTo>
                  <a:cubicBezTo>
                    <a:pt x="656" y="51"/>
                    <a:pt x="710" y="79"/>
                    <a:pt x="752" y="96"/>
                  </a:cubicBezTo>
                  <a:cubicBezTo>
                    <a:pt x="791" y="155"/>
                    <a:pt x="780" y="125"/>
                    <a:pt x="792" y="184"/>
                  </a:cubicBezTo>
                  <a:cubicBezTo>
                    <a:pt x="804" y="351"/>
                    <a:pt x="792" y="519"/>
                    <a:pt x="792" y="688"/>
                  </a:cubicBezTo>
                </a:path>
              </a:pathLst>
            </a:custGeom>
            <a:noFill/>
            <a:ln w="57150">
              <a:solidFill>
                <a:srgbClr val="66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grpSp>
      <p:grpSp>
        <p:nvGrpSpPr>
          <p:cNvPr id="31" name="Group 41"/>
          <p:cNvGrpSpPr>
            <a:grpSpLocks/>
          </p:cNvGrpSpPr>
          <p:nvPr/>
        </p:nvGrpSpPr>
        <p:grpSpPr bwMode="auto">
          <a:xfrm>
            <a:off x="1873250" y="5310523"/>
            <a:ext cx="902443" cy="455584"/>
            <a:chOff x="1568" y="2095"/>
            <a:chExt cx="1072" cy="673"/>
          </a:xfrm>
        </p:grpSpPr>
        <p:sp>
          <p:nvSpPr>
            <p:cNvPr id="32" name="Oval 42"/>
            <p:cNvSpPr>
              <a:spLocks noChangeArrowheads="1"/>
            </p:cNvSpPr>
            <p:nvPr/>
          </p:nvSpPr>
          <p:spPr bwMode="auto">
            <a:xfrm>
              <a:off x="2280" y="2552"/>
              <a:ext cx="128" cy="216"/>
            </a:xfrm>
            <a:prstGeom prst="ellipse">
              <a:avLst/>
            </a:prstGeom>
            <a:solidFill>
              <a:schemeClr val="bg2"/>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33" name="Oval 43"/>
            <p:cNvSpPr>
              <a:spLocks noChangeArrowheads="1"/>
            </p:cNvSpPr>
            <p:nvPr/>
          </p:nvSpPr>
          <p:spPr bwMode="auto">
            <a:xfrm>
              <a:off x="1640" y="2512"/>
              <a:ext cx="128" cy="216"/>
            </a:xfrm>
            <a:prstGeom prst="ellipse">
              <a:avLst/>
            </a:prstGeom>
            <a:solidFill>
              <a:schemeClr val="bg2"/>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34" name="Oval 44"/>
            <p:cNvSpPr>
              <a:spLocks noChangeArrowheads="1"/>
            </p:cNvSpPr>
            <p:nvPr/>
          </p:nvSpPr>
          <p:spPr bwMode="auto">
            <a:xfrm>
              <a:off x="2512" y="2344"/>
              <a:ext cx="128" cy="216"/>
            </a:xfrm>
            <a:prstGeom prst="ellipse">
              <a:avLst/>
            </a:prstGeom>
            <a:solidFill>
              <a:schemeClr val="bg2"/>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35" name="Freeform 45"/>
            <p:cNvSpPr>
              <a:spLocks/>
            </p:cNvSpPr>
            <p:nvPr/>
          </p:nvSpPr>
          <p:spPr bwMode="auto">
            <a:xfrm>
              <a:off x="1568" y="2095"/>
              <a:ext cx="1052" cy="623"/>
            </a:xfrm>
            <a:custGeom>
              <a:avLst/>
              <a:gdLst>
                <a:gd name="T0" fmla="*/ 64 w 1052"/>
                <a:gd name="T1" fmla="*/ 313 h 623"/>
                <a:gd name="T2" fmla="*/ 0 w 1052"/>
                <a:gd name="T3" fmla="*/ 417 h 623"/>
                <a:gd name="T4" fmla="*/ 8 w 1052"/>
                <a:gd name="T5" fmla="*/ 505 h 623"/>
                <a:gd name="T6" fmla="*/ 168 w 1052"/>
                <a:gd name="T7" fmla="*/ 585 h 623"/>
                <a:gd name="T8" fmla="*/ 312 w 1052"/>
                <a:gd name="T9" fmla="*/ 601 h 623"/>
                <a:gd name="T10" fmla="*/ 384 w 1052"/>
                <a:gd name="T11" fmla="*/ 609 h 623"/>
                <a:gd name="T12" fmla="*/ 784 w 1052"/>
                <a:gd name="T13" fmla="*/ 577 h 623"/>
                <a:gd name="T14" fmla="*/ 784 w 1052"/>
                <a:gd name="T15" fmla="*/ 513 h 623"/>
                <a:gd name="T16" fmla="*/ 800 w 1052"/>
                <a:gd name="T17" fmla="*/ 449 h 623"/>
                <a:gd name="T18" fmla="*/ 904 w 1052"/>
                <a:gd name="T19" fmla="*/ 481 h 623"/>
                <a:gd name="T20" fmla="*/ 976 w 1052"/>
                <a:gd name="T21" fmla="*/ 425 h 623"/>
                <a:gd name="T22" fmla="*/ 1008 w 1052"/>
                <a:gd name="T23" fmla="*/ 377 h 623"/>
                <a:gd name="T24" fmla="*/ 1040 w 1052"/>
                <a:gd name="T25" fmla="*/ 305 h 623"/>
                <a:gd name="T26" fmla="*/ 1000 w 1052"/>
                <a:gd name="T27" fmla="*/ 137 h 623"/>
                <a:gd name="T28" fmla="*/ 976 w 1052"/>
                <a:gd name="T29" fmla="*/ 89 h 623"/>
                <a:gd name="T30" fmla="*/ 944 w 1052"/>
                <a:gd name="T31" fmla="*/ 17 h 623"/>
                <a:gd name="T32" fmla="*/ 888 w 1052"/>
                <a:gd name="T33" fmla="*/ 1 h 623"/>
                <a:gd name="T34" fmla="*/ 512 w 1052"/>
                <a:gd name="T35" fmla="*/ 25 h 623"/>
                <a:gd name="T36" fmla="*/ 264 w 1052"/>
                <a:gd name="T37" fmla="*/ 49 h 623"/>
                <a:gd name="T38" fmla="*/ 224 w 1052"/>
                <a:gd name="T39" fmla="*/ 97 h 623"/>
                <a:gd name="T40" fmla="*/ 192 w 1052"/>
                <a:gd name="T41" fmla="*/ 257 h 623"/>
                <a:gd name="T42" fmla="*/ 136 w 1052"/>
                <a:gd name="T43" fmla="*/ 281 h 623"/>
                <a:gd name="T44" fmla="*/ 88 w 1052"/>
                <a:gd name="T45" fmla="*/ 297 h 623"/>
                <a:gd name="T46" fmla="*/ 64 w 1052"/>
                <a:gd name="T47" fmla="*/ 313 h 62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052"/>
                <a:gd name="T73" fmla="*/ 0 h 623"/>
                <a:gd name="T74" fmla="*/ 1052 w 1052"/>
                <a:gd name="T75" fmla="*/ 623 h 623"/>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052" h="623">
                  <a:moveTo>
                    <a:pt x="64" y="313"/>
                  </a:moveTo>
                  <a:cubicBezTo>
                    <a:pt x="38" y="346"/>
                    <a:pt x="13" y="377"/>
                    <a:pt x="0" y="417"/>
                  </a:cubicBezTo>
                  <a:cubicBezTo>
                    <a:pt x="2" y="446"/>
                    <a:pt x="1" y="476"/>
                    <a:pt x="8" y="505"/>
                  </a:cubicBezTo>
                  <a:cubicBezTo>
                    <a:pt x="16" y="542"/>
                    <a:pt x="133" y="581"/>
                    <a:pt x="168" y="585"/>
                  </a:cubicBezTo>
                  <a:cubicBezTo>
                    <a:pt x="216" y="590"/>
                    <a:pt x="264" y="595"/>
                    <a:pt x="312" y="601"/>
                  </a:cubicBezTo>
                  <a:cubicBezTo>
                    <a:pt x="336" y="603"/>
                    <a:pt x="384" y="609"/>
                    <a:pt x="384" y="609"/>
                  </a:cubicBezTo>
                  <a:cubicBezTo>
                    <a:pt x="427" y="607"/>
                    <a:pt x="714" y="623"/>
                    <a:pt x="784" y="577"/>
                  </a:cubicBezTo>
                  <a:cubicBezTo>
                    <a:pt x="802" y="522"/>
                    <a:pt x="784" y="590"/>
                    <a:pt x="784" y="513"/>
                  </a:cubicBezTo>
                  <a:cubicBezTo>
                    <a:pt x="784" y="493"/>
                    <a:pt x="793" y="467"/>
                    <a:pt x="800" y="449"/>
                  </a:cubicBezTo>
                  <a:cubicBezTo>
                    <a:pt x="838" y="487"/>
                    <a:pt x="849" y="490"/>
                    <a:pt x="904" y="481"/>
                  </a:cubicBezTo>
                  <a:cubicBezTo>
                    <a:pt x="929" y="463"/>
                    <a:pt x="950" y="442"/>
                    <a:pt x="976" y="425"/>
                  </a:cubicBezTo>
                  <a:cubicBezTo>
                    <a:pt x="986" y="409"/>
                    <a:pt x="1005" y="396"/>
                    <a:pt x="1008" y="377"/>
                  </a:cubicBezTo>
                  <a:cubicBezTo>
                    <a:pt x="1017" y="311"/>
                    <a:pt x="1000" y="331"/>
                    <a:pt x="1040" y="305"/>
                  </a:cubicBezTo>
                  <a:cubicBezTo>
                    <a:pt x="1030" y="246"/>
                    <a:pt x="1052" y="171"/>
                    <a:pt x="1000" y="137"/>
                  </a:cubicBezTo>
                  <a:cubicBezTo>
                    <a:pt x="970" y="49"/>
                    <a:pt x="1017" y="182"/>
                    <a:pt x="976" y="89"/>
                  </a:cubicBezTo>
                  <a:cubicBezTo>
                    <a:pt x="968" y="72"/>
                    <a:pt x="962" y="31"/>
                    <a:pt x="944" y="17"/>
                  </a:cubicBezTo>
                  <a:cubicBezTo>
                    <a:pt x="938" y="12"/>
                    <a:pt x="890" y="1"/>
                    <a:pt x="888" y="1"/>
                  </a:cubicBezTo>
                  <a:cubicBezTo>
                    <a:pt x="762" y="16"/>
                    <a:pt x="638" y="19"/>
                    <a:pt x="512" y="25"/>
                  </a:cubicBezTo>
                  <a:cubicBezTo>
                    <a:pt x="428" y="15"/>
                    <a:pt x="336" y="0"/>
                    <a:pt x="264" y="49"/>
                  </a:cubicBezTo>
                  <a:cubicBezTo>
                    <a:pt x="252" y="66"/>
                    <a:pt x="230" y="77"/>
                    <a:pt x="224" y="97"/>
                  </a:cubicBezTo>
                  <a:cubicBezTo>
                    <a:pt x="211" y="137"/>
                    <a:pt x="231" y="225"/>
                    <a:pt x="192" y="257"/>
                  </a:cubicBezTo>
                  <a:cubicBezTo>
                    <a:pt x="176" y="269"/>
                    <a:pt x="154" y="273"/>
                    <a:pt x="136" y="281"/>
                  </a:cubicBezTo>
                  <a:cubicBezTo>
                    <a:pt x="120" y="287"/>
                    <a:pt x="88" y="297"/>
                    <a:pt x="88" y="297"/>
                  </a:cubicBezTo>
                  <a:cubicBezTo>
                    <a:pt x="62" y="322"/>
                    <a:pt x="64" y="332"/>
                    <a:pt x="64" y="313"/>
                  </a:cubicBezTo>
                  <a:close/>
                </a:path>
              </a:pathLst>
            </a:custGeom>
            <a:solidFill>
              <a:schemeClr val="hlink"/>
            </a:solidFill>
            <a:ln w="9525">
              <a:solidFill>
                <a:srgbClr val="663300"/>
              </a:solidFill>
              <a:round/>
              <a:headEnd/>
              <a:tailEnd/>
            </a:ln>
          </p:spPr>
          <p:txBody>
            <a:bodyPr wrap="none" anchor="ctr"/>
            <a:lstStyle/>
            <a:p>
              <a:endParaRPr lang="ja-JP" altLang="en-US"/>
            </a:p>
          </p:txBody>
        </p:sp>
        <p:sp>
          <p:nvSpPr>
            <p:cNvPr id="36" name="Oval 46"/>
            <p:cNvSpPr>
              <a:spLocks noChangeArrowheads="1"/>
            </p:cNvSpPr>
            <p:nvPr/>
          </p:nvSpPr>
          <p:spPr bwMode="auto">
            <a:xfrm>
              <a:off x="1632" y="2448"/>
              <a:ext cx="144" cy="144"/>
            </a:xfrm>
            <a:prstGeom prst="ellipse">
              <a:avLst/>
            </a:prstGeom>
            <a:solidFill>
              <a:srgbClr val="FFFF66"/>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37" name="Oval 47"/>
            <p:cNvSpPr>
              <a:spLocks noChangeArrowheads="1"/>
            </p:cNvSpPr>
            <p:nvPr/>
          </p:nvSpPr>
          <p:spPr bwMode="auto">
            <a:xfrm>
              <a:off x="2168" y="2480"/>
              <a:ext cx="144" cy="144"/>
            </a:xfrm>
            <a:prstGeom prst="ellipse">
              <a:avLst/>
            </a:prstGeom>
            <a:solidFill>
              <a:srgbClr val="FFFF66"/>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38" name="Freeform 48"/>
            <p:cNvSpPr>
              <a:spLocks/>
            </p:cNvSpPr>
            <p:nvPr/>
          </p:nvSpPr>
          <p:spPr bwMode="auto">
            <a:xfrm>
              <a:off x="1832" y="2224"/>
              <a:ext cx="488" cy="144"/>
            </a:xfrm>
            <a:custGeom>
              <a:avLst/>
              <a:gdLst>
                <a:gd name="T0" fmla="*/ 16 w 488"/>
                <a:gd name="T1" fmla="*/ 8 h 144"/>
                <a:gd name="T2" fmla="*/ 0 w 488"/>
                <a:gd name="T3" fmla="*/ 128 h 144"/>
                <a:gd name="T4" fmla="*/ 488 w 488"/>
                <a:gd name="T5" fmla="*/ 144 h 144"/>
                <a:gd name="T6" fmla="*/ 472 w 488"/>
                <a:gd name="T7" fmla="*/ 0 h 144"/>
                <a:gd name="T8" fmla="*/ 16 w 488"/>
                <a:gd name="T9" fmla="*/ 8 h 144"/>
                <a:gd name="T10" fmla="*/ 0 60000 65536"/>
                <a:gd name="T11" fmla="*/ 0 60000 65536"/>
                <a:gd name="T12" fmla="*/ 0 60000 65536"/>
                <a:gd name="T13" fmla="*/ 0 60000 65536"/>
                <a:gd name="T14" fmla="*/ 0 60000 65536"/>
                <a:gd name="T15" fmla="*/ 0 w 488"/>
                <a:gd name="T16" fmla="*/ 0 h 144"/>
                <a:gd name="T17" fmla="*/ 488 w 488"/>
                <a:gd name="T18" fmla="*/ 144 h 144"/>
              </a:gdLst>
              <a:ahLst/>
              <a:cxnLst>
                <a:cxn ang="T10">
                  <a:pos x="T0" y="T1"/>
                </a:cxn>
                <a:cxn ang="T11">
                  <a:pos x="T2" y="T3"/>
                </a:cxn>
                <a:cxn ang="T12">
                  <a:pos x="T4" y="T5"/>
                </a:cxn>
                <a:cxn ang="T13">
                  <a:pos x="T6" y="T7"/>
                </a:cxn>
                <a:cxn ang="T14">
                  <a:pos x="T8" y="T9"/>
                </a:cxn>
              </a:cxnLst>
              <a:rect l="T15" t="T16" r="T17" b="T18"/>
              <a:pathLst>
                <a:path w="488" h="144">
                  <a:moveTo>
                    <a:pt x="16" y="8"/>
                  </a:moveTo>
                  <a:lnTo>
                    <a:pt x="0" y="128"/>
                  </a:lnTo>
                  <a:lnTo>
                    <a:pt x="488" y="144"/>
                  </a:lnTo>
                  <a:lnTo>
                    <a:pt x="472" y="0"/>
                  </a:lnTo>
                  <a:lnTo>
                    <a:pt x="16" y="8"/>
                  </a:lnTo>
                  <a:close/>
                </a:path>
              </a:pathLst>
            </a:custGeom>
            <a:solidFill>
              <a:schemeClr val="bg1"/>
            </a:solidFill>
            <a:ln w="9525">
              <a:solidFill>
                <a:schemeClr val="tx1"/>
              </a:solidFill>
              <a:round/>
              <a:headEnd/>
              <a:tailEnd/>
            </a:ln>
          </p:spPr>
          <p:txBody>
            <a:bodyPr wrap="none" anchor="ctr"/>
            <a:lstStyle/>
            <a:p>
              <a:endParaRPr lang="ja-JP" altLang="en-US"/>
            </a:p>
          </p:txBody>
        </p:sp>
        <p:sp>
          <p:nvSpPr>
            <p:cNvPr id="39" name="Freeform 49"/>
            <p:cNvSpPr>
              <a:spLocks/>
            </p:cNvSpPr>
            <p:nvPr/>
          </p:nvSpPr>
          <p:spPr bwMode="auto">
            <a:xfrm>
              <a:off x="2352" y="2168"/>
              <a:ext cx="184" cy="208"/>
            </a:xfrm>
            <a:custGeom>
              <a:avLst/>
              <a:gdLst>
                <a:gd name="T0" fmla="*/ 0 w 184"/>
                <a:gd name="T1" fmla="*/ 56 h 208"/>
                <a:gd name="T2" fmla="*/ 24 w 184"/>
                <a:gd name="T3" fmla="*/ 208 h 208"/>
                <a:gd name="T4" fmla="*/ 184 w 184"/>
                <a:gd name="T5" fmla="*/ 120 h 208"/>
                <a:gd name="T6" fmla="*/ 152 w 184"/>
                <a:gd name="T7" fmla="*/ 0 h 208"/>
                <a:gd name="T8" fmla="*/ 0 w 184"/>
                <a:gd name="T9" fmla="*/ 56 h 208"/>
                <a:gd name="T10" fmla="*/ 0 60000 65536"/>
                <a:gd name="T11" fmla="*/ 0 60000 65536"/>
                <a:gd name="T12" fmla="*/ 0 60000 65536"/>
                <a:gd name="T13" fmla="*/ 0 60000 65536"/>
                <a:gd name="T14" fmla="*/ 0 60000 65536"/>
                <a:gd name="T15" fmla="*/ 0 w 184"/>
                <a:gd name="T16" fmla="*/ 0 h 208"/>
                <a:gd name="T17" fmla="*/ 184 w 184"/>
                <a:gd name="T18" fmla="*/ 208 h 208"/>
              </a:gdLst>
              <a:ahLst/>
              <a:cxnLst>
                <a:cxn ang="T10">
                  <a:pos x="T0" y="T1"/>
                </a:cxn>
                <a:cxn ang="T11">
                  <a:pos x="T2" y="T3"/>
                </a:cxn>
                <a:cxn ang="T12">
                  <a:pos x="T4" y="T5"/>
                </a:cxn>
                <a:cxn ang="T13">
                  <a:pos x="T6" y="T7"/>
                </a:cxn>
                <a:cxn ang="T14">
                  <a:pos x="T8" y="T9"/>
                </a:cxn>
              </a:cxnLst>
              <a:rect l="T15" t="T16" r="T17" b="T18"/>
              <a:pathLst>
                <a:path w="184" h="208">
                  <a:moveTo>
                    <a:pt x="0" y="56"/>
                  </a:moveTo>
                  <a:lnTo>
                    <a:pt x="24" y="208"/>
                  </a:lnTo>
                  <a:lnTo>
                    <a:pt x="184" y="120"/>
                  </a:lnTo>
                  <a:lnTo>
                    <a:pt x="152" y="0"/>
                  </a:lnTo>
                  <a:lnTo>
                    <a:pt x="0" y="56"/>
                  </a:lnTo>
                  <a:close/>
                </a:path>
              </a:pathLst>
            </a:custGeom>
            <a:solidFill>
              <a:schemeClr val="bg1"/>
            </a:solidFill>
            <a:ln w="9525">
              <a:solidFill>
                <a:schemeClr val="tx1"/>
              </a:solidFill>
              <a:round/>
              <a:headEnd/>
              <a:tailEnd/>
            </a:ln>
          </p:spPr>
          <p:txBody>
            <a:bodyPr wrap="none" anchor="ctr"/>
            <a:lstStyle/>
            <a:p>
              <a:endParaRPr lang="ja-JP" altLang="en-US"/>
            </a:p>
          </p:txBody>
        </p:sp>
      </p:grpSp>
      <p:grpSp>
        <p:nvGrpSpPr>
          <p:cNvPr id="40" name="Group 50"/>
          <p:cNvGrpSpPr>
            <a:grpSpLocks/>
          </p:cNvGrpSpPr>
          <p:nvPr/>
        </p:nvGrpSpPr>
        <p:grpSpPr bwMode="auto">
          <a:xfrm rot="-796898">
            <a:off x="3753599" y="5340853"/>
            <a:ext cx="976616" cy="656243"/>
            <a:chOff x="2768" y="2224"/>
            <a:chExt cx="888" cy="784"/>
          </a:xfrm>
        </p:grpSpPr>
        <p:sp>
          <p:nvSpPr>
            <p:cNvPr id="41" name="Freeform 51"/>
            <p:cNvSpPr>
              <a:spLocks/>
            </p:cNvSpPr>
            <p:nvPr/>
          </p:nvSpPr>
          <p:spPr bwMode="auto">
            <a:xfrm>
              <a:off x="2768" y="2232"/>
              <a:ext cx="168" cy="752"/>
            </a:xfrm>
            <a:custGeom>
              <a:avLst/>
              <a:gdLst>
                <a:gd name="T0" fmla="*/ 301 w 160"/>
                <a:gd name="T1" fmla="*/ 8 h 736"/>
                <a:gd name="T2" fmla="*/ 175 w 160"/>
                <a:gd name="T3" fmla="*/ 0 h 736"/>
                <a:gd name="T4" fmla="*/ 190 w 160"/>
                <a:gd name="T5" fmla="*/ 497 h 736"/>
                <a:gd name="T6" fmla="*/ 0 w 160"/>
                <a:gd name="T7" fmla="*/ 940 h 736"/>
                <a:gd name="T8" fmla="*/ 144 w 160"/>
                <a:gd name="T9" fmla="*/ 919 h 736"/>
                <a:gd name="T10" fmla="*/ 316 w 160"/>
                <a:gd name="T11" fmla="*/ 994 h 736"/>
                <a:gd name="T12" fmla="*/ 0 60000 65536"/>
                <a:gd name="T13" fmla="*/ 0 60000 65536"/>
                <a:gd name="T14" fmla="*/ 0 60000 65536"/>
                <a:gd name="T15" fmla="*/ 0 60000 65536"/>
                <a:gd name="T16" fmla="*/ 0 60000 65536"/>
                <a:gd name="T17" fmla="*/ 0 60000 65536"/>
                <a:gd name="T18" fmla="*/ 0 w 160"/>
                <a:gd name="T19" fmla="*/ 0 h 736"/>
                <a:gd name="T20" fmla="*/ 160 w 160"/>
                <a:gd name="T21" fmla="*/ 736 h 736"/>
              </a:gdLst>
              <a:ahLst/>
              <a:cxnLst>
                <a:cxn ang="T12">
                  <a:pos x="T0" y="T1"/>
                </a:cxn>
                <a:cxn ang="T13">
                  <a:pos x="T2" y="T3"/>
                </a:cxn>
                <a:cxn ang="T14">
                  <a:pos x="T4" y="T5"/>
                </a:cxn>
                <a:cxn ang="T15">
                  <a:pos x="T6" y="T7"/>
                </a:cxn>
                <a:cxn ang="T16">
                  <a:pos x="T8" y="T9"/>
                </a:cxn>
                <a:cxn ang="T17">
                  <a:pos x="T10" y="T11"/>
                </a:cxn>
              </a:cxnLst>
              <a:rect l="T18" t="T19" r="T20" b="T21"/>
              <a:pathLst>
                <a:path w="160" h="736">
                  <a:moveTo>
                    <a:pt x="152" y="8"/>
                  </a:moveTo>
                  <a:lnTo>
                    <a:pt x="88" y="0"/>
                  </a:lnTo>
                  <a:lnTo>
                    <a:pt x="96" y="368"/>
                  </a:lnTo>
                  <a:lnTo>
                    <a:pt x="0" y="696"/>
                  </a:lnTo>
                  <a:lnTo>
                    <a:pt x="72" y="680"/>
                  </a:lnTo>
                  <a:lnTo>
                    <a:pt x="160" y="736"/>
                  </a:lnTo>
                </a:path>
              </a:pathLst>
            </a:custGeom>
            <a:solidFill>
              <a:schemeClr val="bg1"/>
            </a:solidFill>
            <a:ln w="9525">
              <a:solidFill>
                <a:schemeClr val="tx1"/>
              </a:solidFill>
              <a:round/>
              <a:headEnd/>
              <a:tailEnd/>
            </a:ln>
          </p:spPr>
          <p:txBody>
            <a:bodyPr wrap="none" anchor="ctr"/>
            <a:lstStyle/>
            <a:p>
              <a:endParaRPr lang="ja-JP" altLang="en-US"/>
            </a:p>
          </p:txBody>
        </p:sp>
        <p:sp>
          <p:nvSpPr>
            <p:cNvPr id="42" name="Rectangle 52"/>
            <p:cNvSpPr>
              <a:spLocks noChangeArrowheads="1"/>
            </p:cNvSpPr>
            <p:nvPr/>
          </p:nvSpPr>
          <p:spPr bwMode="auto">
            <a:xfrm>
              <a:off x="2904" y="2224"/>
              <a:ext cx="704" cy="784"/>
            </a:xfrm>
            <a:prstGeom prst="rect">
              <a:avLst/>
            </a:prstGeom>
            <a:solidFill>
              <a:schemeClr val="bg1"/>
            </a:solidFill>
            <a:ln w="9525">
              <a:solidFill>
                <a:schemeClr val="tx1"/>
              </a:solidFill>
              <a:miter lim="800000"/>
              <a:headEnd/>
              <a:tailEnd/>
            </a:ln>
          </p:spPr>
          <p:txBody>
            <a:bodyPr wrap="none" anchor="ctr"/>
            <a:lstStyle/>
            <a:p>
              <a:pPr defTabSz="457200" eaLnBrk="1" hangingPunct="1"/>
              <a:endParaRPr lang="ja-JP" altLang="en-US" sz="1800">
                <a:latin typeface="Calibri" pitchFamily="34" charset="0"/>
              </a:endParaRPr>
            </a:p>
          </p:txBody>
        </p:sp>
        <p:sp>
          <p:nvSpPr>
            <p:cNvPr id="43" name="Freeform 53"/>
            <p:cNvSpPr>
              <a:spLocks/>
            </p:cNvSpPr>
            <p:nvPr/>
          </p:nvSpPr>
          <p:spPr bwMode="auto">
            <a:xfrm>
              <a:off x="2904" y="2232"/>
              <a:ext cx="752" cy="224"/>
            </a:xfrm>
            <a:custGeom>
              <a:avLst/>
              <a:gdLst>
                <a:gd name="T0" fmla="*/ 24 w 752"/>
                <a:gd name="T1" fmla="*/ 216 h 224"/>
                <a:gd name="T2" fmla="*/ 752 w 752"/>
                <a:gd name="T3" fmla="*/ 216 h 224"/>
                <a:gd name="T4" fmla="*/ 696 w 752"/>
                <a:gd name="T5" fmla="*/ 0 h 224"/>
                <a:gd name="T6" fmla="*/ 0 w 752"/>
                <a:gd name="T7" fmla="*/ 0 h 224"/>
                <a:gd name="T8" fmla="*/ 80 w 752"/>
                <a:gd name="T9" fmla="*/ 224 h 224"/>
                <a:gd name="T10" fmla="*/ 0 60000 65536"/>
                <a:gd name="T11" fmla="*/ 0 60000 65536"/>
                <a:gd name="T12" fmla="*/ 0 60000 65536"/>
                <a:gd name="T13" fmla="*/ 0 60000 65536"/>
                <a:gd name="T14" fmla="*/ 0 60000 65536"/>
                <a:gd name="T15" fmla="*/ 0 w 752"/>
                <a:gd name="T16" fmla="*/ 0 h 224"/>
                <a:gd name="T17" fmla="*/ 752 w 752"/>
                <a:gd name="T18" fmla="*/ 224 h 224"/>
              </a:gdLst>
              <a:ahLst/>
              <a:cxnLst>
                <a:cxn ang="T10">
                  <a:pos x="T0" y="T1"/>
                </a:cxn>
                <a:cxn ang="T11">
                  <a:pos x="T2" y="T3"/>
                </a:cxn>
                <a:cxn ang="T12">
                  <a:pos x="T4" y="T5"/>
                </a:cxn>
                <a:cxn ang="T13">
                  <a:pos x="T6" y="T7"/>
                </a:cxn>
                <a:cxn ang="T14">
                  <a:pos x="T8" y="T9"/>
                </a:cxn>
              </a:cxnLst>
              <a:rect l="T15" t="T16" r="T17" b="T18"/>
              <a:pathLst>
                <a:path w="752" h="224">
                  <a:moveTo>
                    <a:pt x="24" y="216"/>
                  </a:moveTo>
                  <a:lnTo>
                    <a:pt x="752" y="216"/>
                  </a:lnTo>
                  <a:lnTo>
                    <a:pt x="696" y="0"/>
                  </a:lnTo>
                  <a:lnTo>
                    <a:pt x="0" y="0"/>
                  </a:lnTo>
                  <a:lnTo>
                    <a:pt x="80" y="224"/>
                  </a:lnTo>
                </a:path>
              </a:pathLst>
            </a:custGeom>
            <a:solidFill>
              <a:schemeClr val="bg1"/>
            </a:solidFill>
            <a:ln w="9525">
              <a:solidFill>
                <a:schemeClr val="tx1"/>
              </a:solidFill>
              <a:round/>
              <a:headEnd/>
              <a:tailEnd/>
            </a:ln>
          </p:spPr>
          <p:txBody>
            <a:bodyPr wrap="none" anchor="ctr"/>
            <a:lstStyle/>
            <a:p>
              <a:endParaRPr lang="ja-JP" altLang="en-US"/>
            </a:p>
          </p:txBody>
        </p:sp>
        <p:sp>
          <p:nvSpPr>
            <p:cNvPr id="44" name="Text Box 54"/>
            <p:cNvSpPr txBox="1">
              <a:spLocks noChangeArrowheads="1"/>
            </p:cNvSpPr>
            <p:nvPr/>
          </p:nvSpPr>
          <p:spPr bwMode="auto">
            <a:xfrm>
              <a:off x="2984" y="2589"/>
              <a:ext cx="589" cy="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defRPr kumimoji="1" sz="3200">
                  <a:solidFill>
                    <a:schemeClr val="tx1"/>
                  </a:solidFill>
                  <a:latin typeface="Arial" pitchFamily="34" charset="0"/>
                  <a:ea typeface="ＭＳ Ｐゴシック" pitchFamily="50" charset="-128"/>
                </a:defRPr>
              </a:lvl1pPr>
              <a:lvl2pPr defTabSz="457200">
                <a:defRPr kumimoji="1" sz="2800">
                  <a:solidFill>
                    <a:schemeClr val="tx1"/>
                  </a:solidFill>
                  <a:latin typeface="Arial" pitchFamily="34" charset="0"/>
                  <a:ea typeface="ＭＳ Ｐゴシック" pitchFamily="50" charset="-128"/>
                </a:defRPr>
              </a:lvl2pPr>
              <a:lvl3pPr defTabSz="457200">
                <a:defRPr kumimoji="1" sz="2400">
                  <a:solidFill>
                    <a:schemeClr val="tx1"/>
                  </a:solidFill>
                  <a:latin typeface="Arial" pitchFamily="34" charset="0"/>
                  <a:ea typeface="ＭＳ Ｐゴシック" pitchFamily="50" charset="-128"/>
                </a:defRPr>
              </a:lvl3pPr>
              <a:lvl4pPr defTabSz="457200">
                <a:defRPr kumimoji="1" sz="2000">
                  <a:solidFill>
                    <a:schemeClr val="tx1"/>
                  </a:solidFill>
                  <a:latin typeface="Arial" pitchFamily="34" charset="0"/>
                  <a:ea typeface="ＭＳ Ｐゴシック" pitchFamily="50" charset="-128"/>
                </a:defRPr>
              </a:lvl4pPr>
              <a:lvl5pPr defTabSz="457200">
                <a:defRPr kumimoji="1" sz="2000">
                  <a:solidFill>
                    <a:schemeClr val="tx1"/>
                  </a:solidFill>
                  <a:latin typeface="Arial" pitchFamily="34" charset="0"/>
                  <a:ea typeface="ＭＳ Ｐゴシック" pitchFamily="50" charset="-128"/>
                </a:defRPr>
              </a:lvl5pPr>
              <a:lvl6pPr defTabSz="457200" eaLnBrk="0" hangingPunct="0">
                <a:defRPr kumimoji="1" sz="2000">
                  <a:solidFill>
                    <a:schemeClr val="tx1"/>
                  </a:solidFill>
                  <a:latin typeface="Arial" pitchFamily="34" charset="0"/>
                  <a:ea typeface="ＭＳ Ｐゴシック" pitchFamily="50" charset="-128"/>
                </a:defRPr>
              </a:lvl6pPr>
              <a:lvl7pPr defTabSz="457200" eaLnBrk="0" hangingPunct="0">
                <a:defRPr kumimoji="1" sz="2000">
                  <a:solidFill>
                    <a:schemeClr val="tx1"/>
                  </a:solidFill>
                  <a:latin typeface="Arial" pitchFamily="34" charset="0"/>
                  <a:ea typeface="ＭＳ Ｐゴシック" pitchFamily="50" charset="-128"/>
                </a:defRPr>
              </a:lvl7pPr>
              <a:lvl8pPr defTabSz="457200" eaLnBrk="0" hangingPunct="0">
                <a:defRPr kumimoji="1" sz="2000">
                  <a:solidFill>
                    <a:schemeClr val="tx1"/>
                  </a:solidFill>
                  <a:latin typeface="Arial" pitchFamily="34" charset="0"/>
                  <a:ea typeface="ＭＳ Ｐゴシック" pitchFamily="50" charset="-128"/>
                </a:defRPr>
              </a:lvl8pPr>
              <a:lvl9pPr defTabSz="457200" eaLnBrk="0" hangingPunct="0">
                <a:defRPr kumimoji="1" sz="2000">
                  <a:solidFill>
                    <a:schemeClr val="tx1"/>
                  </a:solidFill>
                  <a:latin typeface="Arial" pitchFamily="34" charset="0"/>
                  <a:ea typeface="ＭＳ Ｐゴシック" pitchFamily="50" charset="-128"/>
                </a:defRPr>
              </a:lvl9pPr>
            </a:lstStyle>
            <a:p>
              <a:pPr eaLnBrk="1" hangingPunct="1"/>
              <a:r>
                <a:rPr lang="ja-JP" altLang="en-US" sz="900" b="1" dirty="0">
                  <a:latin typeface="Calibri" pitchFamily="34" charset="0"/>
                </a:rPr>
                <a:t>院外処方</a:t>
              </a:r>
              <a:endParaRPr lang="en-US" altLang="ja-JP" sz="900" b="1" dirty="0">
                <a:latin typeface="Calibri" pitchFamily="34" charset="0"/>
              </a:endParaRPr>
            </a:p>
            <a:p>
              <a:pPr eaLnBrk="1" hangingPunct="1"/>
              <a:r>
                <a:rPr lang="ja-JP" altLang="en-US" sz="900" b="1" dirty="0">
                  <a:latin typeface="Calibri" pitchFamily="34" charset="0"/>
                </a:rPr>
                <a:t>凸凹薬局</a:t>
              </a:r>
            </a:p>
          </p:txBody>
        </p:sp>
        <p:sp>
          <p:nvSpPr>
            <p:cNvPr id="45" name="Rectangle 55"/>
            <p:cNvSpPr>
              <a:spLocks noChangeArrowheads="1"/>
            </p:cNvSpPr>
            <p:nvPr/>
          </p:nvSpPr>
          <p:spPr bwMode="auto">
            <a:xfrm>
              <a:off x="2976" y="2568"/>
              <a:ext cx="576" cy="36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defTabSz="457200" eaLnBrk="1" hangingPunct="1"/>
              <a:endParaRPr lang="ja-JP" altLang="en-US" sz="1800">
                <a:latin typeface="Calibri" pitchFamily="34" charset="0"/>
              </a:endParaRPr>
            </a:p>
          </p:txBody>
        </p:sp>
      </p:grpSp>
      <p:grpSp>
        <p:nvGrpSpPr>
          <p:cNvPr id="46" name="Group 56"/>
          <p:cNvGrpSpPr>
            <a:grpSpLocks/>
          </p:cNvGrpSpPr>
          <p:nvPr/>
        </p:nvGrpSpPr>
        <p:grpSpPr bwMode="auto">
          <a:xfrm>
            <a:off x="2673350" y="4423413"/>
            <a:ext cx="1260948" cy="653719"/>
            <a:chOff x="4152" y="2128"/>
            <a:chExt cx="1136" cy="750"/>
          </a:xfrm>
        </p:grpSpPr>
        <p:sp>
          <p:nvSpPr>
            <p:cNvPr id="47" name="Rectangle 57"/>
            <p:cNvSpPr>
              <a:spLocks noChangeArrowheads="1"/>
            </p:cNvSpPr>
            <p:nvPr/>
          </p:nvSpPr>
          <p:spPr bwMode="auto">
            <a:xfrm>
              <a:off x="4152" y="2297"/>
              <a:ext cx="1136" cy="581"/>
            </a:xfrm>
            <a:prstGeom prst="rect">
              <a:avLst/>
            </a:prstGeom>
            <a:solidFill>
              <a:srgbClr val="FFFF66"/>
            </a:solidFill>
            <a:ln w="9525">
              <a:solidFill>
                <a:schemeClr val="tx1"/>
              </a:solidFill>
              <a:miter lim="800000"/>
              <a:headEnd/>
              <a:tailEnd/>
            </a:ln>
          </p:spPr>
          <p:txBody>
            <a:bodyPr wrap="none" anchor="ctr"/>
            <a:lstStyle/>
            <a:p>
              <a:pPr defTabSz="457200" eaLnBrk="1" hangingPunct="1"/>
              <a:endParaRPr lang="ja-JP" altLang="en-US" sz="1800">
                <a:latin typeface="Calibri" pitchFamily="34" charset="0"/>
              </a:endParaRPr>
            </a:p>
          </p:txBody>
        </p:sp>
        <p:sp>
          <p:nvSpPr>
            <p:cNvPr id="48" name="Rectangle 58" descr="紙袋"/>
            <p:cNvSpPr>
              <a:spLocks noChangeArrowheads="1"/>
            </p:cNvSpPr>
            <p:nvPr/>
          </p:nvSpPr>
          <p:spPr bwMode="auto">
            <a:xfrm>
              <a:off x="4195" y="2334"/>
              <a:ext cx="1050" cy="499"/>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defTabSz="457200" eaLnBrk="1" hangingPunct="1"/>
              <a:endParaRPr lang="ja-JP" altLang="en-US" sz="1800">
                <a:latin typeface="Calibri" pitchFamily="34" charset="0"/>
              </a:endParaRPr>
            </a:p>
          </p:txBody>
        </p:sp>
        <p:sp>
          <p:nvSpPr>
            <p:cNvPr id="49" name="Text Box 59"/>
            <p:cNvSpPr txBox="1">
              <a:spLocks noChangeArrowheads="1"/>
            </p:cNvSpPr>
            <p:nvPr/>
          </p:nvSpPr>
          <p:spPr bwMode="auto">
            <a:xfrm>
              <a:off x="4222" y="2363"/>
              <a:ext cx="662" cy="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defRPr kumimoji="1" sz="3200">
                  <a:solidFill>
                    <a:schemeClr val="tx1"/>
                  </a:solidFill>
                  <a:latin typeface="Arial" pitchFamily="34" charset="0"/>
                  <a:ea typeface="ＭＳ Ｐゴシック" pitchFamily="50" charset="-128"/>
                </a:defRPr>
              </a:lvl1pPr>
              <a:lvl2pPr defTabSz="457200">
                <a:defRPr kumimoji="1" sz="2800">
                  <a:solidFill>
                    <a:schemeClr val="tx1"/>
                  </a:solidFill>
                  <a:latin typeface="Arial" pitchFamily="34" charset="0"/>
                  <a:ea typeface="ＭＳ Ｐゴシック" pitchFamily="50" charset="-128"/>
                </a:defRPr>
              </a:lvl2pPr>
              <a:lvl3pPr defTabSz="457200">
                <a:defRPr kumimoji="1" sz="2400">
                  <a:solidFill>
                    <a:schemeClr val="tx1"/>
                  </a:solidFill>
                  <a:latin typeface="Arial" pitchFamily="34" charset="0"/>
                  <a:ea typeface="ＭＳ Ｐゴシック" pitchFamily="50" charset="-128"/>
                </a:defRPr>
              </a:lvl3pPr>
              <a:lvl4pPr defTabSz="457200">
                <a:defRPr kumimoji="1" sz="2000">
                  <a:solidFill>
                    <a:schemeClr val="tx1"/>
                  </a:solidFill>
                  <a:latin typeface="Arial" pitchFamily="34" charset="0"/>
                  <a:ea typeface="ＭＳ Ｐゴシック" pitchFamily="50" charset="-128"/>
                </a:defRPr>
              </a:lvl4pPr>
              <a:lvl5pPr defTabSz="457200">
                <a:defRPr kumimoji="1" sz="2000">
                  <a:solidFill>
                    <a:schemeClr val="tx1"/>
                  </a:solidFill>
                  <a:latin typeface="Arial" pitchFamily="34" charset="0"/>
                  <a:ea typeface="ＭＳ Ｐゴシック" pitchFamily="50" charset="-128"/>
                </a:defRPr>
              </a:lvl5pPr>
              <a:lvl6pPr defTabSz="457200" eaLnBrk="0" hangingPunct="0">
                <a:defRPr kumimoji="1" sz="2000">
                  <a:solidFill>
                    <a:schemeClr val="tx1"/>
                  </a:solidFill>
                  <a:latin typeface="Arial" pitchFamily="34" charset="0"/>
                  <a:ea typeface="ＭＳ Ｐゴシック" pitchFamily="50" charset="-128"/>
                </a:defRPr>
              </a:lvl6pPr>
              <a:lvl7pPr defTabSz="457200" eaLnBrk="0" hangingPunct="0">
                <a:defRPr kumimoji="1" sz="2000">
                  <a:solidFill>
                    <a:schemeClr val="tx1"/>
                  </a:solidFill>
                  <a:latin typeface="Arial" pitchFamily="34" charset="0"/>
                  <a:ea typeface="ＭＳ Ｐゴシック" pitchFamily="50" charset="-128"/>
                </a:defRPr>
              </a:lvl7pPr>
              <a:lvl8pPr defTabSz="457200" eaLnBrk="0" hangingPunct="0">
                <a:defRPr kumimoji="1" sz="2000">
                  <a:solidFill>
                    <a:schemeClr val="tx1"/>
                  </a:solidFill>
                  <a:latin typeface="Arial" pitchFamily="34" charset="0"/>
                  <a:ea typeface="ＭＳ Ｐゴシック" pitchFamily="50" charset="-128"/>
                </a:defRPr>
              </a:lvl8pPr>
              <a:lvl9pPr defTabSz="457200" eaLnBrk="0" hangingPunct="0">
                <a:defRPr kumimoji="1" sz="2000">
                  <a:solidFill>
                    <a:schemeClr val="tx1"/>
                  </a:solidFill>
                  <a:latin typeface="Arial" pitchFamily="34" charset="0"/>
                  <a:ea typeface="ＭＳ Ｐゴシック" pitchFamily="50" charset="-128"/>
                </a:defRPr>
              </a:lvl9pPr>
            </a:lstStyle>
            <a:p>
              <a:pPr eaLnBrk="1" hangingPunct="1"/>
              <a:r>
                <a:rPr lang="en-US" altLang="ja-JP" sz="1000">
                  <a:latin typeface="Calibri" pitchFamily="34" charset="0"/>
                </a:rPr>
                <a:t>10000</a:t>
              </a:r>
            </a:p>
            <a:p>
              <a:pPr eaLnBrk="1" hangingPunct="1"/>
              <a:r>
                <a:rPr lang="ja-JP" altLang="en-US" sz="900" b="1">
                  <a:latin typeface="Calibri" pitchFamily="34" charset="0"/>
                </a:rPr>
                <a:t>日本銀行券</a:t>
              </a:r>
              <a:endParaRPr lang="en-US" altLang="ja-JP" sz="900" b="1">
                <a:latin typeface="Calibri" pitchFamily="34" charset="0"/>
              </a:endParaRPr>
            </a:p>
            <a:p>
              <a:pPr eaLnBrk="1" hangingPunct="1"/>
              <a:r>
                <a:rPr lang="ja-JP" altLang="en-US" sz="900" b="1">
                  <a:latin typeface="Calibri" pitchFamily="34" charset="0"/>
                </a:rPr>
                <a:t>壱万円</a:t>
              </a:r>
              <a:endParaRPr lang="ja-JP" altLang="en-US" sz="900">
                <a:latin typeface="Calibri" pitchFamily="34" charset="0"/>
              </a:endParaRPr>
            </a:p>
          </p:txBody>
        </p:sp>
        <p:sp>
          <p:nvSpPr>
            <p:cNvPr id="50" name="Oval 60"/>
            <p:cNvSpPr>
              <a:spLocks noChangeArrowheads="1"/>
            </p:cNvSpPr>
            <p:nvPr/>
          </p:nvSpPr>
          <p:spPr bwMode="auto">
            <a:xfrm>
              <a:off x="4592" y="2476"/>
              <a:ext cx="291" cy="275"/>
            </a:xfrm>
            <a:prstGeom prst="ellipse">
              <a:avLst/>
            </a:prstGeom>
            <a:solidFill>
              <a:srgbClr val="FFFF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defTabSz="457200" eaLnBrk="1" hangingPunct="1"/>
              <a:endParaRPr lang="ja-JP" altLang="en-US" sz="1800">
                <a:latin typeface="Calibri" pitchFamily="34" charset="0"/>
              </a:endParaRPr>
            </a:p>
          </p:txBody>
        </p:sp>
        <p:sp>
          <p:nvSpPr>
            <p:cNvPr id="51" name="Freeform 61"/>
            <p:cNvSpPr>
              <a:spLocks/>
            </p:cNvSpPr>
            <p:nvPr/>
          </p:nvSpPr>
          <p:spPr bwMode="auto">
            <a:xfrm>
              <a:off x="4979" y="2353"/>
              <a:ext cx="252" cy="310"/>
            </a:xfrm>
            <a:custGeom>
              <a:avLst/>
              <a:gdLst>
                <a:gd name="T0" fmla="*/ 6 w 282"/>
                <a:gd name="T1" fmla="*/ 68 h 315"/>
                <a:gd name="T2" fmla="*/ 11 w 282"/>
                <a:gd name="T3" fmla="*/ 22 h 315"/>
                <a:gd name="T4" fmla="*/ 16 w 282"/>
                <a:gd name="T5" fmla="*/ 4 h 315"/>
                <a:gd name="T6" fmla="*/ 19 w 282"/>
                <a:gd name="T7" fmla="*/ 0 h 315"/>
                <a:gd name="T8" fmla="*/ 23 w 282"/>
                <a:gd name="T9" fmla="*/ 12 h 315"/>
                <a:gd name="T10" fmla="*/ 24 w 282"/>
                <a:gd name="T11" fmla="*/ 16 h 315"/>
                <a:gd name="T12" fmla="*/ 36 w 282"/>
                <a:gd name="T13" fmla="*/ 16 h 315"/>
                <a:gd name="T14" fmla="*/ 55 w 282"/>
                <a:gd name="T15" fmla="*/ 72 h 315"/>
                <a:gd name="T16" fmla="*/ 56 w 282"/>
                <a:gd name="T17" fmla="*/ 89 h 315"/>
                <a:gd name="T18" fmla="*/ 54 w 282"/>
                <a:gd name="T19" fmla="*/ 141 h 315"/>
                <a:gd name="T20" fmla="*/ 56 w 282"/>
                <a:gd name="T21" fmla="*/ 122 h 315"/>
                <a:gd name="T22" fmla="*/ 58 w 282"/>
                <a:gd name="T23" fmla="*/ 149 h 315"/>
                <a:gd name="T24" fmla="*/ 50 w 282"/>
                <a:gd name="T25" fmla="*/ 215 h 315"/>
                <a:gd name="T26" fmla="*/ 47 w 282"/>
                <a:gd name="T27" fmla="*/ 209 h 315"/>
                <a:gd name="T28" fmla="*/ 32 w 282"/>
                <a:gd name="T29" fmla="*/ 251 h 315"/>
                <a:gd name="T30" fmla="*/ 15 w 282"/>
                <a:gd name="T31" fmla="*/ 224 h 315"/>
                <a:gd name="T32" fmla="*/ 7 w 282"/>
                <a:gd name="T33" fmla="*/ 170 h 315"/>
                <a:gd name="T34" fmla="*/ 5 w 282"/>
                <a:gd name="T35" fmla="*/ 176 h 315"/>
                <a:gd name="T36" fmla="*/ 4 w 282"/>
                <a:gd name="T37" fmla="*/ 162 h 315"/>
                <a:gd name="T38" fmla="*/ 0 w 282"/>
                <a:gd name="T39" fmla="*/ 124 h 315"/>
                <a:gd name="T40" fmla="*/ 4 w 282"/>
                <a:gd name="T41" fmla="*/ 93 h 315"/>
                <a:gd name="T42" fmla="*/ 6 w 282"/>
                <a:gd name="T43" fmla="*/ 98 h 315"/>
                <a:gd name="T44" fmla="*/ 7 w 282"/>
                <a:gd name="T45" fmla="*/ 92 h 315"/>
                <a:gd name="T46" fmla="*/ 6 w 282"/>
                <a:gd name="T47" fmla="*/ 68 h 31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82"/>
                <a:gd name="T73" fmla="*/ 0 h 315"/>
                <a:gd name="T74" fmla="*/ 282 w 282"/>
                <a:gd name="T75" fmla="*/ 315 h 315"/>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82" h="315">
                  <a:moveTo>
                    <a:pt x="28" y="82"/>
                  </a:moveTo>
                  <a:cubicBezTo>
                    <a:pt x="36" y="62"/>
                    <a:pt x="43" y="41"/>
                    <a:pt x="52" y="22"/>
                  </a:cubicBezTo>
                  <a:cubicBezTo>
                    <a:pt x="55" y="15"/>
                    <a:pt x="68" y="6"/>
                    <a:pt x="76" y="4"/>
                  </a:cubicBezTo>
                  <a:cubicBezTo>
                    <a:pt x="80" y="2"/>
                    <a:pt x="88" y="0"/>
                    <a:pt x="88" y="0"/>
                  </a:cubicBezTo>
                  <a:cubicBezTo>
                    <a:pt x="104" y="5"/>
                    <a:pt x="96" y="1"/>
                    <a:pt x="112" y="12"/>
                  </a:cubicBezTo>
                  <a:cubicBezTo>
                    <a:pt x="114" y="13"/>
                    <a:pt x="118" y="16"/>
                    <a:pt x="118" y="16"/>
                  </a:cubicBezTo>
                  <a:cubicBezTo>
                    <a:pt x="145" y="13"/>
                    <a:pt x="139" y="12"/>
                    <a:pt x="170" y="16"/>
                  </a:cubicBezTo>
                  <a:cubicBezTo>
                    <a:pt x="214" y="20"/>
                    <a:pt x="233" y="57"/>
                    <a:pt x="262" y="86"/>
                  </a:cubicBezTo>
                  <a:cubicBezTo>
                    <a:pt x="263" y="94"/>
                    <a:pt x="266" y="103"/>
                    <a:pt x="268" y="112"/>
                  </a:cubicBezTo>
                  <a:cubicBezTo>
                    <a:pt x="266" y="140"/>
                    <a:pt x="265" y="152"/>
                    <a:pt x="258" y="176"/>
                  </a:cubicBezTo>
                  <a:cubicBezTo>
                    <a:pt x="259" y="162"/>
                    <a:pt x="256" y="154"/>
                    <a:pt x="270" y="150"/>
                  </a:cubicBezTo>
                  <a:cubicBezTo>
                    <a:pt x="279" y="159"/>
                    <a:pt x="279" y="174"/>
                    <a:pt x="282" y="188"/>
                  </a:cubicBezTo>
                  <a:cubicBezTo>
                    <a:pt x="280" y="221"/>
                    <a:pt x="278" y="248"/>
                    <a:pt x="250" y="270"/>
                  </a:cubicBezTo>
                  <a:cubicBezTo>
                    <a:pt x="242" y="265"/>
                    <a:pt x="231" y="250"/>
                    <a:pt x="228" y="262"/>
                  </a:cubicBezTo>
                  <a:cubicBezTo>
                    <a:pt x="223" y="315"/>
                    <a:pt x="209" y="309"/>
                    <a:pt x="158" y="314"/>
                  </a:cubicBezTo>
                  <a:cubicBezTo>
                    <a:pt x="118" y="311"/>
                    <a:pt x="101" y="307"/>
                    <a:pt x="74" y="280"/>
                  </a:cubicBezTo>
                  <a:cubicBezTo>
                    <a:pt x="69" y="265"/>
                    <a:pt x="44" y="220"/>
                    <a:pt x="32" y="212"/>
                  </a:cubicBezTo>
                  <a:cubicBezTo>
                    <a:pt x="30" y="214"/>
                    <a:pt x="28" y="218"/>
                    <a:pt x="26" y="218"/>
                  </a:cubicBezTo>
                  <a:cubicBezTo>
                    <a:pt x="25" y="217"/>
                    <a:pt x="16" y="205"/>
                    <a:pt x="16" y="204"/>
                  </a:cubicBezTo>
                  <a:cubicBezTo>
                    <a:pt x="7" y="187"/>
                    <a:pt x="4" y="169"/>
                    <a:pt x="0" y="152"/>
                  </a:cubicBezTo>
                  <a:cubicBezTo>
                    <a:pt x="2" y="138"/>
                    <a:pt x="1" y="128"/>
                    <a:pt x="14" y="120"/>
                  </a:cubicBezTo>
                  <a:cubicBezTo>
                    <a:pt x="22" y="122"/>
                    <a:pt x="26" y="139"/>
                    <a:pt x="30" y="126"/>
                  </a:cubicBezTo>
                  <a:cubicBezTo>
                    <a:pt x="30" y="123"/>
                    <a:pt x="31" y="120"/>
                    <a:pt x="32" y="118"/>
                  </a:cubicBezTo>
                  <a:cubicBezTo>
                    <a:pt x="34" y="90"/>
                    <a:pt x="36" y="102"/>
                    <a:pt x="28" y="82"/>
                  </a:cubicBezTo>
                  <a:close/>
                </a:path>
              </a:pathLst>
            </a:custGeom>
            <a:solidFill>
              <a:srgbClr val="FFCC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ja-JP" altLang="en-US"/>
            </a:p>
          </p:txBody>
        </p:sp>
        <p:sp>
          <p:nvSpPr>
            <p:cNvPr id="52" name="Freeform 62"/>
            <p:cNvSpPr>
              <a:spLocks/>
            </p:cNvSpPr>
            <p:nvPr/>
          </p:nvSpPr>
          <p:spPr bwMode="auto">
            <a:xfrm>
              <a:off x="5000" y="2345"/>
              <a:ext cx="229" cy="134"/>
            </a:xfrm>
            <a:custGeom>
              <a:avLst/>
              <a:gdLst>
                <a:gd name="T0" fmla="*/ 4 w 259"/>
                <a:gd name="T1" fmla="*/ 38 h 144"/>
                <a:gd name="T2" fmla="*/ 9 w 259"/>
                <a:gd name="T3" fmla="*/ 23 h 144"/>
                <a:gd name="T4" fmla="*/ 20 w 259"/>
                <a:gd name="T5" fmla="*/ 32 h 144"/>
                <a:gd name="T6" fmla="*/ 33 w 259"/>
                <a:gd name="T7" fmla="*/ 24 h 144"/>
                <a:gd name="T8" fmla="*/ 34 w 259"/>
                <a:gd name="T9" fmla="*/ 34 h 144"/>
                <a:gd name="T10" fmla="*/ 39 w 259"/>
                <a:gd name="T11" fmla="*/ 39 h 144"/>
                <a:gd name="T12" fmla="*/ 43 w 259"/>
                <a:gd name="T13" fmla="*/ 52 h 144"/>
                <a:gd name="T14" fmla="*/ 44 w 259"/>
                <a:gd name="T15" fmla="*/ 42 h 144"/>
                <a:gd name="T16" fmla="*/ 46 w 259"/>
                <a:gd name="T17" fmla="*/ 37 h 144"/>
                <a:gd name="T18" fmla="*/ 42 w 259"/>
                <a:gd name="T19" fmla="*/ 17 h 144"/>
                <a:gd name="T20" fmla="*/ 40 w 259"/>
                <a:gd name="T21" fmla="*/ 10 h 144"/>
                <a:gd name="T22" fmla="*/ 39 w 259"/>
                <a:gd name="T23" fmla="*/ 7 h 144"/>
                <a:gd name="T24" fmla="*/ 26 w 259"/>
                <a:gd name="T25" fmla="*/ 7 h 144"/>
                <a:gd name="T26" fmla="*/ 19 w 259"/>
                <a:gd name="T27" fmla="*/ 7 h 144"/>
                <a:gd name="T28" fmla="*/ 11 w 259"/>
                <a:gd name="T29" fmla="*/ 0 h 144"/>
                <a:gd name="T30" fmla="*/ 4 w 259"/>
                <a:gd name="T31" fmla="*/ 10 h 144"/>
                <a:gd name="T32" fmla="*/ 4 w 259"/>
                <a:gd name="T33" fmla="*/ 19 h 144"/>
                <a:gd name="T34" fmla="*/ 3 w 259"/>
                <a:gd name="T35" fmla="*/ 27 h 144"/>
                <a:gd name="T36" fmla="*/ 4 w 259"/>
                <a:gd name="T37" fmla="*/ 38 h 14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59"/>
                <a:gd name="T58" fmla="*/ 0 h 144"/>
                <a:gd name="T59" fmla="*/ 259 w 259"/>
                <a:gd name="T60" fmla="*/ 144 h 144"/>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59" h="144">
                  <a:moveTo>
                    <a:pt x="13" y="104"/>
                  </a:moveTo>
                  <a:cubicBezTo>
                    <a:pt x="32" y="89"/>
                    <a:pt x="43" y="84"/>
                    <a:pt x="49" y="62"/>
                  </a:cubicBezTo>
                  <a:cubicBezTo>
                    <a:pt x="66" y="73"/>
                    <a:pt x="92" y="80"/>
                    <a:pt x="113" y="86"/>
                  </a:cubicBezTo>
                  <a:cubicBezTo>
                    <a:pt x="139" y="83"/>
                    <a:pt x="157" y="69"/>
                    <a:pt x="183" y="66"/>
                  </a:cubicBezTo>
                  <a:cubicBezTo>
                    <a:pt x="198" y="69"/>
                    <a:pt x="188" y="80"/>
                    <a:pt x="197" y="92"/>
                  </a:cubicBezTo>
                  <a:cubicBezTo>
                    <a:pt x="200" y="97"/>
                    <a:pt x="211" y="102"/>
                    <a:pt x="217" y="106"/>
                  </a:cubicBezTo>
                  <a:cubicBezTo>
                    <a:pt x="219" y="123"/>
                    <a:pt x="223" y="133"/>
                    <a:pt x="239" y="144"/>
                  </a:cubicBezTo>
                  <a:cubicBezTo>
                    <a:pt x="248" y="137"/>
                    <a:pt x="251" y="124"/>
                    <a:pt x="255" y="114"/>
                  </a:cubicBezTo>
                  <a:cubicBezTo>
                    <a:pt x="256" y="110"/>
                    <a:pt x="259" y="102"/>
                    <a:pt x="259" y="102"/>
                  </a:cubicBezTo>
                  <a:cubicBezTo>
                    <a:pt x="254" y="80"/>
                    <a:pt x="244" y="65"/>
                    <a:pt x="235" y="46"/>
                  </a:cubicBezTo>
                  <a:cubicBezTo>
                    <a:pt x="232" y="40"/>
                    <a:pt x="230" y="33"/>
                    <a:pt x="227" y="28"/>
                  </a:cubicBezTo>
                  <a:cubicBezTo>
                    <a:pt x="224" y="23"/>
                    <a:pt x="219" y="16"/>
                    <a:pt x="219" y="16"/>
                  </a:cubicBezTo>
                  <a:cubicBezTo>
                    <a:pt x="194" y="20"/>
                    <a:pt x="169" y="20"/>
                    <a:pt x="145" y="22"/>
                  </a:cubicBezTo>
                  <a:cubicBezTo>
                    <a:pt x="141" y="21"/>
                    <a:pt x="113" y="21"/>
                    <a:pt x="103" y="18"/>
                  </a:cubicBezTo>
                  <a:cubicBezTo>
                    <a:pt x="87" y="12"/>
                    <a:pt x="77" y="3"/>
                    <a:pt x="61" y="0"/>
                  </a:cubicBezTo>
                  <a:cubicBezTo>
                    <a:pt x="46" y="4"/>
                    <a:pt x="33" y="17"/>
                    <a:pt x="23" y="28"/>
                  </a:cubicBezTo>
                  <a:cubicBezTo>
                    <a:pt x="20" y="36"/>
                    <a:pt x="9" y="52"/>
                    <a:pt x="9" y="52"/>
                  </a:cubicBezTo>
                  <a:cubicBezTo>
                    <a:pt x="7" y="58"/>
                    <a:pt x="3" y="72"/>
                    <a:pt x="3" y="72"/>
                  </a:cubicBezTo>
                  <a:cubicBezTo>
                    <a:pt x="3" y="77"/>
                    <a:pt x="0" y="116"/>
                    <a:pt x="13" y="104"/>
                  </a:cubicBezTo>
                  <a:close/>
                </a:path>
              </a:pathLst>
            </a:custGeom>
            <a:solidFill>
              <a:schemeClr val="tx1"/>
            </a:solidFill>
            <a:ln w="9525">
              <a:solidFill>
                <a:schemeClr val="tx1"/>
              </a:solidFill>
              <a:round/>
              <a:headEnd/>
              <a:tailEnd/>
            </a:ln>
          </p:spPr>
          <p:txBody>
            <a:bodyPr wrap="none" anchor="ctr"/>
            <a:lstStyle/>
            <a:p>
              <a:endParaRPr lang="ja-JP" altLang="en-US"/>
            </a:p>
          </p:txBody>
        </p:sp>
        <p:sp>
          <p:nvSpPr>
            <p:cNvPr id="53" name="Oval 63"/>
            <p:cNvSpPr>
              <a:spLocks noChangeArrowheads="1"/>
            </p:cNvSpPr>
            <p:nvPr/>
          </p:nvSpPr>
          <p:spPr bwMode="auto">
            <a:xfrm>
              <a:off x="5040" y="2478"/>
              <a:ext cx="41" cy="43"/>
            </a:xfrm>
            <a:prstGeom prst="ellipse">
              <a:avLst/>
            </a:prstGeom>
            <a:solidFill>
              <a:schemeClr val="tx1"/>
            </a:solidFill>
            <a:ln w="9525">
              <a:solidFill>
                <a:schemeClr val="tx1"/>
              </a:solidFill>
              <a:round/>
              <a:headEnd/>
              <a:tailEnd/>
            </a:ln>
          </p:spPr>
          <p:txBody>
            <a:bodyPr wrap="none" anchor="ctr"/>
            <a:lstStyle/>
            <a:p>
              <a:pPr algn="ctr" defTabSz="457200" eaLnBrk="1" hangingPunct="1"/>
              <a:endParaRPr lang="ja-JP" altLang="en-US" sz="1800">
                <a:latin typeface="Calibri" pitchFamily="34" charset="0"/>
              </a:endParaRPr>
            </a:p>
          </p:txBody>
        </p:sp>
        <p:sp>
          <p:nvSpPr>
            <p:cNvPr id="54" name="Oval 64"/>
            <p:cNvSpPr>
              <a:spLocks noChangeArrowheads="1"/>
            </p:cNvSpPr>
            <p:nvPr/>
          </p:nvSpPr>
          <p:spPr bwMode="auto">
            <a:xfrm>
              <a:off x="5119" y="2476"/>
              <a:ext cx="42" cy="43"/>
            </a:xfrm>
            <a:prstGeom prst="ellipse">
              <a:avLst/>
            </a:prstGeom>
            <a:solidFill>
              <a:schemeClr val="tx1"/>
            </a:solidFill>
            <a:ln w="9525">
              <a:solidFill>
                <a:schemeClr val="tx1"/>
              </a:solidFill>
              <a:round/>
              <a:headEnd/>
              <a:tailEnd/>
            </a:ln>
          </p:spPr>
          <p:txBody>
            <a:bodyPr wrap="none" anchor="ctr"/>
            <a:lstStyle/>
            <a:p>
              <a:pPr algn="ctr" defTabSz="457200" eaLnBrk="1" hangingPunct="1"/>
              <a:endParaRPr lang="ja-JP" altLang="en-US" sz="1800">
                <a:latin typeface="Calibri" pitchFamily="34" charset="0"/>
              </a:endParaRPr>
            </a:p>
          </p:txBody>
        </p:sp>
        <p:sp>
          <p:nvSpPr>
            <p:cNvPr id="55" name="Freeform 65"/>
            <p:cNvSpPr>
              <a:spLocks/>
            </p:cNvSpPr>
            <p:nvPr/>
          </p:nvSpPr>
          <p:spPr bwMode="auto">
            <a:xfrm>
              <a:off x="5061" y="2567"/>
              <a:ext cx="92" cy="26"/>
            </a:xfrm>
            <a:custGeom>
              <a:avLst/>
              <a:gdLst>
                <a:gd name="T0" fmla="*/ 0 w 104"/>
                <a:gd name="T1" fmla="*/ 4 h 28"/>
                <a:gd name="T2" fmla="*/ 10 w 104"/>
                <a:gd name="T3" fmla="*/ 10 h 28"/>
                <a:gd name="T4" fmla="*/ 16 w 104"/>
                <a:gd name="T5" fmla="*/ 7 h 28"/>
                <a:gd name="T6" fmla="*/ 19 w 104"/>
                <a:gd name="T7" fmla="*/ 0 h 28"/>
                <a:gd name="T8" fmla="*/ 0 60000 65536"/>
                <a:gd name="T9" fmla="*/ 0 60000 65536"/>
                <a:gd name="T10" fmla="*/ 0 60000 65536"/>
                <a:gd name="T11" fmla="*/ 0 60000 65536"/>
                <a:gd name="T12" fmla="*/ 0 w 104"/>
                <a:gd name="T13" fmla="*/ 0 h 28"/>
                <a:gd name="T14" fmla="*/ 104 w 104"/>
                <a:gd name="T15" fmla="*/ 28 h 28"/>
              </a:gdLst>
              <a:ahLst/>
              <a:cxnLst>
                <a:cxn ang="T8">
                  <a:pos x="T0" y="T1"/>
                </a:cxn>
                <a:cxn ang="T9">
                  <a:pos x="T2" y="T3"/>
                </a:cxn>
                <a:cxn ang="T10">
                  <a:pos x="T4" y="T5"/>
                </a:cxn>
                <a:cxn ang="T11">
                  <a:pos x="T6" y="T7"/>
                </a:cxn>
              </a:cxnLst>
              <a:rect l="T12" t="T13" r="T14" b="T15"/>
              <a:pathLst>
                <a:path w="104" h="28">
                  <a:moveTo>
                    <a:pt x="0" y="4"/>
                  </a:moveTo>
                  <a:cubicBezTo>
                    <a:pt x="15" y="19"/>
                    <a:pt x="28" y="24"/>
                    <a:pt x="50" y="28"/>
                  </a:cubicBezTo>
                  <a:cubicBezTo>
                    <a:pt x="61" y="27"/>
                    <a:pt x="77" y="28"/>
                    <a:pt x="88" y="20"/>
                  </a:cubicBezTo>
                  <a:cubicBezTo>
                    <a:pt x="94" y="14"/>
                    <a:pt x="104" y="0"/>
                    <a:pt x="104" y="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grpSp>
          <p:nvGrpSpPr>
            <p:cNvPr id="56" name="Group 66"/>
            <p:cNvGrpSpPr>
              <a:grpSpLocks/>
            </p:cNvGrpSpPr>
            <p:nvPr/>
          </p:nvGrpSpPr>
          <p:grpSpPr bwMode="auto">
            <a:xfrm>
              <a:off x="4505" y="2128"/>
              <a:ext cx="576" cy="313"/>
              <a:chOff x="4393" y="1984"/>
              <a:chExt cx="576" cy="313"/>
            </a:xfrm>
          </p:grpSpPr>
          <p:sp>
            <p:nvSpPr>
              <p:cNvPr id="57" name="Oval 67"/>
              <p:cNvSpPr>
                <a:spLocks noChangeArrowheads="1"/>
              </p:cNvSpPr>
              <p:nvPr/>
            </p:nvSpPr>
            <p:spPr bwMode="auto">
              <a:xfrm>
                <a:off x="4393" y="1984"/>
                <a:ext cx="299" cy="313"/>
              </a:xfrm>
              <a:prstGeom prst="ellipse">
                <a:avLst/>
              </a:prstGeom>
              <a:solidFill>
                <a:schemeClr val="folHlink"/>
              </a:solidFill>
              <a:ln w="9525">
                <a:solidFill>
                  <a:schemeClr val="tx1"/>
                </a:solidFill>
                <a:round/>
                <a:headEnd/>
                <a:tailEnd/>
              </a:ln>
            </p:spPr>
            <p:txBody>
              <a:bodyPr wrap="none" anchor="ctr"/>
              <a:lstStyle/>
              <a:p>
                <a:pPr algn="ctr" defTabSz="457200" eaLnBrk="1" hangingPunct="1"/>
                <a:r>
                  <a:rPr lang="en-US" altLang="ja-JP" sz="1200">
                    <a:latin typeface="Calibri" pitchFamily="34" charset="0"/>
                  </a:rPr>
                  <a:t>500</a:t>
                </a:r>
              </a:p>
            </p:txBody>
          </p:sp>
          <p:sp>
            <p:nvSpPr>
              <p:cNvPr id="58" name="Oval 68"/>
              <p:cNvSpPr>
                <a:spLocks noChangeArrowheads="1"/>
              </p:cNvSpPr>
              <p:nvPr/>
            </p:nvSpPr>
            <p:spPr bwMode="auto">
              <a:xfrm>
                <a:off x="4748" y="2014"/>
                <a:ext cx="221" cy="223"/>
              </a:xfrm>
              <a:prstGeom prst="ellipse">
                <a:avLst/>
              </a:prstGeom>
              <a:solidFill>
                <a:schemeClr val="folHlink"/>
              </a:solidFill>
              <a:ln w="9525">
                <a:solidFill>
                  <a:schemeClr val="tx1"/>
                </a:solidFill>
                <a:round/>
                <a:headEnd/>
                <a:tailEnd/>
              </a:ln>
            </p:spPr>
            <p:txBody>
              <a:bodyPr wrap="none" anchor="ctr"/>
              <a:lstStyle/>
              <a:p>
                <a:pPr algn="ctr" defTabSz="457200" eaLnBrk="1" hangingPunct="1"/>
                <a:r>
                  <a:rPr lang="en-US" altLang="ja-JP" sz="1000">
                    <a:latin typeface="Calibri" pitchFamily="34" charset="0"/>
                  </a:rPr>
                  <a:t>100</a:t>
                </a:r>
              </a:p>
            </p:txBody>
          </p:sp>
        </p:grpSp>
      </p:grpSp>
      <p:sp>
        <p:nvSpPr>
          <p:cNvPr id="59" name="Text Box 72"/>
          <p:cNvSpPr txBox="1">
            <a:spLocks noChangeArrowheads="1"/>
          </p:cNvSpPr>
          <p:nvPr/>
        </p:nvSpPr>
        <p:spPr bwMode="auto">
          <a:xfrm>
            <a:off x="4325529" y="4598682"/>
            <a:ext cx="978560" cy="47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457200">
              <a:defRPr kumimoji="1" sz="3200">
                <a:solidFill>
                  <a:schemeClr val="tx1"/>
                </a:solidFill>
                <a:latin typeface="Arial" pitchFamily="34" charset="0"/>
                <a:ea typeface="ＭＳ Ｐゴシック" pitchFamily="50" charset="-128"/>
              </a:defRPr>
            </a:lvl1pPr>
            <a:lvl2pPr defTabSz="457200">
              <a:defRPr kumimoji="1" sz="2800">
                <a:solidFill>
                  <a:schemeClr val="tx1"/>
                </a:solidFill>
                <a:latin typeface="Arial" pitchFamily="34" charset="0"/>
                <a:ea typeface="ＭＳ Ｐゴシック" pitchFamily="50" charset="-128"/>
              </a:defRPr>
            </a:lvl2pPr>
            <a:lvl3pPr defTabSz="457200">
              <a:defRPr kumimoji="1" sz="2400">
                <a:solidFill>
                  <a:schemeClr val="tx1"/>
                </a:solidFill>
                <a:latin typeface="Arial" pitchFamily="34" charset="0"/>
                <a:ea typeface="ＭＳ Ｐゴシック" pitchFamily="50" charset="-128"/>
              </a:defRPr>
            </a:lvl3pPr>
            <a:lvl4pPr defTabSz="457200">
              <a:defRPr kumimoji="1" sz="2000">
                <a:solidFill>
                  <a:schemeClr val="tx1"/>
                </a:solidFill>
                <a:latin typeface="Arial" pitchFamily="34" charset="0"/>
                <a:ea typeface="ＭＳ Ｐゴシック" pitchFamily="50" charset="-128"/>
              </a:defRPr>
            </a:lvl4pPr>
            <a:lvl5pPr defTabSz="457200">
              <a:defRPr kumimoji="1" sz="2000">
                <a:solidFill>
                  <a:schemeClr val="tx1"/>
                </a:solidFill>
                <a:latin typeface="Arial" pitchFamily="34" charset="0"/>
                <a:ea typeface="ＭＳ Ｐゴシック" pitchFamily="50" charset="-128"/>
              </a:defRPr>
            </a:lvl5pPr>
            <a:lvl6pPr defTabSz="457200" eaLnBrk="0" hangingPunct="0">
              <a:defRPr kumimoji="1" sz="2000">
                <a:solidFill>
                  <a:schemeClr val="tx1"/>
                </a:solidFill>
                <a:latin typeface="Arial" pitchFamily="34" charset="0"/>
                <a:ea typeface="ＭＳ Ｐゴシック" pitchFamily="50" charset="-128"/>
              </a:defRPr>
            </a:lvl6pPr>
            <a:lvl7pPr defTabSz="457200" eaLnBrk="0" hangingPunct="0">
              <a:defRPr kumimoji="1" sz="2000">
                <a:solidFill>
                  <a:schemeClr val="tx1"/>
                </a:solidFill>
                <a:latin typeface="Arial" pitchFamily="34" charset="0"/>
                <a:ea typeface="ＭＳ Ｐゴシック" pitchFamily="50" charset="-128"/>
              </a:defRPr>
            </a:lvl7pPr>
            <a:lvl8pPr defTabSz="457200" eaLnBrk="0" hangingPunct="0">
              <a:defRPr kumimoji="1" sz="2000">
                <a:solidFill>
                  <a:schemeClr val="tx1"/>
                </a:solidFill>
                <a:latin typeface="Arial" pitchFamily="34" charset="0"/>
                <a:ea typeface="ＭＳ Ｐゴシック" pitchFamily="50" charset="-128"/>
              </a:defRPr>
            </a:lvl8pPr>
            <a:lvl9pPr defTabSz="457200" eaLnBrk="0" hangingPunct="0">
              <a:defRPr kumimoji="1" sz="2000">
                <a:solidFill>
                  <a:schemeClr val="tx1"/>
                </a:solidFill>
                <a:latin typeface="Arial" pitchFamily="34" charset="0"/>
                <a:ea typeface="ＭＳ Ｐゴシック" pitchFamily="50" charset="-128"/>
              </a:defRPr>
            </a:lvl9pPr>
          </a:lstStyle>
          <a:p>
            <a:pPr eaLnBrk="1" hangingPunct="1"/>
            <a:r>
              <a:rPr lang="ja-JP" altLang="en-US" sz="2500" b="1" dirty="0" smtClean="0">
                <a:solidFill>
                  <a:srgbClr val="3399FF"/>
                </a:solidFill>
                <a:latin typeface="Meiryo UI" pitchFamily="50" charset="-128"/>
                <a:ea typeface="Meiryo UI" pitchFamily="50" charset="-128"/>
                <a:cs typeface="Meiryo UI" pitchFamily="50" charset="-128"/>
              </a:rPr>
              <a:t>男性</a:t>
            </a:r>
            <a:endParaRPr lang="ja-JP" altLang="en-US" sz="2500" b="1" dirty="0">
              <a:solidFill>
                <a:srgbClr val="3399FF"/>
              </a:solidFill>
              <a:latin typeface="Meiryo UI" pitchFamily="50" charset="-128"/>
              <a:ea typeface="Meiryo UI" pitchFamily="50" charset="-128"/>
              <a:cs typeface="Meiryo UI" pitchFamily="50" charset="-128"/>
            </a:endParaRPr>
          </a:p>
        </p:txBody>
      </p:sp>
      <p:grpSp>
        <p:nvGrpSpPr>
          <p:cNvPr id="60" name="Group 24"/>
          <p:cNvGrpSpPr>
            <a:grpSpLocks/>
          </p:cNvGrpSpPr>
          <p:nvPr/>
        </p:nvGrpSpPr>
        <p:grpSpPr bwMode="auto">
          <a:xfrm>
            <a:off x="5721350" y="3568607"/>
            <a:ext cx="982798" cy="638575"/>
            <a:chOff x="3000" y="784"/>
            <a:chExt cx="1556" cy="1200"/>
          </a:xfrm>
        </p:grpSpPr>
        <p:sp>
          <p:nvSpPr>
            <p:cNvPr id="61" name="Oval 25"/>
            <p:cNvSpPr>
              <a:spLocks noChangeArrowheads="1"/>
            </p:cNvSpPr>
            <p:nvPr/>
          </p:nvSpPr>
          <p:spPr bwMode="auto">
            <a:xfrm>
              <a:off x="3000" y="1556"/>
              <a:ext cx="920" cy="206"/>
            </a:xfrm>
            <a:prstGeom prst="ellipse">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defTabSz="457200" eaLnBrk="1" hangingPunct="1"/>
              <a:endParaRPr lang="ja-JP" altLang="en-US" sz="1800">
                <a:latin typeface="Calibri" pitchFamily="34" charset="0"/>
              </a:endParaRPr>
            </a:p>
          </p:txBody>
        </p:sp>
        <p:sp>
          <p:nvSpPr>
            <p:cNvPr id="62" name="Rectangle 26"/>
            <p:cNvSpPr>
              <a:spLocks noChangeArrowheads="1"/>
            </p:cNvSpPr>
            <p:nvPr/>
          </p:nvSpPr>
          <p:spPr bwMode="auto">
            <a:xfrm>
              <a:off x="3000" y="1135"/>
              <a:ext cx="920" cy="48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defTabSz="457200" eaLnBrk="1" hangingPunct="1"/>
              <a:endParaRPr lang="ja-JP" altLang="en-US" sz="1800">
                <a:latin typeface="Calibri" pitchFamily="34" charset="0"/>
              </a:endParaRPr>
            </a:p>
          </p:txBody>
        </p:sp>
        <p:sp>
          <p:nvSpPr>
            <p:cNvPr id="63" name="Oval 27"/>
            <p:cNvSpPr>
              <a:spLocks noChangeArrowheads="1"/>
            </p:cNvSpPr>
            <p:nvPr/>
          </p:nvSpPr>
          <p:spPr bwMode="auto">
            <a:xfrm>
              <a:off x="3000" y="1040"/>
              <a:ext cx="920" cy="200"/>
            </a:xfrm>
            <a:prstGeom prst="ellipse">
              <a:avLst/>
            </a:prstGeom>
            <a:solidFill>
              <a:srgbClr val="993300"/>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64" name="Freeform 28"/>
            <p:cNvSpPr>
              <a:spLocks/>
            </p:cNvSpPr>
            <p:nvPr/>
          </p:nvSpPr>
          <p:spPr bwMode="auto">
            <a:xfrm>
              <a:off x="3784" y="784"/>
              <a:ext cx="772" cy="352"/>
            </a:xfrm>
            <a:custGeom>
              <a:avLst/>
              <a:gdLst>
                <a:gd name="T0" fmla="*/ 0 w 772"/>
                <a:gd name="T1" fmla="*/ 296 h 352"/>
                <a:gd name="T2" fmla="*/ 544 w 772"/>
                <a:gd name="T3" fmla="*/ 96 h 352"/>
                <a:gd name="T4" fmla="*/ 720 w 772"/>
                <a:gd name="T5" fmla="*/ 0 h 352"/>
                <a:gd name="T6" fmla="*/ 752 w 772"/>
                <a:gd name="T7" fmla="*/ 152 h 352"/>
                <a:gd name="T8" fmla="*/ 672 w 772"/>
                <a:gd name="T9" fmla="*/ 176 h 352"/>
                <a:gd name="T10" fmla="*/ 440 w 772"/>
                <a:gd name="T11" fmla="*/ 248 h 352"/>
                <a:gd name="T12" fmla="*/ 296 w 772"/>
                <a:gd name="T13" fmla="*/ 304 h 352"/>
                <a:gd name="T14" fmla="*/ 136 w 772"/>
                <a:gd name="T15" fmla="*/ 352 h 352"/>
                <a:gd name="T16" fmla="*/ 0 60000 65536"/>
                <a:gd name="T17" fmla="*/ 0 60000 65536"/>
                <a:gd name="T18" fmla="*/ 0 60000 65536"/>
                <a:gd name="T19" fmla="*/ 0 60000 65536"/>
                <a:gd name="T20" fmla="*/ 0 60000 65536"/>
                <a:gd name="T21" fmla="*/ 0 60000 65536"/>
                <a:gd name="T22" fmla="*/ 0 60000 65536"/>
                <a:gd name="T23" fmla="*/ 0 60000 65536"/>
                <a:gd name="T24" fmla="*/ 0 w 772"/>
                <a:gd name="T25" fmla="*/ 0 h 352"/>
                <a:gd name="T26" fmla="*/ 772 w 772"/>
                <a:gd name="T27" fmla="*/ 352 h 35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72" h="352">
                  <a:moveTo>
                    <a:pt x="0" y="296"/>
                  </a:moveTo>
                  <a:cubicBezTo>
                    <a:pt x="104" y="258"/>
                    <a:pt x="371" y="153"/>
                    <a:pt x="544" y="96"/>
                  </a:cubicBezTo>
                  <a:cubicBezTo>
                    <a:pt x="601" y="52"/>
                    <a:pt x="663" y="37"/>
                    <a:pt x="720" y="0"/>
                  </a:cubicBezTo>
                  <a:cubicBezTo>
                    <a:pt x="764" y="44"/>
                    <a:pt x="772" y="85"/>
                    <a:pt x="752" y="152"/>
                  </a:cubicBezTo>
                  <a:cubicBezTo>
                    <a:pt x="745" y="173"/>
                    <a:pt x="672" y="175"/>
                    <a:pt x="672" y="176"/>
                  </a:cubicBezTo>
                  <a:cubicBezTo>
                    <a:pt x="595" y="204"/>
                    <a:pt x="515" y="217"/>
                    <a:pt x="440" y="248"/>
                  </a:cubicBezTo>
                  <a:cubicBezTo>
                    <a:pt x="386" y="269"/>
                    <a:pt x="353" y="292"/>
                    <a:pt x="296" y="304"/>
                  </a:cubicBezTo>
                  <a:cubicBezTo>
                    <a:pt x="259" y="328"/>
                    <a:pt x="182" y="352"/>
                    <a:pt x="136" y="352"/>
                  </a:cubicBezTo>
                </a:path>
              </a:pathLst>
            </a:custGeom>
            <a:solidFill>
              <a:schemeClr val="bg2"/>
            </a:solidFill>
            <a:ln w="9525">
              <a:solidFill>
                <a:schemeClr val="tx1"/>
              </a:solidFill>
              <a:round/>
              <a:headEnd/>
              <a:tailEnd/>
            </a:ln>
          </p:spPr>
          <p:txBody>
            <a:bodyPr wrap="none" anchor="ctr"/>
            <a:lstStyle/>
            <a:p>
              <a:endParaRPr lang="ja-JP" altLang="en-US"/>
            </a:p>
          </p:txBody>
        </p:sp>
        <p:sp>
          <p:nvSpPr>
            <p:cNvPr id="65" name="Oval 29"/>
            <p:cNvSpPr>
              <a:spLocks noChangeArrowheads="1"/>
            </p:cNvSpPr>
            <p:nvPr/>
          </p:nvSpPr>
          <p:spPr bwMode="auto">
            <a:xfrm>
              <a:off x="3360" y="940"/>
              <a:ext cx="184" cy="167"/>
            </a:xfrm>
            <a:prstGeom prst="ellipse">
              <a:avLst/>
            </a:prstGeom>
            <a:solidFill>
              <a:srgbClr val="993300"/>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66" name="Freeform 30"/>
            <p:cNvSpPr>
              <a:spLocks/>
            </p:cNvSpPr>
            <p:nvPr/>
          </p:nvSpPr>
          <p:spPr bwMode="auto">
            <a:xfrm>
              <a:off x="3182" y="1680"/>
              <a:ext cx="154" cy="296"/>
            </a:xfrm>
            <a:custGeom>
              <a:avLst/>
              <a:gdLst>
                <a:gd name="T0" fmla="*/ 50 w 154"/>
                <a:gd name="T1" fmla="*/ 288 h 296"/>
                <a:gd name="T2" fmla="*/ 2 w 154"/>
                <a:gd name="T3" fmla="*/ 184 h 296"/>
                <a:gd name="T4" fmla="*/ 18 w 154"/>
                <a:gd name="T5" fmla="*/ 0 h 296"/>
                <a:gd name="T6" fmla="*/ 50 w 154"/>
                <a:gd name="T7" fmla="*/ 80 h 296"/>
                <a:gd name="T8" fmla="*/ 58 w 154"/>
                <a:gd name="T9" fmla="*/ 56 h 296"/>
                <a:gd name="T10" fmla="*/ 74 w 154"/>
                <a:gd name="T11" fmla="*/ 80 h 296"/>
                <a:gd name="T12" fmla="*/ 122 w 154"/>
                <a:gd name="T13" fmla="*/ 128 h 296"/>
                <a:gd name="T14" fmla="*/ 154 w 154"/>
                <a:gd name="T15" fmla="*/ 200 h 296"/>
                <a:gd name="T16" fmla="*/ 146 w 154"/>
                <a:gd name="T17" fmla="*/ 248 h 296"/>
                <a:gd name="T18" fmla="*/ 114 w 154"/>
                <a:gd name="T19" fmla="*/ 296 h 29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4"/>
                <a:gd name="T31" fmla="*/ 0 h 296"/>
                <a:gd name="T32" fmla="*/ 154 w 154"/>
                <a:gd name="T33" fmla="*/ 296 h 29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4" h="296">
                  <a:moveTo>
                    <a:pt x="50" y="288"/>
                  </a:moveTo>
                  <a:cubicBezTo>
                    <a:pt x="44" y="277"/>
                    <a:pt x="0" y="214"/>
                    <a:pt x="2" y="184"/>
                  </a:cubicBezTo>
                  <a:cubicBezTo>
                    <a:pt x="4" y="122"/>
                    <a:pt x="18" y="0"/>
                    <a:pt x="18" y="0"/>
                  </a:cubicBezTo>
                  <a:cubicBezTo>
                    <a:pt x="37" y="59"/>
                    <a:pt x="26" y="32"/>
                    <a:pt x="50" y="80"/>
                  </a:cubicBezTo>
                  <a:cubicBezTo>
                    <a:pt x="52" y="72"/>
                    <a:pt x="49" y="56"/>
                    <a:pt x="58" y="56"/>
                  </a:cubicBezTo>
                  <a:cubicBezTo>
                    <a:pt x="67" y="56"/>
                    <a:pt x="67" y="72"/>
                    <a:pt x="74" y="80"/>
                  </a:cubicBezTo>
                  <a:cubicBezTo>
                    <a:pt x="89" y="96"/>
                    <a:pt x="122" y="128"/>
                    <a:pt x="122" y="128"/>
                  </a:cubicBezTo>
                  <a:cubicBezTo>
                    <a:pt x="130" y="154"/>
                    <a:pt x="145" y="173"/>
                    <a:pt x="154" y="200"/>
                  </a:cubicBezTo>
                  <a:cubicBezTo>
                    <a:pt x="151" y="216"/>
                    <a:pt x="152" y="233"/>
                    <a:pt x="146" y="248"/>
                  </a:cubicBezTo>
                  <a:cubicBezTo>
                    <a:pt x="138" y="265"/>
                    <a:pt x="114" y="296"/>
                    <a:pt x="114" y="296"/>
                  </a:cubicBezTo>
                </a:path>
              </a:pathLst>
            </a:custGeom>
            <a:solidFill>
              <a:srgbClr val="FF0000"/>
            </a:solidFill>
            <a:ln w="9525">
              <a:solidFill>
                <a:schemeClr val="tx1"/>
              </a:solidFill>
              <a:round/>
              <a:headEnd/>
              <a:tailEnd/>
            </a:ln>
          </p:spPr>
          <p:txBody>
            <a:bodyPr wrap="none" anchor="ctr"/>
            <a:lstStyle/>
            <a:p>
              <a:endParaRPr lang="ja-JP" altLang="en-US"/>
            </a:p>
          </p:txBody>
        </p:sp>
        <p:sp>
          <p:nvSpPr>
            <p:cNvPr id="67" name="Freeform 31"/>
            <p:cNvSpPr>
              <a:spLocks/>
            </p:cNvSpPr>
            <p:nvPr/>
          </p:nvSpPr>
          <p:spPr bwMode="auto">
            <a:xfrm>
              <a:off x="3374" y="1688"/>
              <a:ext cx="154" cy="296"/>
            </a:xfrm>
            <a:custGeom>
              <a:avLst/>
              <a:gdLst>
                <a:gd name="T0" fmla="*/ 50 w 154"/>
                <a:gd name="T1" fmla="*/ 288 h 296"/>
                <a:gd name="T2" fmla="*/ 2 w 154"/>
                <a:gd name="T3" fmla="*/ 184 h 296"/>
                <a:gd name="T4" fmla="*/ 18 w 154"/>
                <a:gd name="T5" fmla="*/ 0 h 296"/>
                <a:gd name="T6" fmla="*/ 50 w 154"/>
                <a:gd name="T7" fmla="*/ 80 h 296"/>
                <a:gd name="T8" fmla="*/ 58 w 154"/>
                <a:gd name="T9" fmla="*/ 56 h 296"/>
                <a:gd name="T10" fmla="*/ 74 w 154"/>
                <a:gd name="T11" fmla="*/ 80 h 296"/>
                <a:gd name="T12" fmla="*/ 122 w 154"/>
                <a:gd name="T13" fmla="*/ 128 h 296"/>
                <a:gd name="T14" fmla="*/ 154 w 154"/>
                <a:gd name="T15" fmla="*/ 200 h 296"/>
                <a:gd name="T16" fmla="*/ 146 w 154"/>
                <a:gd name="T17" fmla="*/ 248 h 296"/>
                <a:gd name="T18" fmla="*/ 114 w 154"/>
                <a:gd name="T19" fmla="*/ 296 h 29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4"/>
                <a:gd name="T31" fmla="*/ 0 h 296"/>
                <a:gd name="T32" fmla="*/ 154 w 154"/>
                <a:gd name="T33" fmla="*/ 296 h 29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4" h="296">
                  <a:moveTo>
                    <a:pt x="50" y="288"/>
                  </a:moveTo>
                  <a:cubicBezTo>
                    <a:pt x="44" y="277"/>
                    <a:pt x="0" y="214"/>
                    <a:pt x="2" y="184"/>
                  </a:cubicBezTo>
                  <a:cubicBezTo>
                    <a:pt x="4" y="122"/>
                    <a:pt x="18" y="0"/>
                    <a:pt x="18" y="0"/>
                  </a:cubicBezTo>
                  <a:cubicBezTo>
                    <a:pt x="37" y="59"/>
                    <a:pt x="26" y="32"/>
                    <a:pt x="50" y="80"/>
                  </a:cubicBezTo>
                  <a:cubicBezTo>
                    <a:pt x="52" y="72"/>
                    <a:pt x="49" y="56"/>
                    <a:pt x="58" y="56"/>
                  </a:cubicBezTo>
                  <a:cubicBezTo>
                    <a:pt x="67" y="56"/>
                    <a:pt x="67" y="72"/>
                    <a:pt x="74" y="80"/>
                  </a:cubicBezTo>
                  <a:cubicBezTo>
                    <a:pt x="89" y="96"/>
                    <a:pt x="122" y="128"/>
                    <a:pt x="122" y="128"/>
                  </a:cubicBezTo>
                  <a:cubicBezTo>
                    <a:pt x="130" y="154"/>
                    <a:pt x="145" y="173"/>
                    <a:pt x="154" y="200"/>
                  </a:cubicBezTo>
                  <a:cubicBezTo>
                    <a:pt x="151" y="216"/>
                    <a:pt x="152" y="233"/>
                    <a:pt x="146" y="248"/>
                  </a:cubicBezTo>
                  <a:cubicBezTo>
                    <a:pt x="138" y="265"/>
                    <a:pt x="114" y="296"/>
                    <a:pt x="114" y="296"/>
                  </a:cubicBezTo>
                </a:path>
              </a:pathLst>
            </a:custGeom>
            <a:solidFill>
              <a:srgbClr val="FF0000"/>
            </a:solidFill>
            <a:ln w="9525">
              <a:solidFill>
                <a:schemeClr val="tx1"/>
              </a:solidFill>
              <a:round/>
              <a:headEnd/>
              <a:tailEnd/>
            </a:ln>
          </p:spPr>
          <p:txBody>
            <a:bodyPr wrap="none" anchor="ctr"/>
            <a:lstStyle/>
            <a:p>
              <a:endParaRPr lang="ja-JP" altLang="en-US"/>
            </a:p>
          </p:txBody>
        </p:sp>
        <p:sp>
          <p:nvSpPr>
            <p:cNvPr id="68" name="Freeform 32"/>
            <p:cNvSpPr>
              <a:spLocks/>
            </p:cNvSpPr>
            <p:nvPr/>
          </p:nvSpPr>
          <p:spPr bwMode="auto">
            <a:xfrm>
              <a:off x="3558" y="1688"/>
              <a:ext cx="154" cy="296"/>
            </a:xfrm>
            <a:custGeom>
              <a:avLst/>
              <a:gdLst>
                <a:gd name="T0" fmla="*/ 50 w 154"/>
                <a:gd name="T1" fmla="*/ 288 h 296"/>
                <a:gd name="T2" fmla="*/ 2 w 154"/>
                <a:gd name="T3" fmla="*/ 184 h 296"/>
                <a:gd name="T4" fmla="*/ 18 w 154"/>
                <a:gd name="T5" fmla="*/ 0 h 296"/>
                <a:gd name="T6" fmla="*/ 50 w 154"/>
                <a:gd name="T7" fmla="*/ 80 h 296"/>
                <a:gd name="T8" fmla="*/ 58 w 154"/>
                <a:gd name="T9" fmla="*/ 56 h 296"/>
                <a:gd name="T10" fmla="*/ 74 w 154"/>
                <a:gd name="T11" fmla="*/ 80 h 296"/>
                <a:gd name="T12" fmla="*/ 122 w 154"/>
                <a:gd name="T13" fmla="*/ 128 h 296"/>
                <a:gd name="T14" fmla="*/ 154 w 154"/>
                <a:gd name="T15" fmla="*/ 200 h 296"/>
                <a:gd name="T16" fmla="*/ 146 w 154"/>
                <a:gd name="T17" fmla="*/ 248 h 296"/>
                <a:gd name="T18" fmla="*/ 114 w 154"/>
                <a:gd name="T19" fmla="*/ 296 h 29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4"/>
                <a:gd name="T31" fmla="*/ 0 h 296"/>
                <a:gd name="T32" fmla="*/ 154 w 154"/>
                <a:gd name="T33" fmla="*/ 296 h 29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4" h="296">
                  <a:moveTo>
                    <a:pt x="50" y="288"/>
                  </a:moveTo>
                  <a:cubicBezTo>
                    <a:pt x="44" y="277"/>
                    <a:pt x="0" y="214"/>
                    <a:pt x="2" y="184"/>
                  </a:cubicBezTo>
                  <a:cubicBezTo>
                    <a:pt x="4" y="122"/>
                    <a:pt x="18" y="0"/>
                    <a:pt x="18" y="0"/>
                  </a:cubicBezTo>
                  <a:cubicBezTo>
                    <a:pt x="37" y="59"/>
                    <a:pt x="26" y="32"/>
                    <a:pt x="50" y="80"/>
                  </a:cubicBezTo>
                  <a:cubicBezTo>
                    <a:pt x="52" y="72"/>
                    <a:pt x="49" y="56"/>
                    <a:pt x="58" y="56"/>
                  </a:cubicBezTo>
                  <a:cubicBezTo>
                    <a:pt x="67" y="56"/>
                    <a:pt x="67" y="72"/>
                    <a:pt x="74" y="80"/>
                  </a:cubicBezTo>
                  <a:cubicBezTo>
                    <a:pt x="89" y="96"/>
                    <a:pt x="122" y="128"/>
                    <a:pt x="122" y="128"/>
                  </a:cubicBezTo>
                  <a:cubicBezTo>
                    <a:pt x="130" y="154"/>
                    <a:pt x="145" y="173"/>
                    <a:pt x="154" y="200"/>
                  </a:cubicBezTo>
                  <a:cubicBezTo>
                    <a:pt x="151" y="216"/>
                    <a:pt x="152" y="233"/>
                    <a:pt x="146" y="248"/>
                  </a:cubicBezTo>
                  <a:cubicBezTo>
                    <a:pt x="138" y="265"/>
                    <a:pt x="114" y="296"/>
                    <a:pt x="114" y="296"/>
                  </a:cubicBezTo>
                </a:path>
              </a:pathLst>
            </a:custGeom>
            <a:solidFill>
              <a:srgbClr val="FF0000"/>
            </a:solidFill>
            <a:ln w="9525">
              <a:solidFill>
                <a:schemeClr val="tx1"/>
              </a:solidFill>
              <a:round/>
              <a:headEnd/>
              <a:tailEnd/>
            </a:ln>
          </p:spPr>
          <p:txBody>
            <a:bodyPr wrap="none" anchor="ctr"/>
            <a:lstStyle/>
            <a:p>
              <a:endParaRPr lang="ja-JP" altLang="en-US"/>
            </a:p>
          </p:txBody>
        </p:sp>
      </p:grpSp>
      <p:grpSp>
        <p:nvGrpSpPr>
          <p:cNvPr id="69" name="Group 33"/>
          <p:cNvGrpSpPr>
            <a:grpSpLocks/>
          </p:cNvGrpSpPr>
          <p:nvPr/>
        </p:nvGrpSpPr>
        <p:grpSpPr bwMode="auto">
          <a:xfrm rot="549653">
            <a:off x="6446434" y="4330300"/>
            <a:ext cx="968891" cy="569164"/>
            <a:chOff x="4088" y="397"/>
            <a:chExt cx="1504" cy="1211"/>
          </a:xfrm>
        </p:grpSpPr>
        <p:sp>
          <p:nvSpPr>
            <p:cNvPr id="70" name="Oval 34"/>
            <p:cNvSpPr>
              <a:spLocks noChangeArrowheads="1"/>
            </p:cNvSpPr>
            <p:nvPr/>
          </p:nvSpPr>
          <p:spPr bwMode="auto">
            <a:xfrm>
              <a:off x="5128" y="832"/>
              <a:ext cx="464" cy="376"/>
            </a:xfrm>
            <a:prstGeom prst="ellipse">
              <a:avLst/>
            </a:prstGeom>
            <a:solidFill>
              <a:schemeClr val="bg2"/>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71" name="Oval 35"/>
            <p:cNvSpPr>
              <a:spLocks noChangeArrowheads="1"/>
            </p:cNvSpPr>
            <p:nvPr/>
          </p:nvSpPr>
          <p:spPr bwMode="auto">
            <a:xfrm>
              <a:off x="5136" y="920"/>
              <a:ext cx="184" cy="208"/>
            </a:xfrm>
            <a:prstGeom prst="ellipse">
              <a:avLst/>
            </a:prstGeom>
            <a:solidFill>
              <a:schemeClr val="bg2"/>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grpSp>
          <p:nvGrpSpPr>
            <p:cNvPr id="72" name="Group 36"/>
            <p:cNvGrpSpPr>
              <a:grpSpLocks/>
            </p:cNvGrpSpPr>
            <p:nvPr/>
          </p:nvGrpSpPr>
          <p:grpSpPr bwMode="auto">
            <a:xfrm>
              <a:off x="4088" y="397"/>
              <a:ext cx="1162" cy="1211"/>
              <a:chOff x="2832" y="1877"/>
              <a:chExt cx="1762" cy="1859"/>
            </a:xfrm>
          </p:grpSpPr>
          <p:sp>
            <p:nvSpPr>
              <p:cNvPr id="74" name="Freeform 37"/>
              <p:cNvSpPr>
                <a:spLocks/>
              </p:cNvSpPr>
              <p:nvPr/>
            </p:nvSpPr>
            <p:spPr bwMode="auto">
              <a:xfrm>
                <a:off x="2832" y="3347"/>
                <a:ext cx="629" cy="389"/>
              </a:xfrm>
              <a:custGeom>
                <a:avLst/>
                <a:gdLst>
                  <a:gd name="T0" fmla="*/ 8 w 816"/>
                  <a:gd name="T1" fmla="*/ 0 h 432"/>
                  <a:gd name="T2" fmla="*/ 2 w 816"/>
                  <a:gd name="T3" fmla="*/ 32 h 432"/>
                  <a:gd name="T4" fmla="*/ 0 w 816"/>
                  <a:gd name="T5" fmla="*/ 50 h 432"/>
                  <a:gd name="T6" fmla="*/ 13 w 816"/>
                  <a:gd name="T7" fmla="*/ 99 h 432"/>
                  <a:gd name="T8" fmla="*/ 15 w 816"/>
                  <a:gd name="T9" fmla="*/ 83 h 432"/>
                  <a:gd name="T10" fmla="*/ 22 w 816"/>
                  <a:gd name="T11" fmla="*/ 61 h 432"/>
                  <a:gd name="T12" fmla="*/ 8 w 816"/>
                  <a:gd name="T13" fmla="*/ 0 h 432"/>
                  <a:gd name="T14" fmla="*/ 0 60000 65536"/>
                  <a:gd name="T15" fmla="*/ 0 60000 65536"/>
                  <a:gd name="T16" fmla="*/ 0 60000 65536"/>
                  <a:gd name="T17" fmla="*/ 0 60000 65536"/>
                  <a:gd name="T18" fmla="*/ 0 60000 65536"/>
                  <a:gd name="T19" fmla="*/ 0 60000 65536"/>
                  <a:gd name="T20" fmla="*/ 0 60000 65536"/>
                  <a:gd name="T21" fmla="*/ 0 w 816"/>
                  <a:gd name="T22" fmla="*/ 0 h 432"/>
                  <a:gd name="T23" fmla="*/ 816 w 816"/>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16" h="432">
                    <a:moveTo>
                      <a:pt x="288" y="0"/>
                    </a:moveTo>
                    <a:lnTo>
                      <a:pt x="40" y="136"/>
                    </a:lnTo>
                    <a:lnTo>
                      <a:pt x="0" y="216"/>
                    </a:lnTo>
                    <a:lnTo>
                      <a:pt x="496" y="432"/>
                    </a:lnTo>
                    <a:lnTo>
                      <a:pt x="536" y="360"/>
                    </a:lnTo>
                    <a:lnTo>
                      <a:pt x="816" y="264"/>
                    </a:lnTo>
                    <a:lnTo>
                      <a:pt x="288" y="0"/>
                    </a:lnTo>
                    <a:close/>
                  </a:path>
                </a:pathLst>
              </a:custGeom>
              <a:solidFill>
                <a:schemeClr val="bg2"/>
              </a:solidFill>
              <a:ln w="9525">
                <a:solidFill>
                  <a:schemeClr val="tx1"/>
                </a:solidFill>
                <a:round/>
                <a:headEnd/>
                <a:tailEnd/>
              </a:ln>
            </p:spPr>
            <p:txBody>
              <a:bodyPr wrap="none" anchor="ctr"/>
              <a:lstStyle/>
              <a:p>
                <a:endParaRPr lang="ja-JP" altLang="en-US"/>
              </a:p>
            </p:txBody>
          </p:sp>
          <p:sp>
            <p:nvSpPr>
              <p:cNvPr id="75" name="Freeform 38"/>
              <p:cNvSpPr>
                <a:spLocks/>
              </p:cNvSpPr>
              <p:nvPr/>
            </p:nvSpPr>
            <p:spPr bwMode="auto">
              <a:xfrm>
                <a:off x="3134" y="2418"/>
                <a:ext cx="296" cy="1072"/>
              </a:xfrm>
              <a:custGeom>
                <a:avLst/>
                <a:gdLst>
                  <a:gd name="T0" fmla="*/ 176 w 296"/>
                  <a:gd name="T1" fmla="*/ 0 h 1072"/>
                  <a:gd name="T2" fmla="*/ 0 w 296"/>
                  <a:gd name="T3" fmla="*/ 1040 h 1072"/>
                  <a:gd name="T4" fmla="*/ 120 w 296"/>
                  <a:gd name="T5" fmla="*/ 1072 h 1072"/>
                  <a:gd name="T6" fmla="*/ 296 w 296"/>
                  <a:gd name="T7" fmla="*/ 24 h 1072"/>
                  <a:gd name="T8" fmla="*/ 176 w 296"/>
                  <a:gd name="T9" fmla="*/ 0 h 1072"/>
                  <a:gd name="T10" fmla="*/ 0 60000 65536"/>
                  <a:gd name="T11" fmla="*/ 0 60000 65536"/>
                  <a:gd name="T12" fmla="*/ 0 60000 65536"/>
                  <a:gd name="T13" fmla="*/ 0 60000 65536"/>
                  <a:gd name="T14" fmla="*/ 0 60000 65536"/>
                  <a:gd name="T15" fmla="*/ 0 w 296"/>
                  <a:gd name="T16" fmla="*/ 0 h 1072"/>
                  <a:gd name="T17" fmla="*/ 296 w 296"/>
                  <a:gd name="T18" fmla="*/ 1072 h 1072"/>
                </a:gdLst>
                <a:ahLst/>
                <a:cxnLst>
                  <a:cxn ang="T10">
                    <a:pos x="T0" y="T1"/>
                  </a:cxn>
                  <a:cxn ang="T11">
                    <a:pos x="T2" y="T3"/>
                  </a:cxn>
                  <a:cxn ang="T12">
                    <a:pos x="T4" y="T5"/>
                  </a:cxn>
                  <a:cxn ang="T13">
                    <a:pos x="T6" y="T7"/>
                  </a:cxn>
                  <a:cxn ang="T14">
                    <a:pos x="T8" y="T9"/>
                  </a:cxn>
                </a:cxnLst>
                <a:rect l="T15" t="T16" r="T17" b="T18"/>
                <a:pathLst>
                  <a:path w="296" h="1072">
                    <a:moveTo>
                      <a:pt x="176" y="0"/>
                    </a:moveTo>
                    <a:lnTo>
                      <a:pt x="0" y="1040"/>
                    </a:lnTo>
                    <a:lnTo>
                      <a:pt x="120" y="1072"/>
                    </a:lnTo>
                    <a:lnTo>
                      <a:pt x="296" y="24"/>
                    </a:lnTo>
                    <a:lnTo>
                      <a:pt x="176" y="0"/>
                    </a:lnTo>
                    <a:close/>
                  </a:path>
                </a:pathLst>
              </a:custGeom>
              <a:solidFill>
                <a:schemeClr val="bg2"/>
              </a:solidFill>
              <a:ln w="9525">
                <a:solidFill>
                  <a:schemeClr val="tx1"/>
                </a:solidFill>
                <a:round/>
                <a:headEnd/>
                <a:tailEnd/>
              </a:ln>
            </p:spPr>
            <p:txBody>
              <a:bodyPr wrap="none" anchor="ctr"/>
              <a:lstStyle/>
              <a:p>
                <a:endParaRPr lang="ja-JP" altLang="en-US"/>
              </a:p>
            </p:txBody>
          </p:sp>
          <p:sp>
            <p:nvSpPr>
              <p:cNvPr id="76" name="Freeform 39" descr="右下がり対角線 (太)"/>
              <p:cNvSpPr>
                <a:spLocks/>
              </p:cNvSpPr>
              <p:nvPr/>
            </p:nvSpPr>
            <p:spPr bwMode="auto">
              <a:xfrm>
                <a:off x="3317" y="1877"/>
                <a:ext cx="1277" cy="915"/>
              </a:xfrm>
              <a:custGeom>
                <a:avLst/>
                <a:gdLst>
                  <a:gd name="T0" fmla="*/ 0 w 1277"/>
                  <a:gd name="T1" fmla="*/ 539 h 915"/>
                  <a:gd name="T2" fmla="*/ 246 w 1277"/>
                  <a:gd name="T3" fmla="*/ 166 h 915"/>
                  <a:gd name="T4" fmla="*/ 363 w 1277"/>
                  <a:gd name="T5" fmla="*/ 80 h 915"/>
                  <a:gd name="T6" fmla="*/ 624 w 1277"/>
                  <a:gd name="T7" fmla="*/ 0 h 915"/>
                  <a:gd name="T8" fmla="*/ 918 w 1277"/>
                  <a:gd name="T9" fmla="*/ 64 h 915"/>
                  <a:gd name="T10" fmla="*/ 1014 w 1277"/>
                  <a:gd name="T11" fmla="*/ 128 h 915"/>
                  <a:gd name="T12" fmla="*/ 1190 w 1277"/>
                  <a:gd name="T13" fmla="*/ 368 h 915"/>
                  <a:gd name="T14" fmla="*/ 1227 w 1277"/>
                  <a:gd name="T15" fmla="*/ 496 h 915"/>
                  <a:gd name="T16" fmla="*/ 1248 w 1277"/>
                  <a:gd name="T17" fmla="*/ 592 h 915"/>
                  <a:gd name="T18" fmla="*/ 1254 w 1277"/>
                  <a:gd name="T19" fmla="*/ 896 h 915"/>
                  <a:gd name="T20" fmla="*/ 1195 w 1277"/>
                  <a:gd name="T21" fmla="*/ 912 h 915"/>
                  <a:gd name="T22" fmla="*/ 1142 w 1277"/>
                  <a:gd name="T23" fmla="*/ 534 h 915"/>
                  <a:gd name="T24" fmla="*/ 1072 w 1277"/>
                  <a:gd name="T25" fmla="*/ 363 h 915"/>
                  <a:gd name="T26" fmla="*/ 752 w 1277"/>
                  <a:gd name="T27" fmla="*/ 112 h 915"/>
                  <a:gd name="T28" fmla="*/ 539 w 1277"/>
                  <a:gd name="T29" fmla="*/ 134 h 915"/>
                  <a:gd name="T30" fmla="*/ 475 w 1277"/>
                  <a:gd name="T31" fmla="*/ 144 h 915"/>
                  <a:gd name="T32" fmla="*/ 438 w 1277"/>
                  <a:gd name="T33" fmla="*/ 155 h 915"/>
                  <a:gd name="T34" fmla="*/ 422 w 1277"/>
                  <a:gd name="T35" fmla="*/ 160 h 915"/>
                  <a:gd name="T36" fmla="*/ 336 w 1277"/>
                  <a:gd name="T37" fmla="*/ 224 h 915"/>
                  <a:gd name="T38" fmla="*/ 304 w 1277"/>
                  <a:gd name="T39" fmla="*/ 256 h 915"/>
                  <a:gd name="T40" fmla="*/ 160 w 1277"/>
                  <a:gd name="T41" fmla="*/ 443 h 915"/>
                  <a:gd name="T42" fmla="*/ 123 w 1277"/>
                  <a:gd name="T43" fmla="*/ 502 h 915"/>
                  <a:gd name="T44" fmla="*/ 86 w 1277"/>
                  <a:gd name="T45" fmla="*/ 582 h 91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277"/>
                  <a:gd name="T70" fmla="*/ 0 h 915"/>
                  <a:gd name="T71" fmla="*/ 1277 w 1277"/>
                  <a:gd name="T72" fmla="*/ 915 h 915"/>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277" h="915">
                    <a:moveTo>
                      <a:pt x="0" y="539"/>
                    </a:moveTo>
                    <a:cubicBezTo>
                      <a:pt x="48" y="439"/>
                      <a:pt x="134" y="235"/>
                      <a:pt x="246" y="166"/>
                    </a:cubicBezTo>
                    <a:cubicBezTo>
                      <a:pt x="272" y="123"/>
                      <a:pt x="320" y="102"/>
                      <a:pt x="363" y="80"/>
                    </a:cubicBezTo>
                    <a:cubicBezTo>
                      <a:pt x="443" y="36"/>
                      <a:pt x="533" y="11"/>
                      <a:pt x="624" y="0"/>
                    </a:cubicBezTo>
                    <a:cubicBezTo>
                      <a:pt x="731" y="11"/>
                      <a:pt x="821" y="13"/>
                      <a:pt x="918" y="64"/>
                    </a:cubicBezTo>
                    <a:cubicBezTo>
                      <a:pt x="953" y="82"/>
                      <a:pt x="978" y="111"/>
                      <a:pt x="1014" y="128"/>
                    </a:cubicBezTo>
                    <a:cubicBezTo>
                      <a:pt x="1081" y="205"/>
                      <a:pt x="1148" y="272"/>
                      <a:pt x="1190" y="368"/>
                    </a:cubicBezTo>
                    <a:cubicBezTo>
                      <a:pt x="1198" y="412"/>
                      <a:pt x="1217" y="452"/>
                      <a:pt x="1227" y="496"/>
                    </a:cubicBezTo>
                    <a:cubicBezTo>
                      <a:pt x="1249" y="598"/>
                      <a:pt x="1233" y="546"/>
                      <a:pt x="1248" y="592"/>
                    </a:cubicBezTo>
                    <a:cubicBezTo>
                      <a:pt x="1258" y="695"/>
                      <a:pt x="1277" y="787"/>
                      <a:pt x="1254" y="896"/>
                    </a:cubicBezTo>
                    <a:cubicBezTo>
                      <a:pt x="1249" y="915"/>
                      <a:pt x="1214" y="905"/>
                      <a:pt x="1195" y="912"/>
                    </a:cubicBezTo>
                    <a:cubicBezTo>
                      <a:pt x="1191" y="791"/>
                      <a:pt x="1196" y="648"/>
                      <a:pt x="1142" y="534"/>
                    </a:cubicBezTo>
                    <a:cubicBezTo>
                      <a:pt x="1129" y="476"/>
                      <a:pt x="1105" y="411"/>
                      <a:pt x="1072" y="363"/>
                    </a:cubicBezTo>
                    <a:cubicBezTo>
                      <a:pt x="1045" y="219"/>
                      <a:pt x="886" y="128"/>
                      <a:pt x="752" y="112"/>
                    </a:cubicBezTo>
                    <a:cubicBezTo>
                      <a:pt x="680" y="117"/>
                      <a:pt x="609" y="124"/>
                      <a:pt x="539" y="134"/>
                    </a:cubicBezTo>
                    <a:cubicBezTo>
                      <a:pt x="523" y="136"/>
                      <a:pt x="492" y="139"/>
                      <a:pt x="475" y="144"/>
                    </a:cubicBezTo>
                    <a:cubicBezTo>
                      <a:pt x="462" y="147"/>
                      <a:pt x="450" y="151"/>
                      <a:pt x="438" y="155"/>
                    </a:cubicBezTo>
                    <a:cubicBezTo>
                      <a:pt x="432" y="156"/>
                      <a:pt x="422" y="160"/>
                      <a:pt x="422" y="160"/>
                    </a:cubicBezTo>
                    <a:cubicBezTo>
                      <a:pt x="393" y="179"/>
                      <a:pt x="362" y="202"/>
                      <a:pt x="336" y="224"/>
                    </a:cubicBezTo>
                    <a:cubicBezTo>
                      <a:pt x="324" y="233"/>
                      <a:pt x="304" y="256"/>
                      <a:pt x="304" y="256"/>
                    </a:cubicBezTo>
                    <a:cubicBezTo>
                      <a:pt x="270" y="329"/>
                      <a:pt x="204" y="377"/>
                      <a:pt x="160" y="443"/>
                    </a:cubicBezTo>
                    <a:cubicBezTo>
                      <a:pt x="152" y="466"/>
                      <a:pt x="135" y="481"/>
                      <a:pt x="123" y="502"/>
                    </a:cubicBezTo>
                    <a:cubicBezTo>
                      <a:pt x="108" y="526"/>
                      <a:pt x="103" y="560"/>
                      <a:pt x="86" y="582"/>
                    </a:cubicBezTo>
                  </a:path>
                </a:pathLst>
              </a:custGeom>
              <a:pattFill prst="wdDnDiag">
                <a:fgClr>
                  <a:schemeClr val="bg2"/>
                </a:fgClr>
                <a:bgClr>
                  <a:srgbClr val="FFFFFF"/>
                </a:bgClr>
              </a:pattFill>
              <a:ln w="9525">
                <a:solidFill>
                  <a:schemeClr val="tx1"/>
                </a:solidFill>
                <a:round/>
                <a:headEnd/>
                <a:tailEnd/>
              </a:ln>
            </p:spPr>
            <p:txBody>
              <a:bodyPr wrap="none" anchor="ctr"/>
              <a:lstStyle/>
              <a:p>
                <a:endParaRPr lang="ja-JP" altLang="en-US"/>
              </a:p>
            </p:txBody>
          </p:sp>
        </p:grpSp>
        <p:sp>
          <p:nvSpPr>
            <p:cNvPr id="73" name="Oval 40"/>
            <p:cNvSpPr>
              <a:spLocks noChangeArrowheads="1"/>
            </p:cNvSpPr>
            <p:nvPr/>
          </p:nvSpPr>
          <p:spPr bwMode="auto">
            <a:xfrm>
              <a:off x="5432" y="976"/>
              <a:ext cx="135" cy="224"/>
            </a:xfrm>
            <a:prstGeom prst="ellipse">
              <a:avLst/>
            </a:prstGeom>
            <a:solidFill>
              <a:schemeClr val="accent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grpSp>
      <p:grpSp>
        <p:nvGrpSpPr>
          <p:cNvPr id="77" name="Group 74"/>
          <p:cNvGrpSpPr>
            <a:grpSpLocks/>
          </p:cNvGrpSpPr>
          <p:nvPr/>
        </p:nvGrpSpPr>
        <p:grpSpPr bwMode="auto">
          <a:xfrm>
            <a:off x="5822950" y="5175327"/>
            <a:ext cx="754096" cy="565379"/>
            <a:chOff x="4208" y="3008"/>
            <a:chExt cx="904" cy="704"/>
          </a:xfrm>
        </p:grpSpPr>
        <p:sp>
          <p:nvSpPr>
            <p:cNvPr id="78" name="Rectangle 75"/>
            <p:cNvSpPr>
              <a:spLocks noChangeArrowheads="1"/>
            </p:cNvSpPr>
            <p:nvPr/>
          </p:nvSpPr>
          <p:spPr bwMode="auto">
            <a:xfrm>
              <a:off x="4215" y="3349"/>
              <a:ext cx="890" cy="249"/>
            </a:xfrm>
            <a:prstGeom prst="rect">
              <a:avLst/>
            </a:prstGeom>
            <a:solidFill>
              <a:srgbClr val="FFCC00"/>
            </a:solidFill>
            <a:ln w="9525">
              <a:solidFill>
                <a:schemeClr val="tx1"/>
              </a:solidFill>
              <a:miter lim="800000"/>
              <a:headEnd/>
              <a:tailEnd/>
            </a:ln>
          </p:spPr>
          <p:txBody>
            <a:bodyPr wrap="none" anchor="ctr"/>
            <a:lstStyle/>
            <a:p>
              <a:pPr defTabSz="457200" eaLnBrk="1" hangingPunct="1"/>
              <a:endParaRPr lang="ja-JP" altLang="en-US" sz="1800">
                <a:latin typeface="Calibri" pitchFamily="34" charset="0"/>
              </a:endParaRPr>
            </a:p>
          </p:txBody>
        </p:sp>
        <p:sp>
          <p:nvSpPr>
            <p:cNvPr id="79" name="Oval 76"/>
            <p:cNvSpPr>
              <a:spLocks noChangeArrowheads="1"/>
            </p:cNvSpPr>
            <p:nvPr/>
          </p:nvSpPr>
          <p:spPr bwMode="auto">
            <a:xfrm>
              <a:off x="4208" y="3371"/>
              <a:ext cx="904" cy="341"/>
            </a:xfrm>
            <a:prstGeom prst="ellipse">
              <a:avLst/>
            </a:prstGeom>
            <a:solidFill>
              <a:srgbClr val="FFCC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defTabSz="457200" eaLnBrk="1" hangingPunct="1"/>
              <a:endParaRPr lang="ja-JP" altLang="en-US" sz="1800">
                <a:latin typeface="Calibri" pitchFamily="34" charset="0"/>
              </a:endParaRPr>
            </a:p>
          </p:txBody>
        </p:sp>
        <p:sp>
          <p:nvSpPr>
            <p:cNvPr id="80" name="Oval 77"/>
            <p:cNvSpPr>
              <a:spLocks noChangeArrowheads="1"/>
            </p:cNvSpPr>
            <p:nvPr/>
          </p:nvSpPr>
          <p:spPr bwMode="auto">
            <a:xfrm>
              <a:off x="4208" y="3200"/>
              <a:ext cx="904" cy="292"/>
            </a:xfrm>
            <a:prstGeom prst="ellipse">
              <a:avLst/>
            </a:prstGeom>
            <a:solidFill>
              <a:srgbClr val="FFCC00"/>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81" name="Oval 78"/>
            <p:cNvSpPr>
              <a:spLocks noChangeArrowheads="1"/>
            </p:cNvSpPr>
            <p:nvPr/>
          </p:nvSpPr>
          <p:spPr bwMode="auto">
            <a:xfrm>
              <a:off x="4312" y="3344"/>
              <a:ext cx="704" cy="136"/>
            </a:xfrm>
            <a:prstGeom prst="ellipse">
              <a:avLst/>
            </a:prstGeom>
            <a:solidFill>
              <a:schemeClr val="accent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82" name="Freeform 79" descr="横線"/>
            <p:cNvSpPr>
              <a:spLocks/>
            </p:cNvSpPr>
            <p:nvPr/>
          </p:nvSpPr>
          <p:spPr bwMode="auto">
            <a:xfrm>
              <a:off x="4594" y="3008"/>
              <a:ext cx="504" cy="448"/>
            </a:xfrm>
            <a:custGeom>
              <a:avLst/>
              <a:gdLst>
                <a:gd name="T0" fmla="*/ 33 w 584"/>
                <a:gd name="T1" fmla="*/ 0 h 504"/>
                <a:gd name="T2" fmla="*/ 31 w 584"/>
                <a:gd name="T3" fmla="*/ 11 h 504"/>
                <a:gd name="T4" fmla="*/ 0 w 584"/>
                <a:gd name="T5" fmla="*/ 85 h 504"/>
                <a:gd name="T6" fmla="*/ 39 w 584"/>
                <a:gd name="T7" fmla="*/ 97 h 504"/>
                <a:gd name="T8" fmla="*/ 74 w 584"/>
                <a:gd name="T9" fmla="*/ 11 h 504"/>
                <a:gd name="T10" fmla="*/ 33 w 584"/>
                <a:gd name="T11" fmla="*/ 0 h 504"/>
                <a:gd name="T12" fmla="*/ 0 60000 65536"/>
                <a:gd name="T13" fmla="*/ 0 60000 65536"/>
                <a:gd name="T14" fmla="*/ 0 60000 65536"/>
                <a:gd name="T15" fmla="*/ 0 60000 65536"/>
                <a:gd name="T16" fmla="*/ 0 60000 65536"/>
                <a:gd name="T17" fmla="*/ 0 60000 65536"/>
                <a:gd name="T18" fmla="*/ 0 w 584"/>
                <a:gd name="T19" fmla="*/ 0 h 504"/>
                <a:gd name="T20" fmla="*/ 584 w 584"/>
                <a:gd name="T21" fmla="*/ 504 h 504"/>
              </a:gdLst>
              <a:ahLst/>
              <a:cxnLst>
                <a:cxn ang="T12">
                  <a:pos x="T0" y="T1"/>
                </a:cxn>
                <a:cxn ang="T13">
                  <a:pos x="T2" y="T3"/>
                </a:cxn>
                <a:cxn ang="T14">
                  <a:pos x="T4" y="T5"/>
                </a:cxn>
                <a:cxn ang="T15">
                  <a:pos x="T6" y="T7"/>
                </a:cxn>
                <a:cxn ang="T16">
                  <a:pos x="T8" y="T9"/>
                </a:cxn>
                <a:cxn ang="T17">
                  <a:pos x="T10" y="T11"/>
                </a:cxn>
              </a:cxnLst>
              <a:rect l="T18" t="T19" r="T20" b="T21"/>
              <a:pathLst>
                <a:path w="584" h="504">
                  <a:moveTo>
                    <a:pt x="256" y="0"/>
                  </a:moveTo>
                  <a:lnTo>
                    <a:pt x="248" y="56"/>
                  </a:lnTo>
                  <a:lnTo>
                    <a:pt x="0" y="440"/>
                  </a:lnTo>
                  <a:lnTo>
                    <a:pt x="304" y="504"/>
                  </a:lnTo>
                  <a:lnTo>
                    <a:pt x="584" y="56"/>
                  </a:lnTo>
                  <a:lnTo>
                    <a:pt x="256" y="0"/>
                  </a:lnTo>
                  <a:close/>
                </a:path>
              </a:pathLst>
            </a:custGeom>
            <a:pattFill prst="ltHorz">
              <a:fgClr>
                <a:srgbClr val="993300"/>
              </a:fgClr>
              <a:bgClr>
                <a:srgbClr val="FFCC00"/>
              </a:bgClr>
            </a:pattFill>
            <a:ln w="19050">
              <a:solidFill>
                <a:schemeClr val="tx1"/>
              </a:solidFill>
              <a:round/>
              <a:headEnd/>
              <a:tailEnd/>
            </a:ln>
          </p:spPr>
          <p:txBody>
            <a:bodyPr wrap="none" anchor="ctr"/>
            <a:lstStyle/>
            <a:p>
              <a:endParaRPr lang="ja-JP" altLang="en-US"/>
            </a:p>
          </p:txBody>
        </p:sp>
      </p:grpSp>
      <p:sp>
        <p:nvSpPr>
          <p:cNvPr id="83" name="Text Box 72"/>
          <p:cNvSpPr txBox="1">
            <a:spLocks noChangeArrowheads="1"/>
          </p:cNvSpPr>
          <p:nvPr/>
        </p:nvSpPr>
        <p:spPr bwMode="auto">
          <a:xfrm>
            <a:off x="6808789" y="5640082"/>
            <a:ext cx="835996" cy="47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457200">
              <a:defRPr kumimoji="1" sz="3200">
                <a:solidFill>
                  <a:schemeClr val="tx1"/>
                </a:solidFill>
                <a:latin typeface="Arial" pitchFamily="34" charset="0"/>
                <a:ea typeface="ＭＳ Ｐゴシック" pitchFamily="50" charset="-128"/>
              </a:defRPr>
            </a:lvl1pPr>
            <a:lvl2pPr defTabSz="457200">
              <a:defRPr kumimoji="1" sz="2800">
                <a:solidFill>
                  <a:schemeClr val="tx1"/>
                </a:solidFill>
                <a:latin typeface="Arial" pitchFamily="34" charset="0"/>
                <a:ea typeface="ＭＳ Ｐゴシック" pitchFamily="50" charset="-128"/>
              </a:defRPr>
            </a:lvl2pPr>
            <a:lvl3pPr defTabSz="457200">
              <a:defRPr kumimoji="1" sz="2400">
                <a:solidFill>
                  <a:schemeClr val="tx1"/>
                </a:solidFill>
                <a:latin typeface="Arial" pitchFamily="34" charset="0"/>
                <a:ea typeface="ＭＳ Ｐゴシック" pitchFamily="50" charset="-128"/>
              </a:defRPr>
            </a:lvl3pPr>
            <a:lvl4pPr defTabSz="457200">
              <a:defRPr kumimoji="1" sz="2000">
                <a:solidFill>
                  <a:schemeClr val="tx1"/>
                </a:solidFill>
                <a:latin typeface="Arial" pitchFamily="34" charset="0"/>
                <a:ea typeface="ＭＳ Ｐゴシック" pitchFamily="50" charset="-128"/>
              </a:defRPr>
            </a:lvl4pPr>
            <a:lvl5pPr defTabSz="457200">
              <a:defRPr kumimoji="1" sz="2000">
                <a:solidFill>
                  <a:schemeClr val="tx1"/>
                </a:solidFill>
                <a:latin typeface="Arial" pitchFamily="34" charset="0"/>
                <a:ea typeface="ＭＳ Ｐゴシック" pitchFamily="50" charset="-128"/>
              </a:defRPr>
            </a:lvl5pPr>
            <a:lvl6pPr defTabSz="457200" eaLnBrk="0" hangingPunct="0">
              <a:defRPr kumimoji="1" sz="2000">
                <a:solidFill>
                  <a:schemeClr val="tx1"/>
                </a:solidFill>
                <a:latin typeface="Arial" pitchFamily="34" charset="0"/>
                <a:ea typeface="ＭＳ Ｐゴシック" pitchFamily="50" charset="-128"/>
              </a:defRPr>
            </a:lvl6pPr>
            <a:lvl7pPr defTabSz="457200" eaLnBrk="0" hangingPunct="0">
              <a:defRPr kumimoji="1" sz="2000">
                <a:solidFill>
                  <a:schemeClr val="tx1"/>
                </a:solidFill>
                <a:latin typeface="Arial" pitchFamily="34" charset="0"/>
                <a:ea typeface="ＭＳ Ｐゴシック" pitchFamily="50" charset="-128"/>
              </a:defRPr>
            </a:lvl7pPr>
            <a:lvl8pPr defTabSz="457200" eaLnBrk="0" hangingPunct="0">
              <a:defRPr kumimoji="1" sz="2000">
                <a:solidFill>
                  <a:schemeClr val="tx1"/>
                </a:solidFill>
                <a:latin typeface="Arial" pitchFamily="34" charset="0"/>
                <a:ea typeface="ＭＳ Ｐゴシック" pitchFamily="50" charset="-128"/>
              </a:defRPr>
            </a:lvl8pPr>
            <a:lvl9pPr defTabSz="457200" eaLnBrk="0" hangingPunct="0">
              <a:defRPr kumimoji="1" sz="2000">
                <a:solidFill>
                  <a:schemeClr val="tx1"/>
                </a:solidFill>
                <a:latin typeface="Arial" pitchFamily="34" charset="0"/>
                <a:ea typeface="ＭＳ Ｐゴシック" pitchFamily="50" charset="-128"/>
              </a:defRPr>
            </a:lvl9pPr>
          </a:lstStyle>
          <a:p>
            <a:pPr eaLnBrk="1" hangingPunct="1"/>
            <a:r>
              <a:rPr lang="ja-JP" altLang="en-US" sz="2500" b="1" dirty="0" smtClean="0">
                <a:solidFill>
                  <a:srgbClr val="FF5050"/>
                </a:solidFill>
                <a:latin typeface="Meiryo UI" pitchFamily="50" charset="-128"/>
                <a:ea typeface="Meiryo UI" pitchFamily="50" charset="-128"/>
                <a:cs typeface="Meiryo UI" pitchFamily="50" charset="-128"/>
              </a:rPr>
              <a:t>女性</a:t>
            </a:r>
            <a:endParaRPr lang="ja-JP" altLang="en-US" sz="2500" b="1" dirty="0">
              <a:solidFill>
                <a:srgbClr val="FF5050"/>
              </a:solidFill>
              <a:latin typeface="Meiryo UI" pitchFamily="50" charset="-128"/>
              <a:ea typeface="Meiryo UI" pitchFamily="50" charset="-128"/>
              <a:cs typeface="Meiryo UI" pitchFamily="50" charset="-128"/>
            </a:endParaRPr>
          </a:p>
        </p:txBody>
      </p:sp>
      <p:sp>
        <p:nvSpPr>
          <p:cNvPr id="84" name="AutoShape 81"/>
          <p:cNvSpPr>
            <a:spLocks noChangeArrowheads="1"/>
          </p:cNvSpPr>
          <p:nvPr/>
        </p:nvSpPr>
        <p:spPr bwMode="auto">
          <a:xfrm>
            <a:off x="1466849" y="3492492"/>
            <a:ext cx="3837239" cy="2705415"/>
          </a:xfrm>
          <a:prstGeom prst="roundRect">
            <a:avLst>
              <a:gd name="adj" fmla="val 11111"/>
            </a:avLst>
          </a:prstGeom>
          <a:noFill/>
          <a:ln w="50800" cap="rnd">
            <a:solidFill>
              <a:srgbClr val="3399FF"/>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85" name="AutoShape 82"/>
          <p:cNvSpPr>
            <a:spLocks noChangeArrowheads="1"/>
          </p:cNvSpPr>
          <p:nvPr/>
        </p:nvSpPr>
        <p:spPr bwMode="auto">
          <a:xfrm>
            <a:off x="1276350" y="3366470"/>
            <a:ext cx="6442759" cy="2983837"/>
          </a:xfrm>
          <a:prstGeom prst="roundRect">
            <a:avLst>
              <a:gd name="adj" fmla="val 12546"/>
            </a:avLst>
          </a:prstGeom>
          <a:noFill/>
          <a:ln w="50800" cap="rnd">
            <a:solidFill>
              <a:srgbClr val="FF5050"/>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86" name="テキスト ボックス 5"/>
          <p:cNvSpPr txBox="1">
            <a:spLocks noChangeArrowheads="1"/>
          </p:cNvSpPr>
          <p:nvPr/>
        </p:nvSpPr>
        <p:spPr bwMode="auto">
          <a:xfrm>
            <a:off x="1893888" y="3514615"/>
            <a:ext cx="684558"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ja-JP" altLang="en-US" sz="1500" b="1" dirty="0">
                <a:solidFill>
                  <a:srgbClr val="5F5F5F"/>
                </a:solidFill>
                <a:latin typeface="Meiryo UI" pitchFamily="50" charset="-128"/>
                <a:ea typeface="Meiryo UI" pitchFamily="50" charset="-128"/>
                <a:cs typeface="Meiryo UI" pitchFamily="50" charset="-128"/>
              </a:rPr>
              <a:t>電話</a:t>
            </a:r>
          </a:p>
        </p:txBody>
      </p:sp>
      <p:sp>
        <p:nvSpPr>
          <p:cNvPr id="87" name="テキスト ボックス 5"/>
          <p:cNvSpPr txBox="1">
            <a:spLocks noChangeArrowheads="1"/>
          </p:cNvSpPr>
          <p:nvPr/>
        </p:nvSpPr>
        <p:spPr bwMode="auto">
          <a:xfrm>
            <a:off x="4408488" y="4112595"/>
            <a:ext cx="832905"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ja-JP" altLang="en-US" sz="1500" b="1">
                <a:solidFill>
                  <a:srgbClr val="5F5F5F"/>
                </a:solidFill>
                <a:latin typeface="Meiryo UI" pitchFamily="50" charset="-128"/>
                <a:ea typeface="Meiryo UI" pitchFamily="50" charset="-128"/>
                <a:cs typeface="Meiryo UI" pitchFamily="50" charset="-128"/>
              </a:rPr>
              <a:t>買い物</a:t>
            </a:r>
          </a:p>
        </p:txBody>
      </p:sp>
      <p:sp>
        <p:nvSpPr>
          <p:cNvPr id="88" name="テキスト ボックス 5"/>
          <p:cNvSpPr txBox="1">
            <a:spLocks noChangeArrowheads="1"/>
          </p:cNvSpPr>
          <p:nvPr/>
        </p:nvSpPr>
        <p:spPr bwMode="auto">
          <a:xfrm>
            <a:off x="6465888" y="3731595"/>
            <a:ext cx="125322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ja-JP" altLang="en-US" sz="1500" b="1">
                <a:solidFill>
                  <a:srgbClr val="5F5F5F"/>
                </a:solidFill>
                <a:latin typeface="Meiryo UI" pitchFamily="50" charset="-128"/>
                <a:ea typeface="Meiryo UI" pitchFamily="50" charset="-128"/>
                <a:cs typeface="Meiryo UI" pitchFamily="50" charset="-128"/>
              </a:rPr>
              <a:t>食事の準備</a:t>
            </a:r>
          </a:p>
        </p:txBody>
      </p:sp>
      <p:sp>
        <p:nvSpPr>
          <p:cNvPr id="89" name="テキスト ボックス 5"/>
          <p:cNvSpPr txBox="1">
            <a:spLocks noChangeArrowheads="1"/>
          </p:cNvSpPr>
          <p:nvPr/>
        </p:nvSpPr>
        <p:spPr bwMode="auto">
          <a:xfrm>
            <a:off x="4713288" y="5416766"/>
            <a:ext cx="1253221"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ja-JP" altLang="en-US" sz="1500" b="1">
                <a:solidFill>
                  <a:srgbClr val="5F5F5F"/>
                </a:solidFill>
                <a:latin typeface="Meiryo UI" pitchFamily="50" charset="-128"/>
                <a:ea typeface="Meiryo UI" pitchFamily="50" charset="-128"/>
                <a:cs typeface="Meiryo UI" pitchFamily="50" charset="-128"/>
              </a:rPr>
              <a:t>服薬</a:t>
            </a:r>
          </a:p>
          <a:p>
            <a:pPr eaLnBrk="1" hangingPunct="1">
              <a:buFont typeface="Wingdings" pitchFamily="2" charset="2"/>
              <a:buNone/>
            </a:pPr>
            <a:r>
              <a:rPr lang="ja-JP" altLang="en-US" sz="1500" b="1">
                <a:solidFill>
                  <a:srgbClr val="5F5F5F"/>
                </a:solidFill>
                <a:latin typeface="Meiryo UI" pitchFamily="50" charset="-128"/>
                <a:ea typeface="Meiryo UI" pitchFamily="50" charset="-128"/>
                <a:cs typeface="Meiryo UI" pitchFamily="50" charset="-128"/>
              </a:rPr>
              <a:t>管理</a:t>
            </a:r>
          </a:p>
        </p:txBody>
      </p:sp>
      <p:sp>
        <p:nvSpPr>
          <p:cNvPr id="90" name="テキスト ボックス 5"/>
          <p:cNvSpPr txBox="1">
            <a:spLocks noChangeArrowheads="1"/>
          </p:cNvSpPr>
          <p:nvPr/>
        </p:nvSpPr>
        <p:spPr bwMode="auto">
          <a:xfrm>
            <a:off x="2820988" y="3947495"/>
            <a:ext cx="125322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ja-JP" altLang="en-US" sz="1500" b="1">
                <a:solidFill>
                  <a:srgbClr val="5F5F5F"/>
                </a:solidFill>
                <a:latin typeface="Meiryo UI" pitchFamily="50" charset="-128"/>
                <a:ea typeface="Meiryo UI" pitchFamily="50" charset="-128"/>
                <a:cs typeface="Meiryo UI" pitchFamily="50" charset="-128"/>
              </a:rPr>
              <a:t>金銭管理</a:t>
            </a:r>
          </a:p>
        </p:txBody>
      </p:sp>
      <p:sp>
        <p:nvSpPr>
          <p:cNvPr id="91" name="テキスト ボックス 5"/>
          <p:cNvSpPr txBox="1">
            <a:spLocks noChangeArrowheads="1"/>
          </p:cNvSpPr>
          <p:nvPr/>
        </p:nvSpPr>
        <p:spPr bwMode="auto">
          <a:xfrm>
            <a:off x="1703388" y="5865195"/>
            <a:ext cx="1574639"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ja-JP" altLang="en-US" sz="1500" b="1">
                <a:solidFill>
                  <a:srgbClr val="5F5F5F"/>
                </a:solidFill>
                <a:latin typeface="Meiryo UI" pitchFamily="50" charset="-128"/>
                <a:ea typeface="Meiryo UI" pitchFamily="50" charset="-128"/>
                <a:cs typeface="Meiryo UI" pitchFamily="50" charset="-128"/>
              </a:rPr>
              <a:t>輸送機関の利用</a:t>
            </a:r>
          </a:p>
        </p:txBody>
      </p:sp>
      <p:sp>
        <p:nvSpPr>
          <p:cNvPr id="92" name="テキスト ボックス 5"/>
          <p:cNvSpPr txBox="1">
            <a:spLocks noChangeArrowheads="1"/>
          </p:cNvSpPr>
          <p:nvPr/>
        </p:nvSpPr>
        <p:spPr bwMode="auto">
          <a:xfrm>
            <a:off x="6808788" y="4861895"/>
            <a:ext cx="610385"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ja-JP" altLang="en-US" sz="1500" b="1">
                <a:solidFill>
                  <a:srgbClr val="5F5F5F"/>
                </a:solidFill>
                <a:latin typeface="Meiryo UI" pitchFamily="50" charset="-128"/>
                <a:ea typeface="Meiryo UI" pitchFamily="50" charset="-128"/>
                <a:cs typeface="Meiryo UI" pitchFamily="50" charset="-128"/>
              </a:rPr>
              <a:t>家事</a:t>
            </a:r>
          </a:p>
        </p:txBody>
      </p:sp>
    </p:spTree>
    <p:extLst>
      <p:ext uri="{BB962C8B-B14F-4D97-AF65-F5344CB8AC3E}">
        <p14:creationId xmlns:p14="http://schemas.microsoft.com/office/powerpoint/2010/main" val="7876963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32320" y="260648"/>
            <a:ext cx="8229600" cy="562074"/>
          </a:xfrm>
        </p:spPr>
        <p:txBody>
          <a:bodyPr>
            <a:normAutofit fontScale="90000"/>
          </a:bodyPr>
          <a:lstStyle/>
          <a:p>
            <a:r>
              <a:rPr kumimoji="1"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中核症状</a:t>
            </a:r>
            <a:r>
              <a:rPr kumimoji="1"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t>③</a:t>
            </a:r>
            <a:r>
              <a:rPr lang="ja-JP" altLang="en-US" sz="3600" b="1"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視空間認知障害</a:t>
            </a:r>
            <a:endParaRPr kumimoji="1" lang="ja-JP" altLang="en-US" sz="3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1143470" y="3068960"/>
            <a:ext cx="7437512" cy="2376264"/>
          </a:xfrm>
        </p:spPr>
        <p:txBody>
          <a:bodyPr>
            <a:normAutofit/>
          </a:bodyPr>
          <a:lstStyle/>
          <a:p>
            <a:pPr marL="0" indent="0">
              <a:buNone/>
            </a:pPr>
            <a:r>
              <a:rPr kumimoji="1" lang="ja-JP" altLang="en-US" sz="2800" b="1" dirty="0" smtClean="0">
                <a:solidFill>
                  <a:srgbClr val="7A5E9C"/>
                </a:solidFill>
                <a:latin typeface="Meiryo UI" panose="020B0604030504040204" pitchFamily="50" charset="-128"/>
                <a:ea typeface="Meiryo UI" panose="020B0604030504040204" pitchFamily="50" charset="-128"/>
                <a:cs typeface="Meiryo UI" panose="020B0604030504040204" pitchFamily="50" charset="-128"/>
              </a:rPr>
              <a:t>● 特に形態や模様の認識の</a:t>
            </a:r>
            <a:r>
              <a:rPr lang="ja-JP" altLang="en-US" sz="2800" b="1" dirty="0" smtClean="0">
                <a:solidFill>
                  <a:srgbClr val="7A5E9C"/>
                </a:solidFill>
                <a:latin typeface="Meiryo UI" panose="020B0604030504040204" pitchFamily="50" charset="-128"/>
                <a:ea typeface="Meiryo UI" panose="020B0604030504040204" pitchFamily="50" charset="-128"/>
                <a:cs typeface="Meiryo UI" panose="020B0604030504040204" pitchFamily="50" charset="-128"/>
              </a:rPr>
              <a:t>影響が大きい</a:t>
            </a:r>
            <a:endParaRPr lang="en-US" altLang="ja-JP" b="1" dirty="0">
              <a:solidFill>
                <a:srgbClr val="7A5E9C"/>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800" b="1" dirty="0" smtClean="0">
                <a:solidFill>
                  <a:srgbClr val="7A5E9C"/>
                </a:solidFill>
                <a:latin typeface="Meiryo UI" panose="020B0604030504040204" pitchFamily="50" charset="-128"/>
                <a:ea typeface="Meiryo UI" panose="020B0604030504040204" pitchFamily="50" charset="-128"/>
                <a:cs typeface="Meiryo UI" panose="020B0604030504040204" pitchFamily="50" charset="-128"/>
              </a:rPr>
              <a:t>● 物体との距離の判断ができない</a:t>
            </a:r>
            <a:endParaRPr kumimoji="1" lang="en-US" altLang="ja-JP" sz="2800" b="1" dirty="0" smtClean="0">
              <a:solidFill>
                <a:srgbClr val="7A5E9C"/>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角丸四角形 3"/>
          <p:cNvSpPr/>
          <p:nvPr/>
        </p:nvSpPr>
        <p:spPr>
          <a:xfrm>
            <a:off x="683568" y="1484784"/>
            <a:ext cx="7920880" cy="1296144"/>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視空間認知</a:t>
            </a:r>
            <a:endParaRPr kumimoji="1" lang="en-US" altLang="ja-JP" sz="2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①目の前の複数の物の位置関係、②自分と物との位置関係、</a:t>
            </a:r>
            <a:endParaRPr kumimoji="1" lang="en-US" altLang="ja-JP" sz="2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③自分が動くときの物との位置関係                 をつかむ能力</a:t>
            </a:r>
            <a:endParaRPr kumimoji="1" lang="ja-JP" altLang="en-US" sz="2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91085" y="90088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角丸四角形 5"/>
          <p:cNvSpPr/>
          <p:nvPr/>
        </p:nvSpPr>
        <p:spPr>
          <a:xfrm>
            <a:off x="291085" y="4149080"/>
            <a:ext cx="8569325" cy="252028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nSpc>
                <a:spcPts val="2100"/>
              </a:lnSpc>
            </a:pPr>
            <a:r>
              <a:rPr lang="ja-JP" altLang="en-US" sz="2800" dirty="0">
                <a:latin typeface="Meiryo UI" panose="020B0604030504040204" pitchFamily="50" charset="-128"/>
                <a:ea typeface="Meiryo UI" panose="020B0604030504040204" pitchFamily="50" charset="-128"/>
                <a:cs typeface="Meiryo UI" panose="020B0604030504040204" pitchFamily="50" charset="-128"/>
              </a:rPr>
              <a:t>視空間認知障害は、コミュニケーション（表情認知）</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や</a:t>
            </a:r>
            <a:endParaRPr lang="en-US" altLang="ja-JP" sz="28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endParaRPr lang="en-US" altLang="ja-JP" sz="2800" dirty="0">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転倒</a:t>
            </a:r>
            <a:r>
              <a:rPr lang="ja-JP" altLang="en-US" sz="2800" dirty="0">
                <a:latin typeface="Meiryo UI" panose="020B0604030504040204" pitchFamily="50" charset="-128"/>
                <a:ea typeface="Meiryo UI" panose="020B0604030504040204" pitchFamily="50" charset="-128"/>
                <a:cs typeface="Meiryo UI" panose="020B0604030504040204" pitchFamily="50" charset="-128"/>
              </a:rPr>
              <a:t>・転落とも関係する問題である</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8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endParaRPr lang="en-US" altLang="ja-JP" sz="2800" dirty="0">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r>
              <a:rPr lang="ja-JP" altLang="en-US" sz="2800" dirty="0">
                <a:latin typeface="Meiryo UI" panose="020B0604030504040204" pitchFamily="50" charset="-128"/>
                <a:ea typeface="Meiryo UI" panose="020B0604030504040204" pitchFamily="50" charset="-128"/>
                <a:cs typeface="Meiryo UI" panose="020B0604030504040204" pitchFamily="50" charset="-128"/>
              </a:rPr>
              <a:t>  病棟の安全面に関しては、形態を全体的にとらえること</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が</a:t>
            </a:r>
            <a:endParaRPr lang="en-US" altLang="ja-JP" sz="28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endParaRPr lang="en-US" altLang="ja-JP" sz="2800" dirty="0">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苦手</a:t>
            </a:r>
            <a:r>
              <a:rPr lang="ja-JP" altLang="en-US" sz="2800" dirty="0">
                <a:latin typeface="Meiryo UI" panose="020B0604030504040204" pitchFamily="50" charset="-128"/>
                <a:ea typeface="Meiryo UI" panose="020B0604030504040204" pitchFamily="50" charset="-128"/>
                <a:cs typeface="Meiryo UI" panose="020B0604030504040204" pitchFamily="50" charset="-128"/>
              </a:rPr>
              <a:t>になるため、転倒のリスク評価の一環としておこなう</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8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7" name="直線コネクタ 6"/>
          <p:cNvCxnSpPr/>
          <p:nvPr/>
        </p:nvCxnSpPr>
        <p:spPr>
          <a:xfrm>
            <a:off x="467544" y="5301208"/>
            <a:ext cx="4108203"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4496245" y="5805264"/>
            <a:ext cx="4108203"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467544" y="6381328"/>
            <a:ext cx="475252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61393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34082"/>
          </a:xfrm>
        </p:spPr>
        <p:txBody>
          <a:bodyPr>
            <a:norm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中核症状</a:t>
            </a:r>
            <a: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④</a:t>
            </a: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：言語障害・構音障害</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611560" y="1124744"/>
            <a:ext cx="8352928" cy="5733256"/>
          </a:xfrm>
        </p:spPr>
        <p:txBody>
          <a:bodyPr>
            <a:normAutofit/>
          </a:bodyPr>
          <a:lstStyle/>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前頭葉</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の機能低下</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と関連</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物品の呼称が障害　（非流暢性失語）</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言葉の意味の理解が障害 （流暢性失語）</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アルツハイマー型認知症では、語想起困難が生じやすい</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普段使用しない言葉から始まる</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次第に日常使用する言葉に影響</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最終的に単語の意味が理解できなくなり会話が</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457200" lvl="1" indent="0">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困難になる</a:t>
            </a:r>
            <a:endParaRPr kumimoji="1" lang="ja-JP"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91085" y="90088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メモ 4"/>
          <p:cNvSpPr/>
          <p:nvPr/>
        </p:nvSpPr>
        <p:spPr>
          <a:xfrm>
            <a:off x="291085" y="2492896"/>
            <a:ext cx="8482923" cy="1584095"/>
          </a:xfrm>
          <a:prstGeom prst="foldedCorner">
            <a:avLst/>
          </a:prstGeom>
        </p:spPr>
        <p:style>
          <a:lnRef idx="1">
            <a:schemeClr val="accent4"/>
          </a:lnRef>
          <a:fillRef idx="2">
            <a:schemeClr val="accent4"/>
          </a:fillRef>
          <a:effectRef idx="1">
            <a:schemeClr val="accent4"/>
          </a:effectRef>
          <a:fontRef idx="minor">
            <a:schemeClr val="dk1"/>
          </a:fontRef>
        </p:style>
        <p:txBody>
          <a:bodyPr rtlCol="0" anchor="b" anchorCtr="0"/>
          <a:lstStyle/>
          <a:p>
            <a:pPr>
              <a:lnSpc>
                <a:spcPts val="2100"/>
              </a:lnSpc>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注意をしたいのは、物品の名前が出てこない、だけではなく、言葉の理解能力自体も</a:t>
            </a: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併せて低下</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している可能性がある</a:t>
            </a: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インフォームド・コンセントやケアの説明の理解の度合いの評価の上で意識したい。</a:t>
            </a:r>
          </a:p>
        </p:txBody>
      </p:sp>
      <p:cxnSp>
        <p:nvCxnSpPr>
          <p:cNvPr id="6" name="直線コネクタ 5"/>
          <p:cNvCxnSpPr/>
          <p:nvPr/>
        </p:nvCxnSpPr>
        <p:spPr>
          <a:xfrm>
            <a:off x="7365918" y="2996952"/>
            <a:ext cx="1408090"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291085" y="3212976"/>
            <a:ext cx="4896545"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4211960" y="3501008"/>
            <a:ext cx="3528392"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角丸四角形 11"/>
          <p:cNvSpPr/>
          <p:nvPr/>
        </p:nvSpPr>
        <p:spPr>
          <a:xfrm>
            <a:off x="2267744" y="3644944"/>
            <a:ext cx="6032637" cy="432047"/>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kumimoji="1" lang="ja-JP" altLang="en-US" b="1" dirty="0" smtClean="0"/>
              <a:t>取り繕い行為で意味も理解せず「はい」等と答えやすい</a:t>
            </a:r>
            <a:endParaRPr kumimoji="1" lang="ja-JP" altLang="en-US" b="1" dirty="0"/>
          </a:p>
        </p:txBody>
      </p:sp>
    </p:spTree>
    <p:extLst>
      <p:ext uri="{BB962C8B-B14F-4D97-AF65-F5344CB8AC3E}">
        <p14:creationId xmlns:p14="http://schemas.microsoft.com/office/powerpoint/2010/main" val="28142527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88640"/>
            <a:ext cx="8229600" cy="634082"/>
          </a:xfrm>
        </p:spPr>
        <p:txBody>
          <a:bodyPr>
            <a:normAutofit fontScale="90000"/>
          </a:bodyPr>
          <a:lstStyle/>
          <a:p>
            <a:r>
              <a:rPr kumimoji="1"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まとめ：認知症の人の体験</a:t>
            </a:r>
            <a:endParaRPr kumimoji="1" lang="ja-JP" altLang="en-US" sz="3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827584" y="1019116"/>
            <a:ext cx="7344816" cy="4525963"/>
          </a:xfrm>
        </p:spPr>
        <p:txBody>
          <a:bodyPr>
            <a:normAutofit fontScale="92500" lnSpcReduction="20000"/>
          </a:bodyPr>
          <a:lstStyle/>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突然知らない世界に</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連</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れられてくる</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（記憶障害）</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「毎日が新しい体験、なじみがない」</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周りの動きが早過ぎてついていけない（実行機能の障害）</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cs typeface="Meiryo UI" panose="020B0604030504040204" pitchFamily="50" charset="-128"/>
              </a:rPr>
              <a:t>何</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かをすること</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自体</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に疲れる</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あれこれ</a:t>
            </a:r>
            <a:r>
              <a:rPr kumimoji="1" lang="ja-JP" altLang="en-US" sz="2400" b="1" dirty="0">
                <a:latin typeface="Meiryo UI" panose="020B0604030504040204" pitchFamily="50" charset="-128"/>
                <a:ea typeface="Meiryo UI" panose="020B0604030504040204" pitchFamily="50" charset="-128"/>
                <a:cs typeface="Meiryo UI" panose="020B0604030504040204" pitchFamily="50" charset="-128"/>
              </a:rPr>
              <a:t>刺激</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が多くて混乱する</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「おかしい」と思うけれども、どう直したらよいのかがわからない</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cs typeface="Meiryo UI" panose="020B0604030504040204" pitchFamily="50" charset="-128"/>
              </a:rPr>
              <a:t>相手</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の表情を読み取るのが苦手になった（社会的認知）</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cs typeface="Meiryo UI" panose="020B0604030504040204" pitchFamily="50" charset="-128"/>
              </a:rPr>
              <a:t>場</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の雰囲気がわからないので怖い</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物が迫ってくる（空間認知）</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cs typeface="Meiryo UI" panose="020B0604030504040204" pitchFamily="50" charset="-128"/>
              </a:rPr>
              <a:t>椅子</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にうまく</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座</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れない</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91085" y="90088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cxnSp>
        <p:nvCxnSpPr>
          <p:cNvPr id="5" name="直線コネクタ 4"/>
          <p:cNvCxnSpPr/>
          <p:nvPr/>
        </p:nvCxnSpPr>
        <p:spPr>
          <a:xfrm>
            <a:off x="1183855" y="1340768"/>
            <a:ext cx="4108203"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1187624" y="2348880"/>
            <a:ext cx="4108203"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1187624" y="2996952"/>
            <a:ext cx="3388124"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1187624" y="4005064"/>
            <a:ext cx="6624736"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1187624" y="4365104"/>
            <a:ext cx="4108203"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1187624" y="5013176"/>
            <a:ext cx="3168354"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メモ 13"/>
          <p:cNvSpPr/>
          <p:nvPr/>
        </p:nvSpPr>
        <p:spPr>
          <a:xfrm>
            <a:off x="4368321" y="4509120"/>
            <a:ext cx="4680520" cy="2088232"/>
          </a:xfrm>
          <a:prstGeom prst="foldedCorner">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2800" dirty="0" smtClean="0"/>
              <a:t>これらの自覚症状（内的体験）が、心理的不安とな</a:t>
            </a:r>
            <a:r>
              <a:rPr lang="ja-JP" altLang="en-US" sz="2800" dirty="0" smtClean="0"/>
              <a:t>る。特に入院による環境変化が</a:t>
            </a:r>
            <a:endParaRPr lang="ja-JP" altLang="en-US" sz="2800" dirty="0"/>
          </a:p>
          <a:p>
            <a:pPr algn="ctr"/>
            <a:r>
              <a:rPr lang="en-US" altLang="ja-JP" sz="3200" b="1" dirty="0" smtClean="0">
                <a:solidFill>
                  <a:srgbClr val="FF0000"/>
                </a:solidFill>
              </a:rPr>
              <a:t>BPSD</a:t>
            </a:r>
            <a:r>
              <a:rPr lang="ja-JP" altLang="en-US" sz="2800" dirty="0"/>
              <a:t>を誘発する</a:t>
            </a:r>
            <a:r>
              <a:rPr lang="ja-JP" altLang="en-US" sz="2800" dirty="0" smtClean="0"/>
              <a:t>。</a:t>
            </a:r>
            <a:endParaRPr lang="en-US" altLang="ja-JP" sz="2800" dirty="0"/>
          </a:p>
        </p:txBody>
      </p:sp>
    </p:spTree>
    <p:extLst>
      <p:ext uri="{BB962C8B-B14F-4D97-AF65-F5344CB8AC3E}">
        <p14:creationId xmlns:p14="http://schemas.microsoft.com/office/powerpoint/2010/main" val="38791767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562074"/>
          </a:xfrm>
        </p:spPr>
        <p:txBody>
          <a:bodyPr>
            <a:no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注意障害</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755576" y="1600200"/>
            <a:ext cx="7931224" cy="4525963"/>
          </a:xfrm>
        </p:spPr>
        <p:txBody>
          <a:bodyPr>
            <a:normAutofit/>
          </a:bodyPr>
          <a:lstStyle/>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必要なところに注意が向けられない　</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4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選択</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的注意</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すぐ気が散る　</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4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持続</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的注意</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別の重要なところに注意が向けられない</a:t>
            </a:r>
            <a:r>
              <a:rPr lang="en-US" altLang="ja-JP" sz="24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分割</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的注意</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p>
          <a:p>
            <a:pPr marL="0" indent="0">
              <a:buNone/>
            </a:pP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例</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食事</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場面</a:t>
            </a:r>
            <a:endParaRPr kumimoji="1"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 </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TV</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やラジオに気を取られて食べない</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 ト</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レイの上に物がたくさんあると集中できない</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 </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スタッフに注意が向いて食べない</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91085" y="90088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角丸四角形 4"/>
          <p:cNvSpPr/>
          <p:nvPr/>
        </p:nvSpPr>
        <p:spPr>
          <a:xfrm>
            <a:off x="611560" y="5157192"/>
            <a:ext cx="8064896" cy="136815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r>
              <a:rPr kumimoji="1" lang="en-US" altLang="ja-JP" sz="2400" b="1" u="sng" dirty="0" smtClean="0"/>
              <a:t>EX,</a:t>
            </a:r>
            <a:r>
              <a:rPr kumimoji="1" lang="ja-JP" altLang="en-US" sz="2400" b="1" u="sng" dirty="0" smtClean="0"/>
              <a:t>インフォームドコンセントの場面</a:t>
            </a:r>
            <a:endParaRPr kumimoji="1" lang="en-US" altLang="ja-JP" sz="2400" b="1" u="sng" dirty="0" smtClean="0"/>
          </a:p>
          <a:p>
            <a:r>
              <a:rPr kumimoji="1" lang="ja-JP" altLang="en-US" sz="2400" b="1" dirty="0" smtClean="0"/>
              <a:t>昨日説明した、治療や処置を当日になって「そんなこと聞いてない！！」</a:t>
            </a:r>
            <a:r>
              <a:rPr lang="ja-JP" altLang="en-US" sz="2400" b="1" dirty="0" smtClean="0"/>
              <a:t>と拒否することなどがある。</a:t>
            </a:r>
            <a:endParaRPr kumimoji="1" lang="ja-JP" altLang="en-US" sz="2400" b="1" dirty="0"/>
          </a:p>
        </p:txBody>
      </p:sp>
    </p:spTree>
    <p:extLst>
      <p:ext uri="{BB962C8B-B14F-4D97-AF65-F5344CB8AC3E}">
        <p14:creationId xmlns:p14="http://schemas.microsoft.com/office/powerpoint/2010/main" val="39733738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88640"/>
            <a:ext cx="8229600" cy="634082"/>
          </a:xfrm>
        </p:spPr>
        <p:txBody>
          <a:bodyPr>
            <a:no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失 認</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975347" y="1033711"/>
            <a:ext cx="7200800" cy="4525963"/>
          </a:xfrm>
        </p:spPr>
        <p:txBody>
          <a:bodyPr>
            <a:normAutofit/>
          </a:bodyPr>
          <a:lstStyle/>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感覚の障害はないにもかかわらず、見たり聞いたりしたことの</a:t>
            </a:r>
            <a:r>
              <a:rPr kumimoji="1" lang="ja-JP" altLang="en-US" sz="24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意味が分からなくなる</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例</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p>
          <a:p>
            <a:pPr marL="0" indent="0">
              <a:buNone/>
            </a:pP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 面談</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457200" lvl="1" indent="0">
              <a:buNone/>
            </a:pP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 </a:t>
            </a:r>
            <a:r>
              <a:rPr kumimoji="1" lang="ja-JP" altLang="en-US" sz="24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よく知っている人の顔なのに、誰だか分からない</a:t>
            </a:r>
            <a:endParaRPr kumimoji="1" lang="en-US" altLang="ja-JP" sz="24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457200" lvl="1" indent="0">
              <a:buNone/>
            </a:pP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 </a:t>
            </a:r>
            <a:r>
              <a:rPr kumimoji="1" lang="ja-JP" altLang="en-US" sz="24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表情が分からない</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 洗面・入浴</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457200" lvl="1" indent="0">
              <a:buNone/>
            </a:pP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 容器の違いが分からない</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457200" lvl="1" indent="0">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（歯磨きと石けんを間違える）</a:t>
            </a:r>
            <a:endParaRPr kumimoji="1" lang="ja-JP"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91085" y="90088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角丸四角形 4"/>
          <p:cNvSpPr/>
          <p:nvPr/>
        </p:nvSpPr>
        <p:spPr>
          <a:xfrm>
            <a:off x="395536" y="5013176"/>
            <a:ext cx="8464874" cy="158417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nSpc>
                <a:spcPts val="2100"/>
              </a:lnSpc>
            </a:pP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上記に於いては特に。（注意障害も加わって）</a:t>
            </a:r>
            <a:endParaRPr lang="en-US" altLang="ja-JP" sz="24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一般</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病院においては、医療従事者とのコミュニケーションの場面で、表情認知がうまくいかない、慣れない病棟で必要なメッセージをとらえることがうまくできない、形で現れる。</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円形吹き出し 5"/>
          <p:cNvSpPr/>
          <p:nvPr/>
        </p:nvSpPr>
        <p:spPr>
          <a:xfrm>
            <a:off x="5364088" y="3501008"/>
            <a:ext cx="3600400" cy="1080120"/>
          </a:xfrm>
          <a:prstGeom prst="wedgeEllipseCallout">
            <a:avLst>
              <a:gd name="adj1" fmla="val -45472"/>
              <a:gd name="adj2" fmla="val -56273"/>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b="1" dirty="0" smtClean="0"/>
              <a:t>もし、あなたがこのような状態で入院したら・・・</a:t>
            </a:r>
            <a:endParaRPr kumimoji="1" lang="en-US" altLang="ja-JP" b="1" dirty="0" smtClean="0"/>
          </a:p>
          <a:p>
            <a:pPr algn="ctr"/>
            <a:r>
              <a:rPr lang="ja-JP" altLang="en-US" b="1" dirty="0"/>
              <a:t>どうしてほしいです</a:t>
            </a:r>
            <a:r>
              <a:rPr lang="ja-JP" altLang="en-US" b="1" dirty="0" smtClean="0"/>
              <a:t>か？</a:t>
            </a:r>
            <a:endParaRPr kumimoji="1" lang="ja-JP" altLang="en-US" b="1" dirty="0"/>
          </a:p>
        </p:txBody>
      </p:sp>
    </p:spTree>
    <p:extLst>
      <p:ext uri="{BB962C8B-B14F-4D97-AF65-F5344CB8AC3E}">
        <p14:creationId xmlns:p14="http://schemas.microsoft.com/office/powerpoint/2010/main" val="1103205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78098"/>
          </a:xfrm>
        </p:spPr>
        <p:txBody>
          <a:bodyPr>
            <a:normAutofit/>
          </a:body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認知症の影響（急性期病院）</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971600" y="1600200"/>
            <a:ext cx="7715200" cy="4525963"/>
          </a:xfrm>
        </p:spPr>
        <p:txBody>
          <a:bodyPr>
            <a:noAutofit/>
          </a:bodyPr>
          <a:lstStyle/>
          <a:p>
            <a:r>
              <a:rPr kumimoji="1" lang="ja-JP" altLang="en-US" sz="24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身体治療</a:t>
            </a:r>
            <a:endParaRPr kumimoji="1" lang="en-US" altLang="ja-JP" sz="24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事故の増加　（転倒、ルートトラブル）</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合併症の増加</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身体</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機能</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の低下</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せん妄の発症</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施設</a:t>
            </a:r>
            <a:r>
              <a:rPr lang="ja-JP" altLang="en-US" sz="2400" b="1" dirty="0">
                <a:solidFill>
                  <a:schemeClr val="accent4"/>
                </a:solidFill>
                <a:latin typeface="Meiryo UI" panose="020B0604030504040204" pitchFamily="50" charset="-128"/>
                <a:ea typeface="Meiryo UI" panose="020B0604030504040204" pitchFamily="50" charset="-128"/>
                <a:cs typeface="Meiryo UI" panose="020B0604030504040204" pitchFamily="50" charset="-128"/>
              </a:rPr>
              <a:t>入所</a:t>
            </a:r>
            <a:r>
              <a:rPr lang="ja-JP" altLang="en-US" sz="24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の増加</a:t>
            </a:r>
            <a:endParaRPr lang="en-US" altLang="ja-JP" sz="24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退院後の介護負担の増加</a:t>
            </a:r>
            <a:endParaRPr lang="en-US" altLang="ja-JP" sz="24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在院</a:t>
            </a:r>
            <a:r>
              <a:rPr lang="ja-JP" altLang="en-US" sz="2400" b="1" dirty="0">
                <a:solidFill>
                  <a:schemeClr val="accent4"/>
                </a:solidFill>
                <a:latin typeface="Meiryo UI" panose="020B0604030504040204" pitchFamily="50" charset="-128"/>
                <a:ea typeface="Meiryo UI" panose="020B0604030504040204" pitchFamily="50" charset="-128"/>
                <a:cs typeface="Meiryo UI" panose="020B0604030504040204" pitchFamily="50" charset="-128"/>
              </a:rPr>
              <a:t>日数</a:t>
            </a:r>
            <a:r>
              <a:rPr lang="ja-JP" altLang="en-US" sz="24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の延長</a:t>
            </a:r>
            <a:endParaRPr lang="en-US" altLang="ja-JP" sz="24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医療</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コスト</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の増大</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457200" lvl="1" indent="0">
              <a:buNone/>
            </a:pP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(Sampson 2009; Thompson 2010)</a:t>
            </a:r>
          </a:p>
          <a:p>
            <a:pPr marL="457200" lvl="1" indent="0">
              <a:buNone/>
            </a:pPr>
            <a:r>
              <a:rPr lang="en-US" altLang="ja-JP" sz="16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		(Alzheimer Scotland 2009)</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lvl="1"/>
            <a:endParaRPr kumimoji="1" lang="ja-JP" altLang="en-US" sz="1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64318" y="99856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角丸四角形 4"/>
          <p:cNvSpPr/>
          <p:nvPr/>
        </p:nvSpPr>
        <p:spPr>
          <a:xfrm>
            <a:off x="5076056" y="2852936"/>
            <a:ext cx="3600400" cy="230425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2400" dirty="0" smtClean="0"/>
              <a:t>急性期病棟に於いては、</a:t>
            </a:r>
            <a:endParaRPr kumimoji="1" lang="en-US" altLang="ja-JP" sz="2400" dirty="0" smtClean="0"/>
          </a:p>
          <a:p>
            <a:pPr algn="ctr"/>
            <a:r>
              <a:rPr lang="ja-JP" altLang="en-US" sz="2400" dirty="0" smtClean="0"/>
              <a:t>認知症対応（対策）を講じておかなければ、疾患治療・看護の妨げになることが多い。</a:t>
            </a:r>
            <a:endParaRPr kumimoji="1" lang="ja-JP" altLang="en-US" sz="2400" dirty="0"/>
          </a:p>
        </p:txBody>
      </p:sp>
    </p:spTree>
    <p:extLst>
      <p:ext uri="{BB962C8B-B14F-4D97-AF65-F5344CB8AC3E}">
        <p14:creationId xmlns:p14="http://schemas.microsoft.com/office/powerpoint/2010/main" val="27262583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0947" y="332656"/>
            <a:ext cx="8229600" cy="490066"/>
          </a:xfrm>
        </p:spPr>
        <p:txBody>
          <a:bodyPr>
            <a:no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失 行</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773278" y="1124744"/>
            <a:ext cx="7715200" cy="3052936"/>
          </a:xfrm>
        </p:spPr>
        <p:txBody>
          <a:bodyPr>
            <a:normAutofit/>
          </a:bodyPr>
          <a:lstStyle/>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「したいことは分かっているのに、身体をうまく動かせない」</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例</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p>
          <a:p>
            <a:pPr marL="0" indent="0">
              <a:buNone/>
            </a:pP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 一連の動作ができない　（例：入浴や歯磨き）</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 動作がぎこちなくなる</a:t>
            </a:r>
            <a:endParaRPr kumimoji="1" lang="ja-JP"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91085" y="90088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角丸四角形 4"/>
          <p:cNvSpPr/>
          <p:nvPr/>
        </p:nvSpPr>
        <p:spPr>
          <a:xfrm>
            <a:off x="526422" y="3789040"/>
            <a:ext cx="8208912" cy="230425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285750" indent="-285750">
              <a:buFont typeface="Wingdings" panose="05000000000000000000" pitchFamily="2" charset="2"/>
              <a:buChar char="l"/>
            </a:pPr>
            <a:r>
              <a:rPr kumimoji="1" lang="ja-JP" altLang="en-US" sz="2800" b="1" u="sng" dirty="0" smtClean="0">
                <a:solidFill>
                  <a:srgbClr val="FF0000"/>
                </a:solidFill>
              </a:rPr>
              <a:t>「実行機能障害」</a:t>
            </a:r>
            <a:r>
              <a:rPr kumimoji="1" lang="ja-JP" altLang="en-US" sz="2800" dirty="0" smtClean="0"/>
              <a:t>による失行</a:t>
            </a:r>
            <a:endParaRPr kumimoji="1" lang="en-US" altLang="ja-JP" sz="2800" dirty="0" smtClean="0"/>
          </a:p>
          <a:p>
            <a:pPr marL="285750" indent="-285750">
              <a:buFont typeface="Wingdings" panose="05000000000000000000" pitchFamily="2" charset="2"/>
              <a:buChar char="l"/>
            </a:pPr>
            <a:r>
              <a:rPr lang="ja-JP" altLang="en-US" sz="2800" dirty="0"/>
              <a:t>急性期病院では、一連のセルフケアの行動の評価で問題と</a:t>
            </a:r>
            <a:r>
              <a:rPr lang="ja-JP" altLang="en-US" sz="2800" dirty="0" smtClean="0"/>
              <a:t>なる</a:t>
            </a:r>
            <a:r>
              <a:rPr lang="ja-JP" altLang="en-US" sz="2800" b="1" u="sng" dirty="0" smtClean="0">
                <a:solidFill>
                  <a:srgbClr val="FF0000"/>
                </a:solidFill>
              </a:rPr>
              <a:t>アセスメントポイント</a:t>
            </a:r>
            <a:r>
              <a:rPr lang="ja-JP" altLang="en-US" sz="2800" dirty="0"/>
              <a:t>。</a:t>
            </a:r>
          </a:p>
          <a:p>
            <a:pPr marL="285750" indent="-285750">
              <a:buFont typeface="Wingdings" panose="05000000000000000000" pitchFamily="2" charset="2"/>
              <a:buChar char="l"/>
            </a:pPr>
            <a:r>
              <a:rPr lang="ja-JP" altLang="en-US" sz="2800" dirty="0"/>
              <a:t>  保清や食事の</a:t>
            </a:r>
            <a:r>
              <a:rPr lang="ja-JP" altLang="en-US" sz="2800" dirty="0" smtClean="0"/>
              <a:t>場面などで</a:t>
            </a:r>
            <a:r>
              <a:rPr lang="ja-JP" altLang="en-US" sz="2800" b="1" u="sng" dirty="0" smtClean="0">
                <a:solidFill>
                  <a:srgbClr val="FF0000"/>
                </a:solidFill>
              </a:rPr>
              <a:t>要観察</a:t>
            </a:r>
            <a:r>
              <a:rPr lang="ja-JP" altLang="en-US" sz="2800" dirty="0" smtClean="0"/>
              <a:t>。</a:t>
            </a:r>
            <a:endParaRPr lang="ja-JP" altLang="en-US" sz="2800" dirty="0"/>
          </a:p>
        </p:txBody>
      </p:sp>
    </p:spTree>
    <p:extLst>
      <p:ext uri="{BB962C8B-B14F-4D97-AF65-F5344CB8AC3E}">
        <p14:creationId xmlns:p14="http://schemas.microsoft.com/office/powerpoint/2010/main" val="236538162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認知機能障害が及ぼす影響</a:t>
            </a:r>
            <a: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易疲労性</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899592" y="1558344"/>
            <a:ext cx="7643192" cy="3849291"/>
          </a:xfrm>
        </p:spPr>
        <p:txBody>
          <a:bodyPr>
            <a:normAutofit/>
          </a:bodyPr>
          <a:lstStyle/>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日常生活は維持できていて、</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ADL</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は保たれていても、</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簡単な用事をこなすのに</a:t>
            </a:r>
            <a:r>
              <a:rPr kumimoji="1" lang="ja-JP" altLang="en-US" sz="24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今まで以上の努力を要する</a:t>
            </a:r>
            <a:endParaRPr kumimoji="1" lang="en-US" altLang="ja-JP" sz="24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疲れやすくなり、短時間の作業でも集中力が低下する</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刺激が多い環境が負荷となり消耗する</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周囲の音や</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TV)</a:t>
            </a:r>
            <a:endParaRPr kumimoji="1" lang="ja-JP"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59890" y="1412776"/>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角丸四角形 4"/>
          <p:cNvSpPr/>
          <p:nvPr/>
        </p:nvSpPr>
        <p:spPr>
          <a:xfrm>
            <a:off x="755576" y="3861048"/>
            <a:ext cx="7776864" cy="273630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285750" indent="-285750">
              <a:lnSpc>
                <a:spcPts val="2100"/>
              </a:lnSpc>
              <a:buFont typeface="Wingdings" panose="05000000000000000000" pitchFamily="2" charset="2"/>
              <a:buChar char="n"/>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一般病院の環境は、認知症をもつ人にとって、</a:t>
            </a:r>
            <a:r>
              <a:rPr lang="ja-JP" altLang="en-US" sz="24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刺激の多い環境</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である</a:t>
            </a: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4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lnSpc>
                <a:spcPts val="2100"/>
              </a:lnSpc>
              <a:buFont typeface="Wingdings" panose="05000000000000000000" pitchFamily="2" charset="2"/>
              <a:buChar char="n"/>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認知症</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2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初期の自覚・他覚所見に、疲れやすい、元気がなくなった、という点がしばしばある。</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その背景に、実行機能障害等が潜在的に進行し、一見日常生活は維持できているとしても、</a:t>
            </a:r>
            <a:r>
              <a:rPr lang="ja-JP" altLang="en-US" sz="24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実は今まで以上に努力をして保っている点があることを想像し、ケアを工夫したい。</a:t>
            </a:r>
          </a:p>
        </p:txBody>
      </p:sp>
    </p:spTree>
    <p:extLst>
      <p:ext uri="{BB962C8B-B14F-4D97-AF65-F5344CB8AC3E}">
        <p14:creationId xmlns:p14="http://schemas.microsoft.com/office/powerpoint/2010/main" val="291073630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19"/>
          <p:cNvSpPr>
            <a:spLocks noChangeArrowheads="1"/>
          </p:cNvSpPr>
          <p:nvPr/>
        </p:nvSpPr>
        <p:spPr bwMode="auto">
          <a:xfrm>
            <a:off x="1524414" y="320732"/>
            <a:ext cx="6015038"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165" tIns="50083" rIns="100165" bIns="50083" anchor="ctr" anchorCtr="1"/>
          <a:lstStyle/>
          <a:p>
            <a:pPr algn="ctr" eaLnBrk="1" hangingPunct="1"/>
            <a:r>
              <a:rPr lang="ja-JP" altLang="en-US" sz="3000" b="1" dirty="0">
                <a:latin typeface="Meiryo UI" pitchFamily="50" charset="-128"/>
                <a:ea typeface="Meiryo UI" pitchFamily="50" charset="-128"/>
                <a:cs typeface="Meiryo UI" pitchFamily="50" charset="-128"/>
              </a:rPr>
              <a:t>コリンエステラーゼ阻害薬の特徴</a:t>
            </a:r>
          </a:p>
        </p:txBody>
      </p:sp>
      <p:graphicFrame>
        <p:nvGraphicFramePr>
          <p:cNvPr id="426082" name="Group 98"/>
          <p:cNvGraphicFramePr>
            <a:graphicFrameLocks noGrp="1"/>
          </p:cNvGraphicFramePr>
          <p:nvPr>
            <p:extLst>
              <p:ext uri="{D42A27DB-BD31-4B8C-83A1-F6EECF244321}">
                <p14:modId xmlns:p14="http://schemas.microsoft.com/office/powerpoint/2010/main" val="1948298506"/>
              </p:ext>
            </p:extLst>
          </p:nvPr>
        </p:nvGraphicFramePr>
        <p:xfrm>
          <a:off x="616088" y="1186109"/>
          <a:ext cx="7841973" cy="5346494"/>
        </p:xfrm>
        <a:graphic>
          <a:graphicData uri="http://schemas.openxmlformats.org/drawingml/2006/table">
            <a:tbl>
              <a:tblPr/>
              <a:tblGrid>
                <a:gridCol w="1182759"/>
                <a:gridCol w="2262620"/>
                <a:gridCol w="2198297"/>
                <a:gridCol w="2198297"/>
              </a:tblGrid>
              <a:tr h="381434">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1" lang="ja-JP" altLang="en-US" sz="18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81278" marR="81278" marT="45703" marB="4570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10000"/>
                        </a:lnSpc>
                        <a:spcBef>
                          <a:spcPct val="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ドネペジル</a:t>
                      </a:r>
                    </a:p>
                  </a:txBody>
                  <a:tcPr marL="81278" marR="81278" marT="45703" marB="45703" anchor="ctr" horzOverflow="overflow">
                    <a:lnL w="12700" cap="flat" cmpd="sng" algn="ctr">
                      <a:solidFill>
                        <a:schemeClr val="bg1"/>
                      </a:solidFill>
                      <a:prstDash val="solid"/>
                      <a:round/>
                      <a:headEnd type="none" w="med" len="med"/>
                      <a:tailEnd type="none" w="med" len="med"/>
                    </a:lnL>
                    <a:lnR w="1270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10000"/>
                        </a:lnSpc>
                        <a:spcBef>
                          <a:spcPct val="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ガランタミン</a:t>
                      </a: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10000"/>
                        </a:lnSpc>
                        <a:spcBef>
                          <a:spcPct val="0"/>
                        </a:spcBef>
                        <a:spcAft>
                          <a:spcPct val="0"/>
                        </a:spcAft>
                        <a:buClrTx/>
                        <a:buSzTx/>
                        <a:buFontTx/>
                        <a:buNone/>
                        <a:tabLst/>
                      </a:pPr>
                      <a:r>
                        <a:rPr kumimoji="1" lang="ja-JP" altLang="en-US" sz="18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リバスチグミン</a:t>
                      </a: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990316">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ctr" latinLnBrk="0" hangingPunct="0">
                        <a:lnSpc>
                          <a:spcPct val="130000"/>
                        </a:lnSpc>
                        <a:spcBef>
                          <a:spcPct val="0"/>
                        </a:spcBef>
                        <a:spcAft>
                          <a:spcPct val="0"/>
                        </a:spcAft>
                        <a:buClrTx/>
                        <a:buSzTx/>
                        <a:buFontTx/>
                        <a:buNone/>
                        <a:tabLst/>
                      </a:pPr>
                      <a:endParaRPr kumimoji="1" lang="ja-JP" altLang="en-US" sz="1600" b="1" i="0" u="none" strike="noStrike" cap="none" normalizeH="0" baseline="0" dirty="0" smtClean="0">
                        <a:ln>
                          <a:noFill/>
                        </a:ln>
                        <a:solidFill>
                          <a:srgbClr val="000000"/>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ct val="130000"/>
                        </a:lnSpc>
                        <a:spcBef>
                          <a:spcPct val="0"/>
                        </a:spcBef>
                        <a:spcAft>
                          <a:spcPct val="0"/>
                        </a:spcAft>
                        <a:buClrTx/>
                        <a:buSzTx/>
                        <a:buFontTx/>
                        <a:buNone/>
                        <a:tabLst/>
                      </a:pPr>
                      <a:r>
                        <a:rPr kumimoji="1" lang="ja-JP" altLang="en-US" sz="1600" b="1" i="0" u="none" strike="noStrike" cap="none" normalizeH="0" baseline="0" dirty="0" smtClean="0">
                          <a:ln>
                            <a:noFill/>
                          </a:ln>
                          <a:solidFill>
                            <a:srgbClr val="000000"/>
                          </a:solidFill>
                          <a:effectLst/>
                          <a:latin typeface="Meiryo UI" pitchFamily="50" charset="-128"/>
                          <a:ea typeface="Meiryo UI" pitchFamily="50" charset="-128"/>
                          <a:cs typeface="Meiryo UI" pitchFamily="50" charset="-128"/>
                        </a:rPr>
                        <a:t>作用機序</a:t>
                      </a:r>
                    </a:p>
                  </a:txBody>
                  <a:tcPr marL="81278" marR="81278" marT="45703" marB="4570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ja-JP" sz="1700" b="1" i="0" u="none" strike="noStrike" cap="none" normalizeH="0" baseline="0" dirty="0" err="1" smtClean="0">
                          <a:ln>
                            <a:noFill/>
                          </a:ln>
                          <a:solidFill>
                            <a:schemeClr val="tx1"/>
                          </a:solidFill>
                          <a:effectLst/>
                          <a:latin typeface="Meiryo UI" pitchFamily="50" charset="-128"/>
                          <a:ea typeface="Meiryo UI" pitchFamily="50" charset="-128"/>
                          <a:cs typeface="Meiryo UI" pitchFamily="50" charset="-128"/>
                        </a:rPr>
                        <a:t>AChE</a:t>
                      </a:r>
                      <a:r>
                        <a:rPr kumimoji="1" lang="ja-JP" altLang="en-US" sz="1700" b="1" i="0" u="none" strike="noStrike" cap="none" normalizeH="0" baseline="3000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阻害</a:t>
                      </a:r>
                    </a:p>
                    <a:p>
                      <a:pPr marL="0" marR="0" lvl="0" indent="0" algn="l" defTabSz="914400" rtl="0" eaLnBrk="1" fontAlgn="base" latinLnBrk="0" hangingPunct="1">
                        <a:lnSpc>
                          <a:spcPct val="100000"/>
                        </a:lnSpc>
                        <a:spcBef>
                          <a:spcPts val="60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＊アセチルコリンエステラーゼ</a:t>
                      </a:r>
                    </a:p>
                  </a:txBody>
                  <a:tcPr marL="81278" marR="81278" marT="45703" marB="45703" anchor="ctr" horzOverflow="overflow">
                    <a:lnL w="12700" cap="flat" cmpd="sng" algn="ctr">
                      <a:solidFill>
                        <a:schemeClr val="bg1"/>
                      </a:solidFill>
                      <a:prstDash val="solid"/>
                      <a:round/>
                      <a:headEnd type="none" w="med" len="med"/>
                      <a:tailEnd type="none" w="med" len="med"/>
                    </a:lnL>
                    <a:lnR w="1270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ja-JP" sz="1700" b="1" i="0" u="none" strike="noStrike" cap="none" normalizeH="0" baseline="0" dirty="0" err="1" smtClean="0">
                          <a:ln>
                            <a:noFill/>
                          </a:ln>
                          <a:solidFill>
                            <a:schemeClr val="tx1"/>
                          </a:solidFill>
                          <a:effectLst/>
                          <a:latin typeface="Meiryo UI" pitchFamily="50" charset="-128"/>
                          <a:ea typeface="Meiryo UI" pitchFamily="50" charset="-128"/>
                          <a:cs typeface="Meiryo UI" pitchFamily="50" charset="-128"/>
                        </a:rPr>
                        <a:t>AChE</a:t>
                      </a: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阻害</a:t>
                      </a:r>
                      <a:r>
                        <a:rPr kumimoji="1" lang="en-US" altLang="ja-JP"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ニコチン性</a:t>
                      </a:r>
                      <a:r>
                        <a:rPr kumimoji="1" lang="en-US" altLang="ja-JP" sz="1700" b="1" i="0" u="none" strike="noStrike" cap="none" normalizeH="0" baseline="0" dirty="0" err="1" smtClean="0">
                          <a:ln>
                            <a:noFill/>
                          </a:ln>
                          <a:solidFill>
                            <a:schemeClr val="tx1"/>
                          </a:solidFill>
                          <a:effectLst/>
                          <a:latin typeface="Meiryo UI" pitchFamily="50" charset="-128"/>
                          <a:ea typeface="Meiryo UI" pitchFamily="50" charset="-128"/>
                          <a:cs typeface="Meiryo UI" pitchFamily="50" charset="-128"/>
                        </a:rPr>
                        <a:t>ACh</a:t>
                      </a:r>
                      <a:endParaRPr kumimoji="1" lang="en-US" altLang="ja-JP"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受容体刺激作用</a:t>
                      </a:r>
                      <a:endParaRPr kumimoji="1" lang="en-US" altLang="ja-JP"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ja-JP" sz="1700" b="1" i="0" u="none" strike="noStrike" cap="none" normalizeH="0" baseline="0" dirty="0" err="1" smtClean="0">
                          <a:ln>
                            <a:noFill/>
                          </a:ln>
                          <a:solidFill>
                            <a:schemeClr val="tx1"/>
                          </a:solidFill>
                          <a:effectLst/>
                          <a:latin typeface="Meiryo UI" pitchFamily="50" charset="-128"/>
                          <a:ea typeface="Meiryo UI" pitchFamily="50" charset="-128"/>
                          <a:cs typeface="Meiryo UI" pitchFamily="50" charset="-128"/>
                        </a:rPr>
                        <a:t>AChE</a:t>
                      </a: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阻害</a:t>
                      </a:r>
                      <a:r>
                        <a:rPr kumimoji="1" lang="en-US" altLang="ja-JP"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ja-JP" sz="1700" b="1" i="0" u="none" strike="noStrike" cap="none" normalizeH="0" baseline="0" dirty="0" err="1" smtClean="0">
                          <a:ln>
                            <a:noFill/>
                          </a:ln>
                          <a:solidFill>
                            <a:schemeClr val="tx1"/>
                          </a:solidFill>
                          <a:effectLst/>
                          <a:latin typeface="Meiryo UI" pitchFamily="50" charset="-128"/>
                          <a:ea typeface="Meiryo UI" pitchFamily="50" charset="-128"/>
                          <a:cs typeface="Meiryo UI" pitchFamily="50" charset="-128"/>
                        </a:rPr>
                        <a:t>BuChE</a:t>
                      </a:r>
                      <a:r>
                        <a:rPr kumimoji="1" lang="ja-JP" altLang="en-US" sz="1700" b="1" i="0" u="none" strike="noStrike" cap="none" normalizeH="0" baseline="3000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阻害</a:t>
                      </a:r>
                      <a:endParaRPr kumimoji="1" lang="ja-JP" altLang="en-US" sz="1700" b="1" i="0" u="none" strike="noStrike" cap="none" normalizeH="0" baseline="3000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＊ブチルコリンエステラーゼ</a:t>
                      </a: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8021">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ctr" latinLnBrk="0" hangingPunct="0">
                        <a:lnSpc>
                          <a:spcPct val="130000"/>
                        </a:lnSpc>
                        <a:spcBef>
                          <a:spcPct val="0"/>
                        </a:spcBef>
                        <a:spcAft>
                          <a:spcPct val="0"/>
                        </a:spcAft>
                        <a:buClrTx/>
                        <a:buSzTx/>
                        <a:buFontTx/>
                        <a:buNone/>
                        <a:tabLst/>
                      </a:pPr>
                      <a:r>
                        <a:rPr kumimoji="1" lang="ja-JP" altLang="en-US" sz="1600" b="1" i="0" u="none" strike="noStrike" cap="none" normalizeH="0" baseline="0" dirty="0" smtClean="0">
                          <a:ln>
                            <a:noFill/>
                          </a:ln>
                          <a:solidFill>
                            <a:srgbClr val="000000"/>
                          </a:solidFill>
                          <a:effectLst/>
                          <a:latin typeface="Meiryo UI" pitchFamily="50" charset="-128"/>
                          <a:ea typeface="Meiryo UI" pitchFamily="50" charset="-128"/>
                          <a:cs typeface="Meiryo UI" pitchFamily="50" charset="-128"/>
                        </a:rPr>
                        <a:t>病期</a:t>
                      </a:r>
                    </a:p>
                  </a:txBody>
                  <a:tcPr marL="81278" marR="81278" marT="45703" marB="4570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全病期</a:t>
                      </a:r>
                    </a:p>
                  </a:txBody>
                  <a:tcPr marL="81278" marR="81278" marT="45703" marB="45703" anchor="ctr" horzOverflow="overflow">
                    <a:lnL w="12700" cap="flat" cmpd="sng" algn="ctr">
                      <a:solidFill>
                        <a:schemeClr val="bg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軽度～中等度</a:t>
                      </a: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軽度～中等度</a:t>
                      </a: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8021">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ctr" latinLnBrk="0" hangingPunct="0">
                        <a:lnSpc>
                          <a:spcPct val="130000"/>
                        </a:lnSpc>
                        <a:spcBef>
                          <a:spcPct val="0"/>
                        </a:spcBef>
                        <a:spcAft>
                          <a:spcPct val="0"/>
                        </a:spcAft>
                        <a:buClrTx/>
                        <a:buSzTx/>
                        <a:buFontTx/>
                        <a:buNone/>
                        <a:tabLst/>
                      </a:pPr>
                      <a:r>
                        <a:rPr kumimoji="1" lang="ja-JP" altLang="en-US" sz="1600" b="1" i="0" u="none" strike="noStrike" cap="none" normalizeH="0" baseline="0" dirty="0" smtClean="0">
                          <a:ln>
                            <a:noFill/>
                          </a:ln>
                          <a:solidFill>
                            <a:srgbClr val="000000"/>
                          </a:solidFill>
                          <a:effectLst/>
                          <a:latin typeface="Meiryo UI" pitchFamily="50" charset="-128"/>
                          <a:ea typeface="Meiryo UI" pitchFamily="50" charset="-128"/>
                          <a:cs typeface="Meiryo UI" pitchFamily="50" charset="-128"/>
                        </a:rPr>
                        <a:t>一日用量</a:t>
                      </a:r>
                    </a:p>
                  </a:txBody>
                  <a:tcPr marL="81278" marR="81278" marT="45703" marB="4570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ja-JP"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5-10mg</a:t>
                      </a:r>
                      <a:endPar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81278" marR="81278" marT="45703" marB="45703" anchor="ctr" horzOverflow="overflow">
                    <a:lnL w="12700" cap="flat" cmpd="sng" algn="ctr">
                      <a:solidFill>
                        <a:schemeClr val="bg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ja-JP"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8-24mg</a:t>
                      </a:r>
                      <a:r>
                        <a:rPr kumimoji="1" lang="ja-JP" altLang="en-US" sz="9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液剤あり</a:t>
                      </a: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ja-JP"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4.5-18mg</a:t>
                      </a:r>
                      <a:r>
                        <a:rPr kumimoji="1" lang="ja-JP" altLang="en-US" sz="9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貼付剤</a:t>
                      </a: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5018">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ctr" latinLnBrk="0" hangingPunct="0">
                        <a:lnSpc>
                          <a:spcPct val="130000"/>
                        </a:lnSpc>
                        <a:spcBef>
                          <a:spcPct val="0"/>
                        </a:spcBef>
                        <a:spcAft>
                          <a:spcPct val="0"/>
                        </a:spcAft>
                        <a:buClrTx/>
                        <a:buSzTx/>
                        <a:buFontTx/>
                        <a:buNone/>
                        <a:tabLst/>
                      </a:pPr>
                      <a:r>
                        <a:rPr kumimoji="1" lang="ja-JP" altLang="en-US" sz="1600" b="1" i="0" u="none" strike="noStrike" cap="none" normalizeH="0" baseline="0" dirty="0" smtClean="0">
                          <a:ln>
                            <a:noFill/>
                          </a:ln>
                          <a:solidFill>
                            <a:srgbClr val="000000"/>
                          </a:solidFill>
                          <a:effectLst/>
                          <a:latin typeface="Meiryo UI" pitchFamily="50" charset="-128"/>
                          <a:ea typeface="Meiryo UI" pitchFamily="50" charset="-128"/>
                          <a:cs typeface="Meiryo UI" pitchFamily="50" charset="-128"/>
                        </a:rPr>
                        <a:t>初期投与法</a:t>
                      </a:r>
                    </a:p>
                  </a:txBody>
                  <a:tcPr marL="81278" marR="81278" marT="45703" marB="4570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ja-JP"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3mg</a:t>
                      </a: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を</a:t>
                      </a:r>
                      <a:r>
                        <a:rPr kumimoji="1" lang="en-US" altLang="ja-JP"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a:t>
                      </a: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週投与後</a:t>
                      </a:r>
                      <a:r>
                        <a:rPr kumimoji="1" lang="en-US" altLang="ja-JP"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5mg</a:t>
                      </a: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で維持</a:t>
                      </a:r>
                    </a:p>
                  </a:txBody>
                  <a:tcPr marL="81278" marR="81278" marT="45703" marB="45703" anchor="ctr" horzOverflow="overflow">
                    <a:lnL w="12700" cap="flat" cmpd="sng" algn="ctr">
                      <a:solidFill>
                        <a:schemeClr val="bg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ja-JP"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8mg</a:t>
                      </a: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で</a:t>
                      </a:r>
                      <a:r>
                        <a:rPr kumimoji="1" lang="en-US" altLang="ja-JP"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a:t>
                      </a: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週投与後</a:t>
                      </a:r>
                      <a:r>
                        <a:rPr kumimoji="1" lang="en-US" altLang="ja-JP"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16mg</a:t>
                      </a: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で維持</a:t>
                      </a: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ja-JP"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a:t>
                      </a: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週ごとに</a:t>
                      </a:r>
                      <a:r>
                        <a:rPr kumimoji="1" lang="en-US" altLang="ja-JP"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4.5mg</a:t>
                      </a:r>
                      <a:r>
                        <a:rPr kumimoji="1" lang="ja-JP" altLang="en-US" sz="1600" b="1" i="0" u="none" strike="noStrike" cap="none" normalizeH="0" baseline="0" dirty="0" err="1" smtClean="0">
                          <a:ln>
                            <a:noFill/>
                          </a:ln>
                          <a:solidFill>
                            <a:schemeClr val="tx1"/>
                          </a:solidFill>
                          <a:effectLst/>
                          <a:latin typeface="Meiryo UI" pitchFamily="50" charset="-128"/>
                          <a:ea typeface="Meiryo UI" pitchFamily="50" charset="-128"/>
                          <a:cs typeface="Meiryo UI" pitchFamily="50" charset="-128"/>
                        </a:rPr>
                        <a:t>ずつ</a:t>
                      </a:r>
                      <a:endParaRPr kumimoji="1" lang="en-US" altLang="ja-JP"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増量し</a:t>
                      </a:r>
                      <a:r>
                        <a:rPr kumimoji="1" lang="en-US" altLang="ja-JP"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18mg</a:t>
                      </a: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で維持</a:t>
                      </a: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7050">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ctr" latinLnBrk="0" hangingPunct="0">
                        <a:lnSpc>
                          <a:spcPct val="130000"/>
                        </a:lnSpc>
                        <a:spcBef>
                          <a:spcPct val="0"/>
                        </a:spcBef>
                        <a:spcAft>
                          <a:spcPct val="0"/>
                        </a:spcAft>
                        <a:buClrTx/>
                        <a:buSzTx/>
                        <a:buFontTx/>
                        <a:buNone/>
                        <a:tabLst/>
                      </a:pPr>
                      <a:r>
                        <a:rPr kumimoji="1" lang="ja-JP" altLang="en-US" sz="1600" b="1" i="0" u="none" strike="noStrike" cap="none" normalizeH="0" baseline="0" dirty="0" smtClean="0">
                          <a:ln>
                            <a:noFill/>
                          </a:ln>
                          <a:solidFill>
                            <a:srgbClr val="000000"/>
                          </a:solidFill>
                          <a:effectLst/>
                          <a:latin typeface="Meiryo UI" pitchFamily="50" charset="-128"/>
                          <a:ea typeface="Meiryo UI" pitchFamily="50" charset="-128"/>
                          <a:cs typeface="Meiryo UI" pitchFamily="50" charset="-128"/>
                        </a:rPr>
                        <a:t>用法</a:t>
                      </a:r>
                    </a:p>
                  </a:txBody>
                  <a:tcPr marL="81278" marR="81278" marT="45703" marB="4570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１</a:t>
                      </a:r>
                    </a:p>
                  </a:txBody>
                  <a:tcPr marL="81278" marR="81278" marT="45703" marB="45703" anchor="ctr" horzOverflow="overflow">
                    <a:lnL w="12700" cap="flat" cmpd="sng" algn="ctr">
                      <a:solidFill>
                        <a:schemeClr val="bg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２　</a:t>
                      </a: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１</a:t>
                      </a: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6787">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ctr" latinLnBrk="0" hangingPunct="0">
                        <a:lnSpc>
                          <a:spcPct val="130000"/>
                        </a:lnSpc>
                        <a:spcBef>
                          <a:spcPct val="0"/>
                        </a:spcBef>
                        <a:spcAft>
                          <a:spcPct val="0"/>
                        </a:spcAft>
                        <a:buClrTx/>
                        <a:buSzTx/>
                        <a:buFontTx/>
                        <a:buNone/>
                        <a:tabLst/>
                      </a:pPr>
                      <a:r>
                        <a:rPr kumimoji="1" lang="ja-JP" altLang="en-US" sz="1600" b="1" i="0" u="none" strike="noStrike" cap="none" normalizeH="0" baseline="0" dirty="0" smtClean="0">
                          <a:ln>
                            <a:noFill/>
                          </a:ln>
                          <a:solidFill>
                            <a:srgbClr val="000000"/>
                          </a:solidFill>
                          <a:effectLst/>
                          <a:latin typeface="Meiryo UI" pitchFamily="50" charset="-128"/>
                          <a:ea typeface="Meiryo UI" pitchFamily="50" charset="-128"/>
                          <a:cs typeface="Meiryo UI" pitchFamily="50" charset="-128"/>
                        </a:rPr>
                        <a:t>半減期</a:t>
                      </a:r>
                    </a:p>
                  </a:txBody>
                  <a:tcPr marL="81278" marR="81278" marT="45703" marB="4570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ja-JP"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70</a:t>
                      </a: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80</a:t>
                      </a:r>
                      <a:endPar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81278" marR="81278" marT="45703" marB="45703" anchor="ctr" horzOverflow="overflow">
                    <a:lnL w="12700" cap="flat" cmpd="sng" algn="ctr">
                      <a:solidFill>
                        <a:schemeClr val="bg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５－７</a:t>
                      </a: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ja-JP"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10</a:t>
                      </a:r>
                      <a:endPar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7776">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ctr" latinLnBrk="0" hangingPunct="0">
                        <a:lnSpc>
                          <a:spcPct val="130000"/>
                        </a:lnSpc>
                        <a:spcBef>
                          <a:spcPct val="0"/>
                        </a:spcBef>
                        <a:spcAft>
                          <a:spcPct val="0"/>
                        </a:spcAft>
                        <a:buClrTx/>
                        <a:buSzTx/>
                        <a:buFontTx/>
                        <a:buNone/>
                        <a:tabLst/>
                      </a:pPr>
                      <a:r>
                        <a:rPr kumimoji="1" lang="ja-JP" altLang="en-US" sz="1600" b="1" i="0" u="none" strike="noStrike" cap="none" normalizeH="0" baseline="0" dirty="0" smtClean="0">
                          <a:ln>
                            <a:noFill/>
                          </a:ln>
                          <a:solidFill>
                            <a:srgbClr val="000000"/>
                          </a:solidFill>
                          <a:effectLst/>
                          <a:latin typeface="Meiryo UI" pitchFamily="50" charset="-128"/>
                          <a:ea typeface="Meiryo UI" pitchFamily="50" charset="-128"/>
                          <a:cs typeface="Meiryo UI" pitchFamily="50" charset="-128"/>
                        </a:rPr>
                        <a:t>代謝</a:t>
                      </a:r>
                    </a:p>
                  </a:txBody>
                  <a:tcPr marL="81278" marR="81278" marT="45703" marB="4570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ja-JP"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CYP</a:t>
                      </a:r>
                      <a:endPar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81278" marR="81278" marT="45703" marB="45703" anchor="ctr" horzOverflow="overflow">
                    <a:lnL w="12700" cap="flat" cmpd="sng" algn="ctr">
                      <a:solidFill>
                        <a:schemeClr val="bg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ja-JP"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CYP</a:t>
                      </a:r>
                      <a:endPar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非</a:t>
                      </a:r>
                      <a:r>
                        <a:rPr kumimoji="1" lang="en-US" altLang="ja-JP"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CYP</a:t>
                      </a:r>
                      <a:endPar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9404">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ctr" latinLnBrk="0" hangingPunct="0">
                        <a:lnSpc>
                          <a:spcPct val="130000"/>
                        </a:lnSpc>
                        <a:spcBef>
                          <a:spcPct val="0"/>
                        </a:spcBef>
                        <a:spcAft>
                          <a:spcPct val="0"/>
                        </a:spcAft>
                        <a:buClrTx/>
                        <a:buSzTx/>
                        <a:buFontTx/>
                        <a:buNone/>
                        <a:tabLst/>
                      </a:pPr>
                      <a:r>
                        <a:rPr kumimoji="1" lang="ja-JP" altLang="en-US" sz="1600" b="1" i="0" u="none" strike="noStrike" cap="none" normalizeH="0" baseline="0" dirty="0" smtClean="0">
                          <a:ln>
                            <a:noFill/>
                          </a:ln>
                          <a:solidFill>
                            <a:srgbClr val="000000"/>
                          </a:solidFill>
                          <a:effectLst/>
                          <a:latin typeface="Meiryo UI" pitchFamily="50" charset="-128"/>
                          <a:ea typeface="Meiryo UI" pitchFamily="50" charset="-128"/>
                          <a:cs typeface="Meiryo UI" pitchFamily="50" charset="-128"/>
                        </a:rPr>
                        <a:t>推奨度</a:t>
                      </a:r>
                    </a:p>
                  </a:txBody>
                  <a:tcPr marL="81278" marR="81278" marT="45703" marB="4570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グレードＡ</a:t>
                      </a:r>
                    </a:p>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（行うよう強く勧められる）</a:t>
                      </a:r>
                    </a:p>
                  </a:txBody>
                  <a:tcPr marL="81278" marR="81278" marT="45703" marB="45703" anchor="ctr" horzOverflow="overflow">
                    <a:lnL w="12700" cap="flat" cmpd="sng" algn="ctr">
                      <a:solidFill>
                        <a:schemeClr val="bg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グレードＡ</a:t>
                      </a:r>
                    </a:p>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（行うよう強く勧められる）</a:t>
                      </a: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17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グレードＡ</a:t>
                      </a:r>
                    </a:p>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（行うよう強く勧められる）</a:t>
                      </a: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6254">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rgbClr val="000000"/>
                          </a:solidFill>
                          <a:effectLst/>
                          <a:latin typeface="Meiryo UI" pitchFamily="50" charset="-128"/>
                          <a:ea typeface="Meiryo UI" pitchFamily="50" charset="-128"/>
                          <a:cs typeface="Meiryo UI" pitchFamily="50" charset="-128"/>
                        </a:rPr>
                        <a:t>その他</a:t>
                      </a:r>
                    </a:p>
                  </a:txBody>
                  <a:tcPr marL="81278" marR="81278" marT="45703" marB="4570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ja-JP"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DLB</a:t>
                      </a: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が適応（</a:t>
                      </a:r>
                      <a:r>
                        <a:rPr kumimoji="1" lang="en-US" altLang="ja-JP" sz="1600" b="1" i="0" u="none" strike="noStrike" cap="none" normalizeH="0" baseline="0" dirty="0" smtClean="0">
                          <a:ln>
                            <a:noFill/>
                          </a:ln>
                          <a:solidFill>
                            <a:schemeClr val="tx1"/>
                          </a:solidFill>
                          <a:effectLst/>
                          <a:latin typeface="Trebuchet MS" panose="020B0603020202020204" pitchFamily="34" charset="0"/>
                          <a:ea typeface="Meiryo UI" pitchFamily="50" charset="-128"/>
                          <a:cs typeface="Meiryo UI" pitchFamily="50" charset="-128"/>
                        </a:rPr>
                        <a:t>2014</a:t>
                      </a: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81278" marR="81278" marT="45703" marB="45703" anchor="ctr" horzOverflow="overflow">
                    <a:lnL w="12700" cap="flat" cmpd="sng" algn="ctr">
                      <a:solidFill>
                        <a:schemeClr val="bg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１ステップ漸増法が</a:t>
                      </a:r>
                      <a:endParaRPr kumimoji="1" lang="en-US" altLang="ja-JP"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が承認（</a:t>
                      </a:r>
                      <a:r>
                        <a:rPr kumimoji="1" lang="en-US" altLang="ja-JP" sz="1600" b="1" i="0" u="none" strike="noStrike" cap="none" normalizeH="0" baseline="0" dirty="0" smtClean="0">
                          <a:ln>
                            <a:noFill/>
                          </a:ln>
                          <a:solidFill>
                            <a:schemeClr val="tx1"/>
                          </a:solidFill>
                          <a:effectLst/>
                          <a:latin typeface="Trebuchet MS" panose="020B0603020202020204" pitchFamily="34" charset="0"/>
                          <a:ea typeface="Meiryo UI" pitchFamily="50" charset="-128"/>
                          <a:cs typeface="Meiryo UI" pitchFamily="50" charset="-128"/>
                        </a:rPr>
                        <a:t>2015</a:t>
                      </a: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81278" marR="81278" marT="45703" marB="45703" anchor="ctr" horzOverflow="overflow">
                    <a:lnL w="12700" cap="flat" cmpd="sng" algn="ctr">
                      <a:solidFill>
                        <a:schemeClr val="tx1"/>
                      </a:solidFill>
                      <a:prstDash val="sys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 name="Rectangle 3"/>
          <p:cNvSpPr>
            <a:spLocks noChangeArrowheads="1"/>
          </p:cNvSpPr>
          <p:nvPr/>
        </p:nvSpPr>
        <p:spPr bwMode="auto">
          <a:xfrm>
            <a:off x="318293" y="88996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325048873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ChangeArrowheads="1"/>
          </p:cNvSpPr>
          <p:nvPr/>
        </p:nvSpPr>
        <p:spPr bwMode="auto">
          <a:xfrm>
            <a:off x="1538800" y="1823075"/>
            <a:ext cx="6983413" cy="4103688"/>
          </a:xfrm>
          <a:prstGeom prst="rect">
            <a:avLst/>
          </a:prstGeom>
          <a:solidFill>
            <a:schemeClr val="bg1"/>
          </a:solidFill>
          <a:ln w="15875">
            <a:solidFill>
              <a:schemeClr val="tx1"/>
            </a:solidFill>
            <a:miter lim="800000"/>
            <a:headEnd/>
            <a:tailEnd/>
          </a:ln>
        </p:spPr>
        <p:txBody>
          <a:bodyPr wrap="none" anchor="ctr"/>
          <a:lstStyle/>
          <a:p>
            <a:pPr eaLnBrk="1" hangingPunct="1"/>
            <a:endParaRPr lang="ja-JP" altLang="en-US" sz="1800">
              <a:solidFill>
                <a:srgbClr val="993300"/>
              </a:solidFill>
            </a:endParaRPr>
          </a:p>
        </p:txBody>
      </p:sp>
      <p:sp>
        <p:nvSpPr>
          <p:cNvPr id="110595" name="Line 3"/>
          <p:cNvSpPr>
            <a:spLocks noChangeShapeType="1"/>
          </p:cNvSpPr>
          <p:nvPr/>
        </p:nvSpPr>
        <p:spPr bwMode="auto">
          <a:xfrm>
            <a:off x="1537213" y="1823075"/>
            <a:ext cx="0" cy="410368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596" name="Line 4"/>
          <p:cNvSpPr>
            <a:spLocks noChangeShapeType="1"/>
          </p:cNvSpPr>
          <p:nvPr/>
        </p:nvSpPr>
        <p:spPr bwMode="auto">
          <a:xfrm>
            <a:off x="1537213" y="5926763"/>
            <a:ext cx="69850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597" name="Line 5"/>
          <p:cNvSpPr>
            <a:spLocks noChangeShapeType="1"/>
          </p:cNvSpPr>
          <p:nvPr/>
        </p:nvSpPr>
        <p:spPr bwMode="auto">
          <a:xfrm>
            <a:off x="5100754" y="2627605"/>
            <a:ext cx="1432322" cy="2276808"/>
          </a:xfrm>
          <a:prstGeom prst="line">
            <a:avLst/>
          </a:prstGeom>
          <a:noFill/>
          <a:ln w="101600">
            <a:solidFill>
              <a:srgbClr val="3399FF"/>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110598" name="Freeform 6"/>
          <p:cNvSpPr>
            <a:spLocks/>
          </p:cNvSpPr>
          <p:nvPr/>
        </p:nvSpPr>
        <p:spPr bwMode="auto">
          <a:xfrm>
            <a:off x="2618300" y="2494587"/>
            <a:ext cx="4964906" cy="1258093"/>
          </a:xfrm>
          <a:custGeom>
            <a:avLst/>
            <a:gdLst>
              <a:gd name="T0" fmla="*/ 0 w 3311"/>
              <a:gd name="T1" fmla="*/ 2147483647 h 756"/>
              <a:gd name="T2" fmla="*/ 2147483647 w 3311"/>
              <a:gd name="T3" fmla="*/ 2147483647 h 756"/>
              <a:gd name="T4" fmla="*/ 2147483647 w 3311"/>
              <a:gd name="T5" fmla="*/ 2147483647 h 756"/>
              <a:gd name="T6" fmla="*/ 0 60000 65536"/>
              <a:gd name="T7" fmla="*/ 0 60000 65536"/>
              <a:gd name="T8" fmla="*/ 0 60000 65536"/>
              <a:gd name="T9" fmla="*/ 0 w 3311"/>
              <a:gd name="T10" fmla="*/ 0 h 756"/>
              <a:gd name="T11" fmla="*/ 3311 w 3311"/>
              <a:gd name="T12" fmla="*/ 756 h 756"/>
            </a:gdLst>
            <a:ahLst/>
            <a:cxnLst>
              <a:cxn ang="T6">
                <a:pos x="T0" y="T1"/>
              </a:cxn>
              <a:cxn ang="T7">
                <a:pos x="T2" y="T3"/>
              </a:cxn>
              <a:cxn ang="T8">
                <a:pos x="T4" y="T5"/>
              </a:cxn>
            </a:cxnLst>
            <a:rect l="T9" t="T10" r="T11" b="T12"/>
            <a:pathLst>
              <a:path w="3311" h="756">
                <a:moveTo>
                  <a:pt x="0" y="302"/>
                </a:moveTo>
                <a:cubicBezTo>
                  <a:pt x="563" y="151"/>
                  <a:pt x="1126" y="0"/>
                  <a:pt x="1678" y="76"/>
                </a:cubicBezTo>
                <a:cubicBezTo>
                  <a:pt x="2230" y="152"/>
                  <a:pt x="3039" y="643"/>
                  <a:pt x="3311" y="756"/>
                </a:cubicBezTo>
              </a:path>
            </a:pathLst>
          </a:custGeom>
          <a:noFill/>
          <a:ln w="101600">
            <a:solidFill>
              <a:srgbClr val="FF505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10599" name="Line 7"/>
          <p:cNvSpPr>
            <a:spLocks noChangeShapeType="1"/>
          </p:cNvSpPr>
          <p:nvPr/>
        </p:nvSpPr>
        <p:spPr bwMode="auto">
          <a:xfrm>
            <a:off x="1897575" y="2615238"/>
            <a:ext cx="5761038" cy="3024187"/>
          </a:xfrm>
          <a:prstGeom prst="line">
            <a:avLst/>
          </a:prstGeom>
          <a:noFill/>
          <a:ln w="101600">
            <a:solidFill>
              <a:schemeClr val="accent4">
                <a:lumMod val="75000"/>
              </a:schemeClr>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110600" name="Line 8"/>
          <p:cNvSpPr>
            <a:spLocks noChangeShapeType="1"/>
          </p:cNvSpPr>
          <p:nvPr/>
        </p:nvSpPr>
        <p:spPr bwMode="auto">
          <a:xfrm>
            <a:off x="1540388" y="5923588"/>
            <a:ext cx="6665912" cy="0"/>
          </a:xfrm>
          <a:prstGeom prst="line">
            <a:avLst/>
          </a:prstGeom>
          <a:noFill/>
          <a:ln w="88900">
            <a:solidFill>
              <a:srgbClr val="80808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110601" name="Line 9"/>
          <p:cNvSpPr>
            <a:spLocks noChangeShapeType="1"/>
          </p:cNvSpPr>
          <p:nvPr/>
        </p:nvSpPr>
        <p:spPr bwMode="auto">
          <a:xfrm>
            <a:off x="2662613" y="2115690"/>
            <a:ext cx="3312" cy="751960"/>
          </a:xfrm>
          <a:prstGeom prst="line">
            <a:avLst/>
          </a:prstGeom>
          <a:noFill/>
          <a:ln w="76200">
            <a:solidFill>
              <a:schemeClr val="tx1">
                <a:lumMod val="50000"/>
                <a:lumOff val="50000"/>
              </a:schemeClr>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ja-JP" altLang="en-US">
              <a:solidFill>
                <a:schemeClr val="tx1">
                  <a:lumMod val="50000"/>
                  <a:lumOff val="50000"/>
                </a:schemeClr>
              </a:solidFill>
            </a:endParaRPr>
          </a:p>
        </p:txBody>
      </p:sp>
      <p:sp>
        <p:nvSpPr>
          <p:cNvPr id="110602" name="Text Box 10"/>
          <p:cNvSpPr txBox="1">
            <a:spLocks noChangeArrowheads="1"/>
          </p:cNvSpPr>
          <p:nvPr/>
        </p:nvSpPr>
        <p:spPr bwMode="auto">
          <a:xfrm>
            <a:off x="1719776" y="1746358"/>
            <a:ext cx="1885674"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algn="ctr" eaLnBrk="1" hangingPunct="1">
              <a:spcBef>
                <a:spcPct val="50000"/>
              </a:spcBef>
            </a:pPr>
            <a:r>
              <a:rPr lang="ja-JP" altLang="en-US" sz="1800" b="1" dirty="0" smtClean="0">
                <a:solidFill>
                  <a:schemeClr val="tx1">
                    <a:lumMod val="50000"/>
                    <a:lumOff val="50000"/>
                  </a:schemeClr>
                </a:solidFill>
                <a:latin typeface="Meiryo UI" pitchFamily="50" charset="-128"/>
                <a:ea typeface="Meiryo UI" pitchFamily="50" charset="-128"/>
                <a:cs typeface="Meiryo UI" pitchFamily="50" charset="-128"/>
              </a:rPr>
              <a:t>認知症治療薬</a:t>
            </a:r>
            <a:endParaRPr lang="ja-JP" altLang="en-US" sz="1800" b="1" dirty="0">
              <a:solidFill>
                <a:schemeClr val="tx1">
                  <a:lumMod val="50000"/>
                  <a:lumOff val="50000"/>
                </a:schemeClr>
              </a:solidFill>
              <a:latin typeface="Meiryo UI" pitchFamily="50" charset="-128"/>
              <a:ea typeface="Meiryo UI" pitchFamily="50" charset="-128"/>
              <a:cs typeface="Meiryo UI" pitchFamily="50" charset="-128"/>
            </a:endParaRPr>
          </a:p>
        </p:txBody>
      </p:sp>
      <p:sp>
        <p:nvSpPr>
          <p:cNvPr id="110603" name="Text Box 11"/>
          <p:cNvSpPr txBox="1">
            <a:spLocks noChangeArrowheads="1"/>
          </p:cNvSpPr>
          <p:nvPr/>
        </p:nvSpPr>
        <p:spPr bwMode="auto">
          <a:xfrm>
            <a:off x="5884581" y="1981274"/>
            <a:ext cx="259397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spcBef>
                <a:spcPct val="50000"/>
              </a:spcBef>
            </a:pPr>
            <a:r>
              <a:rPr lang="ja-JP" altLang="en-US" sz="1800" b="1" dirty="0" smtClean="0">
                <a:solidFill>
                  <a:srgbClr val="FF5050"/>
                </a:solidFill>
                <a:latin typeface="Meiryo UI" pitchFamily="50" charset="-128"/>
                <a:ea typeface="Meiryo UI" pitchFamily="50" charset="-128"/>
                <a:cs typeface="Meiryo UI" pitchFamily="50" charset="-128"/>
              </a:rPr>
              <a:t>認知症治療薬</a:t>
            </a:r>
            <a:endParaRPr lang="en-US" altLang="ja-JP" sz="1800" b="1" dirty="0" smtClean="0">
              <a:solidFill>
                <a:srgbClr val="FF5050"/>
              </a:solidFill>
              <a:latin typeface="Meiryo UI" pitchFamily="50" charset="-128"/>
              <a:ea typeface="Meiryo UI" pitchFamily="50" charset="-128"/>
              <a:cs typeface="Meiryo UI" pitchFamily="50" charset="-128"/>
            </a:endParaRPr>
          </a:p>
          <a:p>
            <a:pPr eaLnBrk="1" hangingPunct="1">
              <a:spcBef>
                <a:spcPts val="0"/>
              </a:spcBef>
            </a:pPr>
            <a:r>
              <a:rPr lang="ja-JP" altLang="en-US" sz="1800" b="1" dirty="0" smtClean="0">
                <a:solidFill>
                  <a:srgbClr val="FF5050"/>
                </a:solidFill>
                <a:latin typeface="Meiryo UI" pitchFamily="50" charset="-128"/>
                <a:ea typeface="Meiryo UI" pitchFamily="50" charset="-128"/>
                <a:cs typeface="Meiryo UI" pitchFamily="50" charset="-128"/>
              </a:rPr>
              <a:t>服用</a:t>
            </a:r>
            <a:r>
              <a:rPr lang="ja-JP" altLang="en-US" sz="1800" b="1" dirty="0">
                <a:solidFill>
                  <a:srgbClr val="FF5050"/>
                </a:solidFill>
                <a:latin typeface="Meiryo UI" pitchFamily="50" charset="-128"/>
                <a:ea typeface="Meiryo UI" pitchFamily="50" charset="-128"/>
                <a:cs typeface="Meiryo UI" pitchFamily="50" charset="-128"/>
              </a:rPr>
              <a:t>の場合</a:t>
            </a:r>
          </a:p>
        </p:txBody>
      </p:sp>
      <p:sp>
        <p:nvSpPr>
          <p:cNvPr id="110604" name="Text Box 12"/>
          <p:cNvSpPr txBox="1">
            <a:spLocks noChangeArrowheads="1"/>
          </p:cNvSpPr>
          <p:nvPr/>
        </p:nvSpPr>
        <p:spPr bwMode="auto">
          <a:xfrm>
            <a:off x="6582288" y="4272588"/>
            <a:ext cx="200183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spcBef>
                <a:spcPct val="50000"/>
              </a:spcBef>
            </a:pPr>
            <a:r>
              <a:rPr lang="ja-JP" altLang="en-US" sz="1800" b="1">
                <a:solidFill>
                  <a:srgbClr val="3399FF"/>
                </a:solidFill>
                <a:latin typeface="Meiryo UI" pitchFamily="50" charset="-128"/>
                <a:ea typeface="Meiryo UI" pitchFamily="50" charset="-128"/>
                <a:cs typeface="Meiryo UI" pitchFamily="50" charset="-128"/>
              </a:rPr>
              <a:t>服用を途中で</a:t>
            </a:r>
          </a:p>
          <a:p>
            <a:pPr eaLnBrk="1" hangingPunct="1"/>
            <a:r>
              <a:rPr lang="ja-JP" altLang="en-US" sz="1800" b="1">
                <a:solidFill>
                  <a:srgbClr val="3399FF"/>
                </a:solidFill>
                <a:latin typeface="Meiryo UI" pitchFamily="50" charset="-128"/>
                <a:ea typeface="Meiryo UI" pitchFamily="50" charset="-128"/>
                <a:cs typeface="Meiryo UI" pitchFamily="50" charset="-128"/>
              </a:rPr>
              <a:t>止めた場合</a:t>
            </a:r>
          </a:p>
        </p:txBody>
      </p:sp>
      <p:sp>
        <p:nvSpPr>
          <p:cNvPr id="110605" name="Text Box 13"/>
          <p:cNvSpPr txBox="1">
            <a:spLocks noChangeArrowheads="1"/>
          </p:cNvSpPr>
          <p:nvPr/>
        </p:nvSpPr>
        <p:spPr bwMode="auto">
          <a:xfrm>
            <a:off x="2192850" y="4259888"/>
            <a:ext cx="25415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spcBef>
                <a:spcPct val="50000"/>
              </a:spcBef>
            </a:pPr>
            <a:r>
              <a:rPr lang="ja-JP" altLang="en-US" sz="2000" b="1" dirty="0">
                <a:solidFill>
                  <a:schemeClr val="accent4">
                    <a:lumMod val="75000"/>
                  </a:schemeClr>
                </a:solidFill>
                <a:latin typeface="Meiryo UI" pitchFamily="50" charset="-128"/>
                <a:ea typeface="Meiryo UI" pitchFamily="50" charset="-128"/>
                <a:cs typeface="Meiryo UI" pitchFamily="50" charset="-128"/>
              </a:rPr>
              <a:t>何も治療しない場合</a:t>
            </a:r>
          </a:p>
        </p:txBody>
      </p:sp>
      <p:sp>
        <p:nvSpPr>
          <p:cNvPr id="110606" name="Text Box 14"/>
          <p:cNvSpPr txBox="1">
            <a:spLocks noChangeArrowheads="1"/>
          </p:cNvSpPr>
          <p:nvPr/>
        </p:nvSpPr>
        <p:spPr bwMode="auto">
          <a:xfrm>
            <a:off x="2445263" y="5431463"/>
            <a:ext cx="2159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spcBef>
                <a:spcPct val="50000"/>
              </a:spcBef>
            </a:pPr>
            <a:r>
              <a:rPr lang="ja-JP" altLang="en-US" sz="2000" b="1">
                <a:solidFill>
                  <a:srgbClr val="0F0305"/>
                </a:solidFill>
                <a:latin typeface="Meiryo UI" pitchFamily="50" charset="-128"/>
                <a:ea typeface="Meiryo UI" pitchFamily="50" charset="-128"/>
                <a:cs typeface="Meiryo UI" pitchFamily="50" charset="-128"/>
              </a:rPr>
              <a:t>時間の経過</a:t>
            </a:r>
          </a:p>
        </p:txBody>
      </p:sp>
      <p:sp>
        <p:nvSpPr>
          <p:cNvPr id="110607" name="AutoShape 15"/>
          <p:cNvSpPr>
            <a:spLocks noChangeArrowheads="1"/>
          </p:cNvSpPr>
          <p:nvPr/>
        </p:nvSpPr>
        <p:spPr bwMode="auto">
          <a:xfrm>
            <a:off x="924438" y="2172325"/>
            <a:ext cx="358775" cy="3313113"/>
          </a:xfrm>
          <a:prstGeom prst="downArrow">
            <a:avLst>
              <a:gd name="adj1" fmla="val 45130"/>
              <a:gd name="adj2" fmla="val 96449"/>
            </a:avLst>
          </a:prstGeom>
          <a:gradFill rotWithShape="1">
            <a:gsLst>
              <a:gs pos="0">
                <a:schemeClr val="bg1"/>
              </a:gs>
              <a:gs pos="100000">
                <a:srgbClr val="5F5F5F"/>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pPr eaLnBrk="1" hangingPunct="1"/>
            <a:endParaRPr lang="ja-JP" altLang="en-US" sz="1800">
              <a:solidFill>
                <a:srgbClr val="993300"/>
              </a:solidFill>
            </a:endParaRPr>
          </a:p>
        </p:txBody>
      </p:sp>
      <p:sp>
        <p:nvSpPr>
          <p:cNvPr id="110608" name="Text Box 16"/>
          <p:cNvSpPr txBox="1">
            <a:spLocks noChangeArrowheads="1"/>
          </p:cNvSpPr>
          <p:nvPr/>
        </p:nvSpPr>
        <p:spPr bwMode="auto">
          <a:xfrm>
            <a:off x="492320" y="3151813"/>
            <a:ext cx="492443" cy="187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spcBef>
                <a:spcPct val="50000"/>
              </a:spcBef>
            </a:pPr>
            <a:r>
              <a:rPr lang="ja-JP" altLang="en-US" sz="2000" b="1">
                <a:latin typeface="Meiryo UI" pitchFamily="50" charset="-128"/>
                <a:ea typeface="Meiryo UI" pitchFamily="50" charset="-128"/>
                <a:cs typeface="Meiryo UI" pitchFamily="50" charset="-128"/>
              </a:rPr>
              <a:t>症状の経過</a:t>
            </a:r>
          </a:p>
        </p:txBody>
      </p:sp>
      <p:sp>
        <p:nvSpPr>
          <p:cNvPr id="110609" name="Text Box 17"/>
          <p:cNvSpPr txBox="1">
            <a:spLocks noChangeArrowheads="1"/>
          </p:cNvSpPr>
          <p:nvPr/>
        </p:nvSpPr>
        <p:spPr bwMode="auto">
          <a:xfrm>
            <a:off x="524388" y="1683375"/>
            <a:ext cx="1130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algn="ctr" eaLnBrk="1" hangingPunct="1">
              <a:spcBef>
                <a:spcPct val="50000"/>
              </a:spcBef>
            </a:pPr>
            <a:r>
              <a:rPr lang="ja-JP" altLang="en-US" sz="2000" b="1">
                <a:latin typeface="Meiryo UI" pitchFamily="50" charset="-128"/>
                <a:ea typeface="Meiryo UI" pitchFamily="50" charset="-128"/>
                <a:cs typeface="Meiryo UI" pitchFamily="50" charset="-128"/>
              </a:rPr>
              <a:t>軽度</a:t>
            </a:r>
          </a:p>
        </p:txBody>
      </p:sp>
      <p:sp>
        <p:nvSpPr>
          <p:cNvPr id="110610" name="Text Box 18"/>
          <p:cNvSpPr txBox="1">
            <a:spLocks noChangeArrowheads="1"/>
          </p:cNvSpPr>
          <p:nvPr/>
        </p:nvSpPr>
        <p:spPr bwMode="auto">
          <a:xfrm>
            <a:off x="686313" y="5688638"/>
            <a:ext cx="9096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spcBef>
                <a:spcPct val="50000"/>
              </a:spcBef>
            </a:pPr>
            <a:r>
              <a:rPr lang="ja-JP" altLang="en-US" sz="2000" b="1">
                <a:latin typeface="Meiryo UI" pitchFamily="50" charset="-128"/>
                <a:ea typeface="Meiryo UI" pitchFamily="50" charset="-128"/>
                <a:cs typeface="Meiryo UI" pitchFamily="50" charset="-128"/>
              </a:rPr>
              <a:t>重度</a:t>
            </a:r>
          </a:p>
        </p:txBody>
      </p:sp>
      <p:sp>
        <p:nvSpPr>
          <p:cNvPr id="110611" name="Rectangle 19"/>
          <p:cNvSpPr>
            <a:spLocks noChangeArrowheads="1"/>
          </p:cNvSpPr>
          <p:nvPr/>
        </p:nvSpPr>
        <p:spPr bwMode="auto">
          <a:xfrm>
            <a:off x="0" y="116632"/>
            <a:ext cx="9072563"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165" tIns="50083" rIns="100165" bIns="50083" anchor="ctr" anchorCtr="1"/>
          <a:lstStyle/>
          <a:p>
            <a:pPr algn="ctr" eaLnBrk="1" hangingPunct="1"/>
            <a:r>
              <a:rPr lang="ja-JP" altLang="en-US" sz="2000" b="1" dirty="0" smtClean="0">
                <a:latin typeface="Meiryo UI" pitchFamily="50" charset="-128"/>
                <a:ea typeface="Meiryo UI" pitchFamily="50" charset="-128"/>
                <a:cs typeface="Meiryo UI" pitchFamily="50" charset="-128"/>
              </a:rPr>
              <a:t> 認知症</a:t>
            </a:r>
            <a:r>
              <a:rPr lang="ja-JP" altLang="en-US" sz="2000" b="1" dirty="0">
                <a:latin typeface="Meiryo UI" pitchFamily="50" charset="-128"/>
                <a:ea typeface="Meiryo UI" pitchFamily="50" charset="-128"/>
                <a:cs typeface="Meiryo UI" pitchFamily="50" charset="-128"/>
              </a:rPr>
              <a:t>の臨床症状の経過と</a:t>
            </a:r>
            <a:r>
              <a:rPr lang="ja-JP" altLang="en-US" sz="2800" b="1" dirty="0">
                <a:latin typeface="Meiryo UI" pitchFamily="50" charset="-128"/>
                <a:ea typeface="Meiryo UI" pitchFamily="50" charset="-128"/>
                <a:cs typeface="Meiryo UI" pitchFamily="50" charset="-128"/>
              </a:rPr>
              <a:t/>
            </a:r>
            <a:br>
              <a:rPr lang="ja-JP" altLang="en-US" sz="2800" b="1" dirty="0">
                <a:latin typeface="Meiryo UI" pitchFamily="50" charset="-128"/>
                <a:ea typeface="Meiryo UI" pitchFamily="50" charset="-128"/>
                <a:cs typeface="Meiryo UI" pitchFamily="50" charset="-128"/>
              </a:rPr>
            </a:br>
            <a:r>
              <a:rPr lang="ja-JP" altLang="en-US" sz="2800" b="1" dirty="0" smtClean="0">
                <a:latin typeface="Meiryo UI" pitchFamily="50" charset="-128"/>
                <a:ea typeface="Meiryo UI" pitchFamily="50" charset="-128"/>
                <a:cs typeface="Meiryo UI" pitchFamily="50" charset="-128"/>
              </a:rPr>
              <a:t>認知症治療薬の</a:t>
            </a:r>
            <a:r>
              <a:rPr lang="ja-JP" altLang="en-US" sz="2800" b="1" dirty="0">
                <a:latin typeface="Meiryo UI" pitchFamily="50" charset="-128"/>
                <a:ea typeface="Meiryo UI" pitchFamily="50" charset="-128"/>
                <a:cs typeface="Meiryo UI" pitchFamily="50" charset="-128"/>
              </a:rPr>
              <a:t>効果</a:t>
            </a:r>
          </a:p>
        </p:txBody>
      </p:sp>
      <p:sp>
        <p:nvSpPr>
          <p:cNvPr id="2" name="正方形/長方形 1"/>
          <p:cNvSpPr/>
          <p:nvPr/>
        </p:nvSpPr>
        <p:spPr bwMode="white">
          <a:xfrm>
            <a:off x="6656762" y="2867650"/>
            <a:ext cx="1639956" cy="1007269"/>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ea typeface="ＭＳ Ｐゴシック" pitchFamily="50" charset="-128"/>
            </a:endParaRPr>
          </a:p>
        </p:txBody>
      </p:sp>
      <p:sp>
        <p:nvSpPr>
          <p:cNvPr id="24" name="Freeform 6"/>
          <p:cNvSpPr>
            <a:spLocks/>
          </p:cNvSpPr>
          <p:nvPr/>
        </p:nvSpPr>
        <p:spPr bwMode="auto">
          <a:xfrm rot="1356407" flipV="1">
            <a:off x="6439402" y="3437512"/>
            <a:ext cx="2080406" cy="201209"/>
          </a:xfrm>
          <a:custGeom>
            <a:avLst/>
            <a:gdLst>
              <a:gd name="T0" fmla="*/ 0 w 3311"/>
              <a:gd name="T1" fmla="*/ 2147483647 h 756"/>
              <a:gd name="T2" fmla="*/ 2147483647 w 3311"/>
              <a:gd name="T3" fmla="*/ 2147483647 h 756"/>
              <a:gd name="T4" fmla="*/ 2147483647 w 3311"/>
              <a:gd name="T5" fmla="*/ 2147483647 h 756"/>
              <a:gd name="T6" fmla="*/ 0 60000 65536"/>
              <a:gd name="T7" fmla="*/ 0 60000 65536"/>
              <a:gd name="T8" fmla="*/ 0 60000 65536"/>
              <a:gd name="T9" fmla="*/ 0 w 3311"/>
              <a:gd name="T10" fmla="*/ 0 h 756"/>
              <a:gd name="T11" fmla="*/ 3311 w 3311"/>
              <a:gd name="T12" fmla="*/ 756 h 756"/>
            </a:gdLst>
            <a:ahLst/>
            <a:cxnLst>
              <a:cxn ang="T6">
                <a:pos x="T0" y="T1"/>
              </a:cxn>
              <a:cxn ang="T7">
                <a:pos x="T2" y="T3"/>
              </a:cxn>
              <a:cxn ang="T8">
                <a:pos x="T4" y="T5"/>
              </a:cxn>
            </a:cxnLst>
            <a:rect l="T9" t="T10" r="T11" b="T12"/>
            <a:pathLst>
              <a:path w="3311" h="756">
                <a:moveTo>
                  <a:pt x="0" y="302"/>
                </a:moveTo>
                <a:cubicBezTo>
                  <a:pt x="563" y="151"/>
                  <a:pt x="1126" y="0"/>
                  <a:pt x="1678" y="76"/>
                </a:cubicBezTo>
                <a:cubicBezTo>
                  <a:pt x="2230" y="152"/>
                  <a:pt x="3039" y="643"/>
                  <a:pt x="3311" y="756"/>
                </a:cubicBezTo>
              </a:path>
            </a:pathLst>
          </a:custGeom>
          <a:noFill/>
          <a:ln w="101600">
            <a:solidFill>
              <a:srgbClr val="FF505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5" name="Rectangle 3"/>
          <p:cNvSpPr>
            <a:spLocks noChangeArrowheads="1"/>
          </p:cNvSpPr>
          <p:nvPr/>
        </p:nvSpPr>
        <p:spPr bwMode="auto">
          <a:xfrm>
            <a:off x="364740" y="1078657"/>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38461926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AutoShape 2"/>
          <p:cNvSpPr>
            <a:spLocks noChangeArrowheads="1"/>
          </p:cNvSpPr>
          <p:nvPr/>
        </p:nvSpPr>
        <p:spPr bwMode="auto">
          <a:xfrm>
            <a:off x="457200" y="1593850"/>
            <a:ext cx="8242300" cy="4781550"/>
          </a:xfrm>
          <a:prstGeom prst="roundRect">
            <a:avLst>
              <a:gd name="adj" fmla="val 48505"/>
            </a:avLst>
          </a:prstGeom>
          <a:solidFill>
            <a:schemeClr val="accent4">
              <a:lumMod val="40000"/>
              <a:lumOff val="60000"/>
            </a:schemeClr>
          </a:solidFill>
          <a:ln w="38100">
            <a:solidFill>
              <a:schemeClr val="accent2"/>
            </a:solidFill>
            <a:round/>
            <a:headEnd/>
            <a:tailEnd/>
          </a:ln>
          <a:extLst/>
        </p:spPr>
        <p:txBody>
          <a:bodyPr wrap="none" anchor="ctr"/>
          <a:lstStyle/>
          <a:p>
            <a:pPr algn="r"/>
            <a:endParaRPr lang="ja-JP" altLang="ja-JP">
              <a:solidFill>
                <a:srgbClr val="000000"/>
              </a:solidFill>
            </a:endParaRPr>
          </a:p>
        </p:txBody>
      </p:sp>
      <p:sp>
        <p:nvSpPr>
          <p:cNvPr id="38915" name="Oval 3"/>
          <p:cNvSpPr>
            <a:spLocks noChangeArrowheads="1"/>
          </p:cNvSpPr>
          <p:nvPr/>
        </p:nvSpPr>
        <p:spPr bwMode="auto">
          <a:xfrm>
            <a:off x="722313" y="1912938"/>
            <a:ext cx="4283075" cy="4159250"/>
          </a:xfrm>
          <a:prstGeom prst="ellipse">
            <a:avLst/>
          </a:prstGeom>
          <a:solidFill>
            <a:schemeClr val="accent4">
              <a:lumMod val="75000"/>
            </a:schemeClr>
          </a:solidFill>
          <a:ln w="57150">
            <a:noFill/>
            <a:round/>
            <a:headEnd/>
            <a:tailEnd/>
          </a:ln>
          <a:extLst/>
        </p:spPr>
        <p:txBody>
          <a:bodyPr wrap="none" anchor="ctr"/>
          <a:lstStyle/>
          <a:p>
            <a:pPr algn="r"/>
            <a:endParaRPr lang="ja-JP" altLang="ja-JP">
              <a:solidFill>
                <a:srgbClr val="000000"/>
              </a:solidFill>
            </a:endParaRPr>
          </a:p>
        </p:txBody>
      </p:sp>
      <p:sp>
        <p:nvSpPr>
          <p:cNvPr id="38916" name="Text Box 5"/>
          <p:cNvSpPr txBox="1">
            <a:spLocks noChangeArrowheads="1"/>
          </p:cNvSpPr>
          <p:nvPr/>
        </p:nvSpPr>
        <p:spPr bwMode="auto">
          <a:xfrm>
            <a:off x="5215323" y="3192773"/>
            <a:ext cx="3404834" cy="2902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7239" tIns="43620" rIns="87239" bIns="43620">
            <a:spAutoFit/>
          </a:bodyPr>
          <a:lstStyle>
            <a:lvl1pPr defTabSz="871538">
              <a:defRPr kumimoji="1" sz="3200">
                <a:solidFill>
                  <a:schemeClr val="tx1"/>
                </a:solidFill>
                <a:latin typeface="Arial" pitchFamily="34" charset="0"/>
                <a:ea typeface="ＭＳ Ｐゴシック" pitchFamily="50" charset="-128"/>
              </a:defRPr>
            </a:lvl1pPr>
            <a:lvl2pPr defTabSz="871538">
              <a:defRPr kumimoji="1" sz="2800">
                <a:solidFill>
                  <a:schemeClr val="tx1"/>
                </a:solidFill>
                <a:latin typeface="Arial" pitchFamily="34" charset="0"/>
                <a:ea typeface="ＭＳ Ｐゴシック" pitchFamily="50" charset="-128"/>
              </a:defRPr>
            </a:lvl2pPr>
            <a:lvl3pPr defTabSz="871538">
              <a:defRPr kumimoji="1" sz="2400">
                <a:solidFill>
                  <a:schemeClr val="tx1"/>
                </a:solidFill>
                <a:latin typeface="Arial" pitchFamily="34" charset="0"/>
                <a:ea typeface="ＭＳ Ｐゴシック" pitchFamily="50" charset="-128"/>
              </a:defRPr>
            </a:lvl3pPr>
            <a:lvl4pPr defTabSz="871538">
              <a:defRPr kumimoji="1" sz="2000">
                <a:solidFill>
                  <a:schemeClr val="tx1"/>
                </a:solidFill>
                <a:latin typeface="Arial" pitchFamily="34" charset="0"/>
                <a:ea typeface="ＭＳ Ｐゴシック" pitchFamily="50" charset="-128"/>
              </a:defRPr>
            </a:lvl4pPr>
            <a:lvl5pPr defTabSz="871538">
              <a:defRPr kumimoji="1" sz="2000">
                <a:solidFill>
                  <a:schemeClr val="tx1"/>
                </a:solidFill>
                <a:latin typeface="Arial" pitchFamily="34" charset="0"/>
                <a:ea typeface="ＭＳ Ｐゴシック" pitchFamily="50" charset="-128"/>
              </a:defRPr>
            </a:lvl5pPr>
            <a:lvl6pPr defTabSz="871538" eaLnBrk="0" hangingPunct="0">
              <a:defRPr kumimoji="1" sz="2000">
                <a:solidFill>
                  <a:schemeClr val="tx1"/>
                </a:solidFill>
                <a:latin typeface="Arial" pitchFamily="34" charset="0"/>
                <a:ea typeface="ＭＳ Ｐゴシック" pitchFamily="50" charset="-128"/>
              </a:defRPr>
            </a:lvl6pPr>
            <a:lvl7pPr defTabSz="871538" eaLnBrk="0" hangingPunct="0">
              <a:defRPr kumimoji="1" sz="2000">
                <a:solidFill>
                  <a:schemeClr val="tx1"/>
                </a:solidFill>
                <a:latin typeface="Arial" pitchFamily="34" charset="0"/>
                <a:ea typeface="ＭＳ Ｐゴシック" pitchFamily="50" charset="-128"/>
              </a:defRPr>
            </a:lvl7pPr>
            <a:lvl8pPr defTabSz="871538" eaLnBrk="0" hangingPunct="0">
              <a:defRPr kumimoji="1" sz="2000">
                <a:solidFill>
                  <a:schemeClr val="tx1"/>
                </a:solidFill>
                <a:latin typeface="Arial" pitchFamily="34" charset="0"/>
                <a:ea typeface="ＭＳ Ｐゴシック" pitchFamily="50" charset="-128"/>
              </a:defRPr>
            </a:lvl8pPr>
            <a:lvl9pPr defTabSz="871538" eaLnBrk="0" hangingPunct="0">
              <a:defRPr kumimoji="1" sz="2000">
                <a:solidFill>
                  <a:schemeClr val="tx1"/>
                </a:solidFill>
                <a:latin typeface="Arial" pitchFamily="34" charset="0"/>
                <a:ea typeface="ＭＳ Ｐゴシック" pitchFamily="50" charset="-128"/>
              </a:defRPr>
            </a:lvl9pPr>
          </a:lstStyle>
          <a:p>
            <a:r>
              <a:rPr lang="en-US" altLang="ja-JP" sz="19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900" b="1" dirty="0" smtClean="0">
                <a:latin typeface="Meiryo UI" panose="020B0604030504040204" pitchFamily="50" charset="-128"/>
                <a:ea typeface="Meiryo UI" panose="020B0604030504040204" pitchFamily="50" charset="-128"/>
                <a:cs typeface="Meiryo UI" panose="020B0604030504040204" pitchFamily="50" charset="-128"/>
              </a:rPr>
              <a:t>心理症状</a:t>
            </a:r>
            <a:r>
              <a:rPr lang="en-US" altLang="ja-JP" sz="1900" b="1"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9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9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不安、抑うつ、アパシー、</a:t>
            </a:r>
            <a:endParaRPr lang="en-US" altLang="ja-JP" sz="19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9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900" b="1" dirty="0" smtClean="0">
                <a:latin typeface="Meiryo UI" panose="020B0604030504040204" pitchFamily="50" charset="-128"/>
                <a:ea typeface="Meiryo UI" panose="020B0604030504040204" pitchFamily="50" charset="-128"/>
                <a:cs typeface="Meiryo UI" panose="020B0604030504040204" pitchFamily="50" charset="-128"/>
              </a:rPr>
              <a:t>誤認</a:t>
            </a:r>
            <a:r>
              <a:rPr lang="ja-JP" altLang="en-US" sz="19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900" b="1" dirty="0" smtClean="0">
                <a:latin typeface="Meiryo UI" panose="020B0604030504040204" pitchFamily="50" charset="-128"/>
                <a:ea typeface="Meiryo UI" panose="020B0604030504040204" pitchFamily="50" charset="-128"/>
                <a:cs typeface="Meiryo UI" panose="020B0604030504040204" pitchFamily="50" charset="-128"/>
              </a:rPr>
              <a:t>幻覚、妄想</a:t>
            </a:r>
            <a:endParaRPr lang="ja-JP" altLang="en-US" sz="1900" b="1" dirty="0">
              <a:latin typeface="Meiryo UI" panose="020B0604030504040204" pitchFamily="50" charset="-128"/>
              <a:ea typeface="Meiryo UI" panose="020B0604030504040204" pitchFamily="50" charset="-128"/>
              <a:cs typeface="Meiryo UI" panose="020B0604030504040204" pitchFamily="50" charset="-128"/>
            </a:endParaRPr>
          </a:p>
          <a:p>
            <a:pPr>
              <a:spcBef>
                <a:spcPts val="1200"/>
              </a:spcBef>
            </a:pPr>
            <a:r>
              <a:rPr lang="en-US" altLang="ja-JP" sz="19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900" b="1" dirty="0" smtClean="0">
                <a:latin typeface="Meiryo UI" panose="020B0604030504040204" pitchFamily="50" charset="-128"/>
                <a:ea typeface="Meiryo UI" panose="020B0604030504040204" pitchFamily="50" charset="-128"/>
                <a:cs typeface="Meiryo UI" panose="020B0604030504040204" pitchFamily="50" charset="-128"/>
              </a:rPr>
              <a:t>行動症状</a:t>
            </a:r>
            <a:r>
              <a:rPr lang="en-US" altLang="ja-JP" sz="1900" b="1"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9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900" b="1" dirty="0" smtClean="0">
                <a:latin typeface="Meiryo UI" panose="020B0604030504040204" pitchFamily="50" charset="-128"/>
                <a:ea typeface="Meiryo UI" panose="020B0604030504040204" pitchFamily="50" charset="-128"/>
                <a:cs typeface="Meiryo UI" panose="020B0604030504040204" pitchFamily="50" charset="-128"/>
              </a:rPr>
              <a:t>　焦燥、</a:t>
            </a:r>
            <a:r>
              <a:rPr lang="ja-JP" altLang="en-US" sz="19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不穏、徘徊、攻撃性</a:t>
            </a:r>
            <a:endParaRPr lang="en-US" altLang="ja-JP" sz="19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900" b="1" dirty="0" smtClean="0">
                <a:latin typeface="Meiryo UI" panose="020B0604030504040204" pitchFamily="50" charset="-128"/>
                <a:ea typeface="Meiryo UI" panose="020B0604030504040204" pitchFamily="50" charset="-128"/>
                <a:cs typeface="Meiryo UI" panose="020B0604030504040204" pitchFamily="50" charset="-128"/>
              </a:rPr>
              <a:t>　拒絶、拒食、異食、</a:t>
            </a:r>
            <a:endParaRPr lang="en-US" altLang="ja-JP" sz="19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9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900" b="1" dirty="0" smtClean="0">
                <a:latin typeface="Meiryo UI" panose="020B0604030504040204" pitchFamily="50" charset="-128"/>
                <a:ea typeface="Meiryo UI" panose="020B0604030504040204" pitchFamily="50" charset="-128"/>
                <a:cs typeface="Meiryo UI" panose="020B0604030504040204" pitchFamily="50" charset="-128"/>
              </a:rPr>
              <a:t>睡眠覚醒リズム障害、</a:t>
            </a:r>
            <a:endParaRPr lang="en-US" altLang="ja-JP" sz="19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9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9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社会的に不適切な行動</a:t>
            </a:r>
            <a:endParaRPr lang="en-US" altLang="ja-JP" sz="19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10000"/>
              </a:lnSpc>
            </a:pPr>
            <a:r>
              <a:rPr lang="ja-JP" altLang="en-US" sz="19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9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900" b="1" dirty="0" smtClean="0">
                <a:latin typeface="Meiryo UI" panose="020B0604030504040204" pitchFamily="50" charset="-128"/>
                <a:ea typeface="Meiryo UI" panose="020B0604030504040204" pitchFamily="50" charset="-128"/>
                <a:cs typeface="Meiryo UI" panose="020B0604030504040204" pitchFamily="50" charset="-128"/>
              </a:rPr>
              <a:t>　　　　</a:t>
            </a:r>
            <a:endParaRPr lang="ja-JP" altLang="en-US" sz="1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8918" name="AutoShape 7"/>
          <p:cNvSpPr>
            <a:spLocks noChangeArrowheads="1"/>
          </p:cNvSpPr>
          <p:nvPr/>
        </p:nvSpPr>
        <p:spPr bwMode="auto">
          <a:xfrm>
            <a:off x="1640922" y="2399823"/>
            <a:ext cx="2456948" cy="431800"/>
          </a:xfrm>
          <a:prstGeom prst="roundRect">
            <a:avLst>
              <a:gd name="adj" fmla="val 50000"/>
            </a:avLst>
          </a:prstGeom>
          <a:solidFill>
            <a:schemeClr val="bg1"/>
          </a:solidFill>
          <a:ln w="38100">
            <a:solidFill>
              <a:schemeClr val="bg1"/>
            </a:solidFill>
            <a:round/>
            <a:headEnd/>
            <a:tailEnd/>
          </a:ln>
        </p:spPr>
        <p:txBody>
          <a:bodyPr lIns="87239" tIns="43620" rIns="87239" bIns="43620" anchor="ctr"/>
          <a:lstStyle/>
          <a:p>
            <a:pPr algn="ctr" defTabSz="871538">
              <a:lnSpc>
                <a:spcPct val="150000"/>
              </a:lnSpc>
            </a:pPr>
            <a:r>
              <a:rPr lang="ja-JP" altLang="en-US" sz="20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中核症状</a:t>
            </a:r>
            <a:endParaRPr lang="ja-JP" altLang="en-US" sz="2000" b="1"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920" name="Text Box 9"/>
          <p:cNvSpPr txBox="1">
            <a:spLocks noChangeArrowheads="1"/>
          </p:cNvSpPr>
          <p:nvPr/>
        </p:nvSpPr>
        <p:spPr bwMode="auto">
          <a:xfrm>
            <a:off x="1879725" y="3063299"/>
            <a:ext cx="2116211" cy="2242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7239" tIns="43620" rIns="87239" bIns="43620">
            <a:spAutoFit/>
          </a:bodyPr>
          <a:lstStyle>
            <a:lvl1pPr defTabSz="871538">
              <a:tabLst>
                <a:tab pos="171450" algn="l"/>
              </a:tabLst>
              <a:defRPr kumimoji="1" sz="3200">
                <a:solidFill>
                  <a:schemeClr val="tx1"/>
                </a:solidFill>
                <a:latin typeface="Arial" pitchFamily="34" charset="0"/>
                <a:ea typeface="ＭＳ Ｐゴシック" pitchFamily="50" charset="-128"/>
              </a:defRPr>
            </a:lvl1pPr>
            <a:lvl2pPr defTabSz="871538">
              <a:tabLst>
                <a:tab pos="171450" algn="l"/>
              </a:tabLst>
              <a:defRPr kumimoji="1" sz="2800">
                <a:solidFill>
                  <a:schemeClr val="tx1"/>
                </a:solidFill>
                <a:latin typeface="Arial" pitchFamily="34" charset="0"/>
                <a:ea typeface="ＭＳ Ｐゴシック" pitchFamily="50" charset="-128"/>
              </a:defRPr>
            </a:lvl2pPr>
            <a:lvl3pPr defTabSz="871538">
              <a:tabLst>
                <a:tab pos="171450" algn="l"/>
              </a:tabLst>
              <a:defRPr kumimoji="1" sz="2400">
                <a:solidFill>
                  <a:schemeClr val="tx1"/>
                </a:solidFill>
                <a:latin typeface="Arial" pitchFamily="34" charset="0"/>
                <a:ea typeface="ＭＳ Ｐゴシック" pitchFamily="50" charset="-128"/>
              </a:defRPr>
            </a:lvl3pPr>
            <a:lvl4pPr defTabSz="871538">
              <a:tabLst>
                <a:tab pos="171450" algn="l"/>
              </a:tabLst>
              <a:defRPr kumimoji="1" sz="2000">
                <a:solidFill>
                  <a:schemeClr val="tx1"/>
                </a:solidFill>
                <a:latin typeface="Arial" pitchFamily="34" charset="0"/>
                <a:ea typeface="ＭＳ Ｐゴシック" pitchFamily="50" charset="-128"/>
              </a:defRPr>
            </a:lvl4pPr>
            <a:lvl5pPr defTabSz="871538">
              <a:tabLst>
                <a:tab pos="171450" algn="l"/>
              </a:tabLst>
              <a:defRPr kumimoji="1" sz="2000">
                <a:solidFill>
                  <a:schemeClr val="tx1"/>
                </a:solidFill>
                <a:latin typeface="Arial" pitchFamily="34" charset="0"/>
                <a:ea typeface="ＭＳ Ｐゴシック" pitchFamily="50" charset="-128"/>
              </a:defRPr>
            </a:lvl5pPr>
            <a:lvl6pPr defTabSz="871538" eaLnBrk="0" hangingPunct="0">
              <a:tabLst>
                <a:tab pos="171450" algn="l"/>
              </a:tabLst>
              <a:defRPr kumimoji="1" sz="2000">
                <a:solidFill>
                  <a:schemeClr val="tx1"/>
                </a:solidFill>
                <a:latin typeface="Arial" pitchFamily="34" charset="0"/>
                <a:ea typeface="ＭＳ Ｐゴシック" pitchFamily="50" charset="-128"/>
              </a:defRPr>
            </a:lvl6pPr>
            <a:lvl7pPr defTabSz="871538" eaLnBrk="0" hangingPunct="0">
              <a:tabLst>
                <a:tab pos="171450" algn="l"/>
              </a:tabLst>
              <a:defRPr kumimoji="1" sz="2000">
                <a:solidFill>
                  <a:schemeClr val="tx1"/>
                </a:solidFill>
                <a:latin typeface="Arial" pitchFamily="34" charset="0"/>
                <a:ea typeface="ＭＳ Ｐゴシック" pitchFamily="50" charset="-128"/>
              </a:defRPr>
            </a:lvl7pPr>
            <a:lvl8pPr defTabSz="871538" eaLnBrk="0" hangingPunct="0">
              <a:tabLst>
                <a:tab pos="171450" algn="l"/>
              </a:tabLst>
              <a:defRPr kumimoji="1" sz="2000">
                <a:solidFill>
                  <a:schemeClr val="tx1"/>
                </a:solidFill>
                <a:latin typeface="Arial" pitchFamily="34" charset="0"/>
                <a:ea typeface="ＭＳ Ｐゴシック" pitchFamily="50" charset="-128"/>
              </a:defRPr>
            </a:lvl8pPr>
            <a:lvl9pPr defTabSz="871538" eaLnBrk="0" hangingPunct="0">
              <a:tabLst>
                <a:tab pos="171450" algn="l"/>
              </a:tabLst>
              <a:defRPr kumimoji="1" sz="2000">
                <a:solidFill>
                  <a:schemeClr val="tx1"/>
                </a:solidFill>
                <a:latin typeface="Arial" pitchFamily="34" charset="0"/>
                <a:ea typeface="ＭＳ Ｐゴシック" pitchFamily="50" charset="-128"/>
              </a:defRPr>
            </a:lvl9pPr>
          </a:lstStyle>
          <a:p>
            <a:r>
              <a:rPr lang="ja-JP" altLang="en-US"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・記憶</a:t>
            </a:r>
            <a:r>
              <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障害</a:t>
            </a:r>
          </a:p>
          <a:p>
            <a:r>
              <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見当識障害</a:t>
            </a:r>
            <a:endPar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・実行機能障害</a:t>
            </a:r>
            <a:endPar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注意障害</a:t>
            </a:r>
            <a:endParaRPr lang="en-US" altLang="ja-JP"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・失語</a:t>
            </a:r>
            <a:endParaRPr lang="en-US" altLang="ja-JP"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失</a:t>
            </a:r>
            <a:r>
              <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行</a:t>
            </a:r>
          </a:p>
          <a:p>
            <a:r>
              <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失認</a:t>
            </a:r>
            <a:r>
              <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38922" name="Rectangle 15"/>
          <p:cNvSpPr>
            <a:spLocks noChangeArrowheads="1"/>
          </p:cNvSpPr>
          <p:nvPr/>
        </p:nvSpPr>
        <p:spPr bwMode="auto">
          <a:xfrm>
            <a:off x="524054" y="116632"/>
            <a:ext cx="8100659" cy="648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7239" tIns="43620" rIns="87239" bIns="43620"/>
          <a:lstStyle/>
          <a:p>
            <a:pPr algn="ctr" defTabSz="871538">
              <a:lnSpc>
                <a:spcPct val="150000"/>
              </a:lnSpc>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中核症状、行動</a:t>
            </a:r>
            <a:r>
              <a:rPr lang="en-US" altLang="ja-JP" sz="32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心理</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症状（</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BPSD</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AutoShape 7"/>
          <p:cNvSpPr>
            <a:spLocks noChangeArrowheads="1"/>
          </p:cNvSpPr>
          <p:nvPr/>
        </p:nvSpPr>
        <p:spPr bwMode="auto">
          <a:xfrm>
            <a:off x="5231030" y="1896939"/>
            <a:ext cx="2101094" cy="431800"/>
          </a:xfrm>
          <a:prstGeom prst="roundRect">
            <a:avLst>
              <a:gd name="adj" fmla="val 50000"/>
            </a:avLst>
          </a:prstGeom>
          <a:solidFill>
            <a:schemeClr val="bg1"/>
          </a:solidFill>
          <a:ln w="38100">
            <a:solidFill>
              <a:schemeClr val="bg1"/>
            </a:solidFill>
            <a:round/>
            <a:headEnd/>
            <a:tailEnd/>
          </a:ln>
        </p:spPr>
        <p:txBody>
          <a:bodyPr lIns="87239" tIns="43620" rIns="87239" bIns="43620" anchor="ctr"/>
          <a:lstStyle/>
          <a:p>
            <a:pPr algn="ctr" defTabSz="871538">
              <a:lnSpc>
                <a:spcPct val="150000"/>
              </a:lnSpc>
            </a:pPr>
            <a:r>
              <a:rPr lang="ja-JP" altLang="en-US"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行動・心理症状</a:t>
            </a:r>
            <a:endParaRPr lang="ja-JP" altLang="en-US" sz="20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テキスト ボックス 1"/>
          <p:cNvSpPr txBox="1"/>
          <p:nvPr/>
        </p:nvSpPr>
        <p:spPr>
          <a:xfrm>
            <a:off x="4867695" y="2406709"/>
            <a:ext cx="3369568" cy="656590"/>
          </a:xfrm>
          <a:prstGeom prst="rect">
            <a:avLst/>
          </a:prstGeom>
          <a:noFill/>
        </p:spPr>
        <p:txBody>
          <a:bodyPr wrap="square" rtlCol="0">
            <a:spAutoFit/>
          </a:bodyPr>
          <a:lstStyle/>
          <a:p>
            <a:pPr>
              <a:lnSpc>
                <a:spcPts val="2200"/>
              </a:lnSpc>
            </a:pPr>
            <a:r>
              <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Behavioral and Psychological Symptoms of Dementia </a:t>
            </a:r>
            <a:endPar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Rectangle 3"/>
          <p:cNvSpPr>
            <a:spLocks noChangeArrowheads="1"/>
          </p:cNvSpPr>
          <p:nvPr/>
        </p:nvSpPr>
        <p:spPr bwMode="auto">
          <a:xfrm>
            <a:off x="279055" y="83671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308879453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188640"/>
            <a:ext cx="8229600" cy="634082"/>
          </a:xfrm>
        </p:spPr>
        <p:txBody>
          <a:bodyPr>
            <a:normAutofit/>
          </a:bodyPr>
          <a:lstStyle/>
          <a:p>
            <a: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BPSD</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742121" y="1556792"/>
            <a:ext cx="7643192" cy="4525963"/>
          </a:xfrm>
        </p:spPr>
        <p:txBody>
          <a:bodyPr>
            <a:normAutofit lnSpcReduction="10000"/>
          </a:bodyPr>
          <a:lstStyle/>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認知症患者が経過中に示すさまざまな行動や心理反応</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br>
            <a:r>
              <a:rPr kumimoji="1" lang="en-US" altLang="ja-JP" sz="24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BPSD (behavioral and psychological </a:t>
            </a:r>
          </a:p>
          <a:p>
            <a:pPr marL="0" indent="0">
              <a:buNone/>
            </a:pPr>
            <a:r>
              <a:rPr lang="ja-JP" altLang="en-US" sz="2400" b="1" dirty="0">
                <a:solidFill>
                  <a:schemeClr val="accent4"/>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24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symptoms of dementia)</a:t>
            </a:r>
          </a:p>
          <a:p>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日本語訳で「周辺症状」や「随伴症状」と呼ばれたため、</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認知症特有の症状かのように誤解をされがち</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BPSD</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は</a:t>
            </a:r>
            <a:r>
              <a:rPr lang="ja-JP" altLang="en-US" sz="24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介護困難となる最大の要因</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であ</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り</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、適切に対応できるか否かが診療をしていく上で鍵となる</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en-US" altLang="ja-JP" sz="24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BPSD</a:t>
            </a:r>
            <a:r>
              <a:rPr lang="ja-JP" altLang="en-US" sz="24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にはせん妄は含まない（せん妄は意識障害）</a:t>
            </a:r>
            <a:endParaRPr kumimoji="1" lang="ja-JP" altLang="en-US" sz="24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79055" y="83671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65364813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188640"/>
            <a:ext cx="8701348" cy="634082"/>
          </a:xfrm>
        </p:spPr>
        <p:txBody>
          <a:bodyPr>
            <a:no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アルツハイマー病における</a:t>
            </a:r>
            <a: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BPSD</a:t>
            </a: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出現頻度</a:t>
            </a:r>
            <a: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日本</a:t>
            </a:r>
            <a: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170732181"/>
              </p:ext>
            </p:extLst>
          </p:nvPr>
        </p:nvGraphicFramePr>
        <p:xfrm>
          <a:off x="783297" y="954948"/>
          <a:ext cx="7560840" cy="4536502"/>
        </p:xfrm>
        <a:graphic>
          <a:graphicData uri="http://schemas.openxmlformats.org/drawingml/2006/table">
            <a:tbl>
              <a:tblPr>
                <a:tableStyleId>{284E427A-3D55-4303-BF80-6455036E1DE7}</a:tableStyleId>
              </a:tblPr>
              <a:tblGrid>
                <a:gridCol w="4392218"/>
                <a:gridCol w="3168622"/>
              </a:tblGrid>
              <a:tr h="481675">
                <a:tc>
                  <a:txBody>
                    <a:bodyPr/>
                    <a:lstStyle/>
                    <a:p>
                      <a:pPr algn="ctr" fontAlgn="ctr"/>
                      <a:r>
                        <a:rPr lang="ja-JP" altLang="en-US" sz="2000" b="1" u="sng" strike="noStrike" dirty="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アパシー（無気力）</a:t>
                      </a:r>
                      <a:endParaRPr lang="ja-JP" altLang="en-US" sz="2000" b="1" i="0" u="sng" strike="noStrike" dirty="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ja-JP" altLang="en-US" sz="2000" b="1" u="sng" strike="noStrike"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2000" b="1" u="sng" strike="noStrike"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97</a:t>
                      </a:r>
                      <a:r>
                        <a:rPr lang="ja-JP" altLang="en-US" sz="2000" b="1" u="sng" strike="noStrike"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2000" b="1" u="sng" strike="noStrike"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2000" b="1" i="0" u="sng" strike="noStrike" dirty="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431318">
                <a:tc>
                  <a:txBody>
                    <a:bodyPr/>
                    <a:lstStyle/>
                    <a:p>
                      <a:pPr algn="ctr" fontAlgn="ctr"/>
                      <a:r>
                        <a:rPr lang="ja-JP" altLang="en-US" sz="2000" b="1" u="none" strike="noStrike" dirty="0">
                          <a:effectLst/>
                          <a:latin typeface="Meiryo UI" panose="020B0604030504040204" pitchFamily="50" charset="-128"/>
                          <a:ea typeface="Meiryo UI" panose="020B0604030504040204" pitchFamily="50" charset="-128"/>
                          <a:cs typeface="Meiryo UI" panose="020B0604030504040204" pitchFamily="50" charset="-128"/>
                        </a:rPr>
                        <a:t>妄想</a:t>
                      </a:r>
                      <a:endParaRPr lang="ja-JP" altLang="en-US" sz="20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altLang="ja-JP" sz="2000" b="1" u="none" strike="noStrike" dirty="0">
                          <a:effectLst/>
                          <a:latin typeface="Meiryo UI" panose="020B0604030504040204" pitchFamily="50" charset="-128"/>
                          <a:ea typeface="Meiryo UI" panose="020B0604030504040204" pitchFamily="50" charset="-128"/>
                          <a:cs typeface="Meiryo UI" panose="020B0604030504040204" pitchFamily="50" charset="-128"/>
                        </a:rPr>
                        <a:t>62</a:t>
                      </a:r>
                      <a:endParaRPr lang="en-US" altLang="ja-JP" sz="20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431318">
                <a:tc>
                  <a:txBody>
                    <a:bodyPr/>
                    <a:lstStyle/>
                    <a:p>
                      <a:pPr algn="ctr" fontAlgn="ctr"/>
                      <a:r>
                        <a:rPr lang="ja-JP" altLang="en-US" sz="2000" b="1" u="none" strike="noStrike" dirty="0">
                          <a:effectLst/>
                          <a:latin typeface="Meiryo UI" panose="020B0604030504040204" pitchFamily="50" charset="-128"/>
                          <a:ea typeface="Meiryo UI" panose="020B0604030504040204" pitchFamily="50" charset="-128"/>
                          <a:cs typeface="Meiryo UI" panose="020B0604030504040204" pitchFamily="50" charset="-128"/>
                        </a:rPr>
                        <a:t>易刺激性</a:t>
                      </a:r>
                      <a:endParaRPr lang="ja-JP" altLang="en-US" sz="20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altLang="ja-JP" sz="2000" b="1" u="none" strike="noStrike" dirty="0">
                          <a:effectLst/>
                          <a:latin typeface="Meiryo UI" panose="020B0604030504040204" pitchFamily="50" charset="-128"/>
                          <a:ea typeface="Meiryo UI" panose="020B0604030504040204" pitchFamily="50" charset="-128"/>
                          <a:cs typeface="Meiryo UI" panose="020B0604030504040204" pitchFamily="50" charset="-128"/>
                        </a:rPr>
                        <a:t>60</a:t>
                      </a:r>
                      <a:endParaRPr lang="en-US" altLang="ja-JP" sz="20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431318">
                <a:tc>
                  <a:txBody>
                    <a:bodyPr/>
                    <a:lstStyle/>
                    <a:p>
                      <a:pPr algn="ctr" fontAlgn="ctr"/>
                      <a:r>
                        <a:rPr lang="ja-JP" altLang="en-US" sz="2000" b="1" u="none" strike="noStrike" dirty="0">
                          <a:effectLst/>
                          <a:latin typeface="Meiryo UI" panose="020B0604030504040204" pitchFamily="50" charset="-128"/>
                          <a:ea typeface="Meiryo UI" panose="020B0604030504040204" pitchFamily="50" charset="-128"/>
                          <a:cs typeface="Meiryo UI" panose="020B0604030504040204" pitchFamily="50" charset="-128"/>
                        </a:rPr>
                        <a:t>不快感</a:t>
                      </a:r>
                      <a:endParaRPr lang="ja-JP" altLang="en-US" sz="20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altLang="ja-JP" sz="2000" b="1" u="none" strike="noStrike" dirty="0">
                          <a:effectLst/>
                          <a:latin typeface="Meiryo UI" panose="020B0604030504040204" pitchFamily="50" charset="-128"/>
                          <a:ea typeface="Meiryo UI" panose="020B0604030504040204" pitchFamily="50" charset="-128"/>
                          <a:cs typeface="Meiryo UI" panose="020B0604030504040204" pitchFamily="50" charset="-128"/>
                        </a:rPr>
                        <a:t>53</a:t>
                      </a:r>
                      <a:endParaRPr lang="en-US" altLang="ja-JP" sz="20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431318">
                <a:tc>
                  <a:txBody>
                    <a:bodyPr/>
                    <a:lstStyle/>
                    <a:p>
                      <a:pPr algn="ctr" fontAlgn="ctr"/>
                      <a:r>
                        <a:rPr lang="ja-JP" altLang="en-US" sz="2000" b="1" u="none" strike="noStrike" dirty="0">
                          <a:effectLst/>
                          <a:latin typeface="Meiryo UI" panose="020B0604030504040204" pitchFamily="50" charset="-128"/>
                          <a:ea typeface="Meiryo UI" panose="020B0604030504040204" pitchFamily="50" charset="-128"/>
                          <a:cs typeface="Meiryo UI" panose="020B0604030504040204" pitchFamily="50" charset="-128"/>
                        </a:rPr>
                        <a:t>不安</a:t>
                      </a:r>
                      <a:endParaRPr lang="ja-JP" altLang="en-US" sz="20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altLang="ja-JP" sz="2000" b="1" u="none" strike="noStrike" dirty="0">
                          <a:effectLst/>
                          <a:latin typeface="Meiryo UI" panose="020B0604030504040204" pitchFamily="50" charset="-128"/>
                          <a:ea typeface="Meiryo UI" panose="020B0604030504040204" pitchFamily="50" charset="-128"/>
                          <a:cs typeface="Meiryo UI" panose="020B0604030504040204" pitchFamily="50" charset="-128"/>
                        </a:rPr>
                        <a:t>51</a:t>
                      </a:r>
                      <a:endParaRPr lang="en-US" altLang="ja-JP" sz="20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431318">
                <a:tc>
                  <a:txBody>
                    <a:bodyPr/>
                    <a:lstStyle/>
                    <a:p>
                      <a:pPr algn="ctr" fontAlgn="ctr"/>
                      <a:r>
                        <a:rPr lang="ja-JP" altLang="en-US" sz="2000" b="1" u="none" strike="noStrike" dirty="0">
                          <a:effectLst/>
                          <a:latin typeface="Meiryo UI" panose="020B0604030504040204" pitchFamily="50" charset="-128"/>
                          <a:ea typeface="Meiryo UI" panose="020B0604030504040204" pitchFamily="50" charset="-128"/>
                          <a:cs typeface="Meiryo UI" panose="020B0604030504040204" pitchFamily="50" charset="-128"/>
                        </a:rPr>
                        <a:t>異常行動</a:t>
                      </a:r>
                      <a:endParaRPr lang="ja-JP" altLang="en-US" sz="20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altLang="ja-JP" sz="2000" b="1" u="none" strike="noStrike" dirty="0">
                          <a:effectLst/>
                          <a:latin typeface="Meiryo UI" panose="020B0604030504040204" pitchFamily="50" charset="-128"/>
                          <a:ea typeface="Meiryo UI" panose="020B0604030504040204" pitchFamily="50" charset="-128"/>
                          <a:cs typeface="Meiryo UI" panose="020B0604030504040204" pitchFamily="50" charset="-128"/>
                        </a:rPr>
                        <a:t>47</a:t>
                      </a:r>
                      <a:endParaRPr lang="en-US" altLang="ja-JP" sz="20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431318">
                <a:tc>
                  <a:txBody>
                    <a:bodyPr/>
                    <a:lstStyle/>
                    <a:p>
                      <a:pPr algn="ctr" fontAlgn="ctr"/>
                      <a:r>
                        <a:rPr lang="ja-JP" altLang="en-US" sz="2000" b="1" u="none" strike="noStrike" dirty="0">
                          <a:effectLst/>
                          <a:latin typeface="Meiryo UI" panose="020B0604030504040204" pitchFamily="50" charset="-128"/>
                          <a:ea typeface="Meiryo UI" panose="020B0604030504040204" pitchFamily="50" charset="-128"/>
                          <a:cs typeface="Meiryo UI" panose="020B0604030504040204" pitchFamily="50" charset="-128"/>
                        </a:rPr>
                        <a:t>興奮</a:t>
                      </a:r>
                      <a:endParaRPr lang="ja-JP" altLang="en-US" sz="20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altLang="ja-JP" sz="2000" b="1" u="none" strike="noStrike" dirty="0">
                          <a:effectLst/>
                          <a:latin typeface="Meiryo UI" panose="020B0604030504040204" pitchFamily="50" charset="-128"/>
                          <a:ea typeface="Meiryo UI" panose="020B0604030504040204" pitchFamily="50" charset="-128"/>
                          <a:cs typeface="Meiryo UI" panose="020B0604030504040204" pitchFamily="50" charset="-128"/>
                        </a:rPr>
                        <a:t>45</a:t>
                      </a:r>
                      <a:endParaRPr lang="en-US" altLang="ja-JP" sz="20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492622">
                <a:tc>
                  <a:txBody>
                    <a:bodyPr/>
                    <a:lstStyle/>
                    <a:p>
                      <a:pPr algn="ctr" fontAlgn="ctr"/>
                      <a:r>
                        <a:rPr lang="ja-JP" altLang="en-US" sz="2000" b="1" u="none" strike="noStrike" dirty="0">
                          <a:effectLst/>
                          <a:latin typeface="Meiryo UI" panose="020B0604030504040204" pitchFamily="50" charset="-128"/>
                          <a:ea typeface="Meiryo UI" panose="020B0604030504040204" pitchFamily="50" charset="-128"/>
                          <a:cs typeface="Meiryo UI" panose="020B0604030504040204" pitchFamily="50" charset="-128"/>
                        </a:rPr>
                        <a:t>脱抑制</a:t>
                      </a:r>
                      <a:endParaRPr lang="ja-JP" altLang="en-US" sz="20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altLang="ja-JP" sz="2000" b="1" u="none" strike="noStrike" dirty="0">
                          <a:effectLst/>
                          <a:latin typeface="Meiryo UI" panose="020B0604030504040204" pitchFamily="50" charset="-128"/>
                          <a:ea typeface="Meiryo UI" panose="020B0604030504040204" pitchFamily="50" charset="-128"/>
                          <a:cs typeface="Meiryo UI" panose="020B0604030504040204" pitchFamily="50" charset="-128"/>
                        </a:rPr>
                        <a:t>31</a:t>
                      </a:r>
                      <a:endParaRPr lang="en-US" altLang="ja-JP" sz="20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481675">
                <a:tc>
                  <a:txBody>
                    <a:bodyPr/>
                    <a:lstStyle/>
                    <a:p>
                      <a:pPr algn="ctr" fontAlgn="ctr"/>
                      <a:r>
                        <a:rPr lang="ja-JP" altLang="en-US" sz="2000" b="1" u="none" strike="noStrike" dirty="0">
                          <a:effectLst/>
                          <a:latin typeface="Meiryo UI" panose="020B0604030504040204" pitchFamily="50" charset="-128"/>
                          <a:ea typeface="Meiryo UI" panose="020B0604030504040204" pitchFamily="50" charset="-128"/>
                          <a:cs typeface="Meiryo UI" panose="020B0604030504040204" pitchFamily="50" charset="-128"/>
                        </a:rPr>
                        <a:t>幻覚</a:t>
                      </a:r>
                      <a:endParaRPr lang="ja-JP" altLang="en-US" sz="20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altLang="ja-JP" sz="2000" b="1" u="none" strike="noStrike" dirty="0">
                          <a:effectLst/>
                          <a:latin typeface="Meiryo UI" panose="020B0604030504040204" pitchFamily="50" charset="-128"/>
                          <a:ea typeface="Meiryo UI" panose="020B0604030504040204" pitchFamily="50" charset="-128"/>
                          <a:cs typeface="Meiryo UI" panose="020B0604030504040204" pitchFamily="50" charset="-128"/>
                        </a:rPr>
                        <a:t>26</a:t>
                      </a:r>
                      <a:endParaRPr lang="en-US" altLang="ja-JP" sz="20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492622">
                <a:tc>
                  <a:txBody>
                    <a:bodyPr/>
                    <a:lstStyle/>
                    <a:p>
                      <a:pPr algn="ctr" fontAlgn="ctr"/>
                      <a:r>
                        <a:rPr lang="ja-JP" altLang="en-US" sz="2000" b="1" u="none" strike="noStrike">
                          <a:effectLst/>
                          <a:latin typeface="Meiryo UI" panose="020B0604030504040204" pitchFamily="50" charset="-128"/>
                          <a:ea typeface="Meiryo UI" panose="020B0604030504040204" pitchFamily="50" charset="-128"/>
                          <a:cs typeface="Meiryo UI" panose="020B0604030504040204" pitchFamily="50" charset="-128"/>
                        </a:rPr>
                        <a:t>快活</a:t>
                      </a:r>
                      <a:r>
                        <a:rPr lang="en-US" altLang="ja-JP" sz="2000" b="1" u="none" strike="noStrike">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2000" b="1" u="none" strike="noStrike">
                          <a:effectLst/>
                          <a:latin typeface="Meiryo UI" panose="020B0604030504040204" pitchFamily="50" charset="-128"/>
                          <a:ea typeface="Meiryo UI" panose="020B0604030504040204" pitchFamily="50" charset="-128"/>
                          <a:cs typeface="Meiryo UI" panose="020B0604030504040204" pitchFamily="50" charset="-128"/>
                        </a:rPr>
                        <a:t>多幸</a:t>
                      </a:r>
                      <a:endParaRPr lang="ja-JP" altLang="en-US" sz="20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altLang="ja-JP" sz="2000" b="1" u="none" strike="noStrike" dirty="0">
                          <a:effectLst/>
                          <a:latin typeface="Meiryo UI" panose="020B0604030504040204" pitchFamily="50" charset="-128"/>
                          <a:ea typeface="Meiryo UI" panose="020B0604030504040204" pitchFamily="50" charset="-128"/>
                          <a:cs typeface="Meiryo UI" panose="020B0604030504040204" pitchFamily="50" charset="-128"/>
                        </a:rPr>
                        <a:t>14</a:t>
                      </a:r>
                      <a:endParaRPr lang="en-US" altLang="ja-JP" sz="20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bl>
          </a:graphicData>
        </a:graphic>
      </p:graphicFrame>
      <p:sp>
        <p:nvSpPr>
          <p:cNvPr id="4" name="テキスト ボックス 3"/>
          <p:cNvSpPr txBox="1"/>
          <p:nvPr/>
        </p:nvSpPr>
        <p:spPr>
          <a:xfrm>
            <a:off x="3837136" y="5445224"/>
            <a:ext cx="5011244" cy="307777"/>
          </a:xfrm>
          <a:prstGeom prst="rect">
            <a:avLst/>
          </a:prstGeom>
          <a:noFill/>
        </p:spPr>
        <p:txBody>
          <a:bodyPr wrap="none" rtlCol="0">
            <a:spAutoFit/>
          </a:bodyPr>
          <a:lstStyle/>
          <a:p>
            <a:r>
              <a:rPr kumimoji="1" lang="en-US" altLang="ja-JP" sz="1400" b="1" dirty="0" err="1" smtClean="0">
                <a:latin typeface="Meiryo UI" panose="020B0604030504040204" pitchFamily="50" charset="-128"/>
                <a:ea typeface="Meiryo UI" panose="020B0604030504040204" pitchFamily="50" charset="-128"/>
                <a:cs typeface="Meiryo UI" panose="020B0604030504040204" pitchFamily="50" charset="-128"/>
              </a:rPr>
              <a:t>Shimabukuro</a:t>
            </a:r>
            <a:r>
              <a:rPr kumimoji="1" lang="en-US" altLang="ja-JP" sz="1400" b="1" dirty="0" smtClean="0">
                <a:latin typeface="Meiryo UI" panose="020B0604030504040204" pitchFamily="50" charset="-128"/>
                <a:ea typeface="Meiryo UI" panose="020B0604030504040204" pitchFamily="50" charset="-128"/>
                <a:cs typeface="Meiryo UI" panose="020B0604030504040204" pitchFamily="50" charset="-128"/>
              </a:rPr>
              <a:t>, et al., Psychiatry </a:t>
            </a:r>
            <a:r>
              <a:rPr kumimoji="1" lang="en-US" altLang="ja-JP" sz="1400" b="1" dirty="0" err="1" smtClean="0">
                <a:latin typeface="Meiryo UI" panose="020B0604030504040204" pitchFamily="50" charset="-128"/>
                <a:ea typeface="Meiryo UI" panose="020B0604030504040204" pitchFamily="50" charset="-128"/>
                <a:cs typeface="Meiryo UI" panose="020B0604030504040204" pitchFamily="50" charset="-128"/>
              </a:rPr>
              <a:t>Clin</a:t>
            </a:r>
            <a:r>
              <a:rPr kumimoji="1" lang="en-US" altLang="ja-JP" sz="14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400" b="1" dirty="0" err="1" smtClean="0">
                <a:latin typeface="Meiryo UI" panose="020B0604030504040204" pitchFamily="50" charset="-128"/>
                <a:ea typeface="Meiryo UI" panose="020B0604030504040204" pitchFamily="50" charset="-128"/>
                <a:cs typeface="Meiryo UI" panose="020B0604030504040204" pitchFamily="50" charset="-128"/>
              </a:rPr>
              <a:t>Neurosci</a:t>
            </a:r>
            <a:r>
              <a:rPr kumimoji="1" lang="en-US" altLang="ja-JP" sz="1400" b="1" dirty="0" smtClean="0">
                <a:latin typeface="Meiryo UI" panose="020B0604030504040204" pitchFamily="50" charset="-128"/>
                <a:ea typeface="Meiryo UI" panose="020B0604030504040204" pitchFamily="50" charset="-128"/>
                <a:cs typeface="Meiryo UI" panose="020B0604030504040204" pitchFamily="50" charset="-128"/>
              </a:rPr>
              <a:t> 2005</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Rectangle 3"/>
          <p:cNvSpPr>
            <a:spLocks noChangeArrowheads="1"/>
          </p:cNvSpPr>
          <p:nvPr/>
        </p:nvSpPr>
        <p:spPr bwMode="auto">
          <a:xfrm>
            <a:off x="279055" y="83671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3" name="角丸四角形 2"/>
          <p:cNvSpPr/>
          <p:nvPr/>
        </p:nvSpPr>
        <p:spPr>
          <a:xfrm>
            <a:off x="279055" y="5753001"/>
            <a:ext cx="8757441" cy="988367"/>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altLang="ja-JP" b="1" u="sng" dirty="0">
                <a:solidFill>
                  <a:srgbClr val="FF0000"/>
                </a:solidFill>
                <a:latin typeface="Trebuchet MS" panose="020B0603020202020204" pitchFamily="34" charset="0"/>
                <a:ea typeface="Meiryo UI" panose="020B0604030504040204" pitchFamily="50" charset="-128"/>
                <a:cs typeface="Meiryo UI" panose="020B0604030504040204" pitchFamily="50" charset="-128"/>
              </a:rPr>
              <a:t>BPSD</a:t>
            </a:r>
            <a:r>
              <a:rPr lang="ja-JP" altLang="en-US" b="1" u="sng" dirty="0">
                <a:solidFill>
                  <a:srgbClr val="FF0000"/>
                </a:solidFill>
                <a:latin typeface="Trebuchet MS" panose="020B0603020202020204" pitchFamily="34" charset="0"/>
                <a:ea typeface="Meiryo UI" panose="020B0604030504040204" pitchFamily="50" charset="-128"/>
                <a:cs typeface="Meiryo UI" panose="020B0604030504040204" pitchFamily="50" charset="-128"/>
              </a:rPr>
              <a:t>というと、興奮や異常行動のような目に見える症状に注意が向きがち</a:t>
            </a:r>
            <a:r>
              <a:rPr lang="ja-JP" altLang="en-US" dirty="0">
                <a:latin typeface="Trebuchet MS" panose="020B0603020202020204" pitchFamily="34" charset="0"/>
                <a:ea typeface="Meiryo UI" panose="020B0604030504040204" pitchFamily="50" charset="-128"/>
                <a:cs typeface="Meiryo UI" panose="020B0604030504040204" pitchFamily="50" charset="-128"/>
              </a:rPr>
              <a:t>であるが</a:t>
            </a:r>
            <a:r>
              <a:rPr lang="ja-JP" altLang="en-US" dirty="0" smtClean="0">
                <a:latin typeface="Trebuchet MS" panose="020B0603020202020204" pitchFamily="34" charset="0"/>
                <a:ea typeface="Meiryo UI" panose="020B0604030504040204" pitchFamily="50" charset="-128"/>
                <a:cs typeface="Meiryo UI" panose="020B0604030504040204" pitchFamily="50" charset="-128"/>
              </a:rPr>
              <a:t>、</a:t>
            </a:r>
            <a:endParaRPr lang="en-US" altLang="ja-JP" dirty="0" smtClean="0">
              <a:latin typeface="Trebuchet MS" panose="020B0603020202020204" pitchFamily="34" charset="0"/>
              <a:ea typeface="Meiryo UI" panose="020B0604030504040204" pitchFamily="50" charset="-128"/>
              <a:cs typeface="Meiryo UI" panose="020B0604030504040204" pitchFamily="50" charset="-128"/>
            </a:endParaRPr>
          </a:p>
          <a:p>
            <a:pPr algn="ctr"/>
            <a:r>
              <a:rPr lang="ja-JP" altLang="en-US" dirty="0" smtClean="0">
                <a:latin typeface="Trebuchet MS" panose="020B0603020202020204" pitchFamily="34" charset="0"/>
                <a:ea typeface="Meiryo UI" panose="020B0604030504040204" pitchFamily="50" charset="-128"/>
                <a:cs typeface="Meiryo UI" panose="020B0604030504040204" pitchFamily="50" charset="-128"/>
              </a:rPr>
              <a:t>アパシー</a:t>
            </a:r>
            <a:r>
              <a:rPr lang="ja-JP" altLang="en-US" dirty="0">
                <a:latin typeface="Trebuchet MS" panose="020B0603020202020204" pitchFamily="34" charset="0"/>
                <a:ea typeface="Meiryo UI" panose="020B0604030504040204" pitchFamily="50" charset="-128"/>
                <a:cs typeface="Meiryo UI" panose="020B0604030504040204" pitchFamily="50" charset="-128"/>
              </a:rPr>
              <a:t>が高頻度に存在すること、一般病院では見落とされがちであることに</a:t>
            </a:r>
            <a:r>
              <a:rPr lang="ja-JP" altLang="en-US" sz="2800" b="1" u="sng" dirty="0">
                <a:solidFill>
                  <a:srgbClr val="FF0000"/>
                </a:solidFill>
                <a:latin typeface="Trebuchet MS" panose="020B0603020202020204" pitchFamily="34" charset="0"/>
                <a:ea typeface="Meiryo UI" panose="020B0604030504040204" pitchFamily="50" charset="-128"/>
                <a:cs typeface="Meiryo UI" panose="020B0604030504040204" pitchFamily="50" charset="-128"/>
              </a:rPr>
              <a:t>注意</a:t>
            </a:r>
            <a:r>
              <a:rPr lang="ja-JP" altLang="en-US" dirty="0">
                <a:latin typeface="Trebuchet MS" panose="020B0603020202020204" pitchFamily="34" charset="0"/>
                <a:ea typeface="Meiryo UI" panose="020B0604030504040204" pitchFamily="50" charset="-128"/>
                <a:cs typeface="Meiryo UI" panose="020B0604030504040204" pitchFamily="50" charset="-128"/>
              </a:rPr>
              <a:t>をする</a:t>
            </a:r>
            <a:endParaRPr kumimoji="1" lang="ja-JP" altLang="en-US" dirty="0"/>
          </a:p>
        </p:txBody>
      </p:sp>
    </p:spTree>
    <p:extLst>
      <p:ext uri="{BB962C8B-B14F-4D97-AF65-F5344CB8AC3E}">
        <p14:creationId xmlns:p14="http://schemas.microsoft.com/office/powerpoint/2010/main" val="223388788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a:xfrm>
            <a:off x="6406" y="138880"/>
            <a:ext cx="9144000" cy="625824"/>
          </a:xfrm>
        </p:spPr>
        <p:txBody>
          <a:bodyPr>
            <a:normAutofit/>
          </a:bodyPr>
          <a:lstStyle/>
          <a:p>
            <a:r>
              <a:rPr lang="en-US" altLang="ja-JP" sz="3200" b="1" dirty="0">
                <a:latin typeface="Meiryo UI" panose="020B0604030504040204" pitchFamily="50" charset="-128"/>
                <a:ea typeface="Meiryo UI" panose="020B0604030504040204" pitchFamily="50" charset="-128"/>
                <a:cs typeface="Meiryo UI" panose="020B0604030504040204" pitchFamily="50" charset="-128"/>
              </a:rPr>
              <a:t>BPSD</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が発生する背景と戦略</a:t>
            </a:r>
            <a:endParaRPr lang="ja-JP" altLang="en-US" sz="32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角丸四角形 3"/>
          <p:cNvSpPr/>
          <p:nvPr/>
        </p:nvSpPr>
        <p:spPr>
          <a:xfrm>
            <a:off x="279055" y="1052736"/>
            <a:ext cx="5986437" cy="1018952"/>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状況把握が困難</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他人の言動を読み取る能力の低下</a:t>
            </a:r>
            <a:endParaRPr lang="ja-JP" altLang="en-US" sz="2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角丸四角形 4"/>
          <p:cNvSpPr/>
          <p:nvPr/>
        </p:nvSpPr>
        <p:spPr>
          <a:xfrm>
            <a:off x="1166323" y="2564904"/>
            <a:ext cx="4211899" cy="1015168"/>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苦痛をうまく伝えられない文脈</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の理解が</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困難</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角丸四角形 5"/>
          <p:cNvSpPr/>
          <p:nvPr/>
        </p:nvSpPr>
        <p:spPr>
          <a:xfrm>
            <a:off x="1508076" y="3935565"/>
            <a:ext cx="3528393" cy="130184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苦痛・不安・混乱</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環境</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への適応が</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困難</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角丸四角形 6"/>
          <p:cNvSpPr/>
          <p:nvPr/>
        </p:nvSpPr>
        <p:spPr>
          <a:xfrm>
            <a:off x="1508076" y="5589222"/>
            <a:ext cx="3528393" cy="785813"/>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BPSD</a:t>
            </a:r>
            <a:endParaRPr lang="en-US" altLang="ja-JP" sz="2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下矢印 7"/>
          <p:cNvSpPr/>
          <p:nvPr/>
        </p:nvSpPr>
        <p:spPr>
          <a:xfrm>
            <a:off x="2769968" y="2220824"/>
            <a:ext cx="671488" cy="342143"/>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a:solidFill>
                <a:schemeClr val="tx1"/>
              </a:solidFill>
              <a:latin typeface="+mn-ea"/>
            </a:endParaRPr>
          </a:p>
        </p:txBody>
      </p:sp>
      <p:sp>
        <p:nvSpPr>
          <p:cNvPr id="11" name="円/楕円 10"/>
          <p:cNvSpPr/>
          <p:nvPr/>
        </p:nvSpPr>
        <p:spPr>
          <a:xfrm>
            <a:off x="6617841" y="3741477"/>
            <a:ext cx="2016224" cy="183808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症状緩和</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環境調整</a:t>
            </a:r>
            <a:endParaRPr lang="ja-JP"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右矢印 11"/>
          <p:cNvSpPr/>
          <p:nvPr/>
        </p:nvSpPr>
        <p:spPr>
          <a:xfrm>
            <a:off x="5724127" y="4064514"/>
            <a:ext cx="750093" cy="507206"/>
          </a:xfrm>
          <a:prstGeom prst="right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a:latin typeface="+mn-ea"/>
            </a:endParaRPr>
          </a:p>
        </p:txBody>
      </p:sp>
      <p:sp>
        <p:nvSpPr>
          <p:cNvPr id="13" name="右矢印 12"/>
          <p:cNvSpPr/>
          <p:nvPr/>
        </p:nvSpPr>
        <p:spPr>
          <a:xfrm rot="10800000">
            <a:off x="5687546" y="4639896"/>
            <a:ext cx="767953" cy="500063"/>
          </a:xfrm>
          <a:prstGeom prst="right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a:latin typeface="+mn-ea"/>
            </a:endParaRPr>
          </a:p>
        </p:txBody>
      </p:sp>
      <p:sp>
        <p:nvSpPr>
          <p:cNvPr id="14" name="Rectangle 3"/>
          <p:cNvSpPr>
            <a:spLocks noChangeArrowheads="1"/>
          </p:cNvSpPr>
          <p:nvPr/>
        </p:nvSpPr>
        <p:spPr bwMode="auto">
          <a:xfrm>
            <a:off x="279055" y="764704"/>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15" name="下矢印 14"/>
          <p:cNvSpPr/>
          <p:nvPr/>
        </p:nvSpPr>
        <p:spPr>
          <a:xfrm>
            <a:off x="2786268" y="5229184"/>
            <a:ext cx="671488" cy="342143"/>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a:latin typeface="+mn-ea"/>
            </a:endParaRPr>
          </a:p>
        </p:txBody>
      </p:sp>
      <p:sp>
        <p:nvSpPr>
          <p:cNvPr id="16" name="下矢印 15"/>
          <p:cNvSpPr/>
          <p:nvPr/>
        </p:nvSpPr>
        <p:spPr>
          <a:xfrm>
            <a:off x="2769968" y="3562175"/>
            <a:ext cx="671488" cy="342143"/>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a:latin typeface="+mn-ea"/>
            </a:endParaRPr>
          </a:p>
        </p:txBody>
      </p:sp>
      <p:sp>
        <p:nvSpPr>
          <p:cNvPr id="17" name="Text Box 9"/>
          <p:cNvSpPr txBox="1">
            <a:spLocks noChangeArrowheads="1"/>
          </p:cNvSpPr>
          <p:nvPr/>
        </p:nvSpPr>
        <p:spPr bwMode="auto">
          <a:xfrm>
            <a:off x="6814021" y="1278861"/>
            <a:ext cx="2116211" cy="2242528"/>
          </a:xfrm>
          <a:prstGeom prst="rect">
            <a:avLst/>
          </a:prstGeom>
          <a:ln/>
          <a:extLst/>
        </p:spPr>
        <p:style>
          <a:lnRef idx="1">
            <a:schemeClr val="accent2"/>
          </a:lnRef>
          <a:fillRef idx="2">
            <a:schemeClr val="accent2"/>
          </a:fillRef>
          <a:effectRef idx="1">
            <a:schemeClr val="accent2"/>
          </a:effectRef>
          <a:fontRef idx="minor">
            <a:schemeClr val="dk1"/>
          </a:fontRef>
        </p:style>
        <p:txBody>
          <a:bodyPr vert="horz" wrap="square" lIns="87239" tIns="43620" rIns="87239" bIns="43620">
            <a:spAutoFit/>
          </a:bodyPr>
          <a:lstStyle>
            <a:lvl1pPr defTabSz="871538">
              <a:tabLst>
                <a:tab pos="171450" algn="l"/>
              </a:tabLst>
              <a:defRPr kumimoji="1" sz="3200">
                <a:solidFill>
                  <a:schemeClr val="tx1"/>
                </a:solidFill>
                <a:latin typeface="Arial" pitchFamily="34" charset="0"/>
                <a:ea typeface="ＭＳ Ｐゴシック" pitchFamily="50" charset="-128"/>
              </a:defRPr>
            </a:lvl1pPr>
            <a:lvl2pPr defTabSz="871538">
              <a:tabLst>
                <a:tab pos="171450" algn="l"/>
              </a:tabLst>
              <a:defRPr kumimoji="1" sz="2800">
                <a:solidFill>
                  <a:schemeClr val="tx1"/>
                </a:solidFill>
                <a:latin typeface="Arial" pitchFamily="34" charset="0"/>
                <a:ea typeface="ＭＳ Ｐゴシック" pitchFamily="50" charset="-128"/>
              </a:defRPr>
            </a:lvl2pPr>
            <a:lvl3pPr defTabSz="871538">
              <a:tabLst>
                <a:tab pos="171450" algn="l"/>
              </a:tabLst>
              <a:defRPr kumimoji="1" sz="2400">
                <a:solidFill>
                  <a:schemeClr val="tx1"/>
                </a:solidFill>
                <a:latin typeface="Arial" pitchFamily="34" charset="0"/>
                <a:ea typeface="ＭＳ Ｐゴシック" pitchFamily="50" charset="-128"/>
              </a:defRPr>
            </a:lvl3pPr>
            <a:lvl4pPr defTabSz="871538">
              <a:tabLst>
                <a:tab pos="171450" algn="l"/>
              </a:tabLst>
              <a:defRPr kumimoji="1" sz="2000">
                <a:solidFill>
                  <a:schemeClr val="tx1"/>
                </a:solidFill>
                <a:latin typeface="Arial" pitchFamily="34" charset="0"/>
                <a:ea typeface="ＭＳ Ｐゴシック" pitchFamily="50" charset="-128"/>
              </a:defRPr>
            </a:lvl4pPr>
            <a:lvl5pPr defTabSz="871538">
              <a:tabLst>
                <a:tab pos="171450" algn="l"/>
              </a:tabLst>
              <a:defRPr kumimoji="1" sz="2000">
                <a:solidFill>
                  <a:schemeClr val="tx1"/>
                </a:solidFill>
                <a:latin typeface="Arial" pitchFamily="34" charset="0"/>
                <a:ea typeface="ＭＳ Ｐゴシック" pitchFamily="50" charset="-128"/>
              </a:defRPr>
            </a:lvl5pPr>
            <a:lvl6pPr defTabSz="871538" eaLnBrk="0" hangingPunct="0">
              <a:tabLst>
                <a:tab pos="171450" algn="l"/>
              </a:tabLst>
              <a:defRPr kumimoji="1" sz="2000">
                <a:solidFill>
                  <a:schemeClr val="tx1"/>
                </a:solidFill>
                <a:latin typeface="Arial" pitchFamily="34" charset="0"/>
                <a:ea typeface="ＭＳ Ｐゴシック" pitchFamily="50" charset="-128"/>
              </a:defRPr>
            </a:lvl6pPr>
            <a:lvl7pPr defTabSz="871538" eaLnBrk="0" hangingPunct="0">
              <a:tabLst>
                <a:tab pos="171450" algn="l"/>
              </a:tabLst>
              <a:defRPr kumimoji="1" sz="2000">
                <a:solidFill>
                  <a:schemeClr val="tx1"/>
                </a:solidFill>
                <a:latin typeface="Arial" pitchFamily="34" charset="0"/>
                <a:ea typeface="ＭＳ Ｐゴシック" pitchFamily="50" charset="-128"/>
              </a:defRPr>
            </a:lvl7pPr>
            <a:lvl8pPr defTabSz="871538" eaLnBrk="0" hangingPunct="0">
              <a:tabLst>
                <a:tab pos="171450" algn="l"/>
              </a:tabLst>
              <a:defRPr kumimoji="1" sz="2000">
                <a:solidFill>
                  <a:schemeClr val="tx1"/>
                </a:solidFill>
                <a:latin typeface="Arial" pitchFamily="34" charset="0"/>
                <a:ea typeface="ＭＳ Ｐゴシック" pitchFamily="50" charset="-128"/>
              </a:defRPr>
            </a:lvl8pPr>
            <a:lvl9pPr defTabSz="871538" eaLnBrk="0" hangingPunct="0">
              <a:tabLst>
                <a:tab pos="171450" algn="l"/>
              </a:tabLst>
              <a:defRPr kumimoji="1" sz="2000">
                <a:solidFill>
                  <a:schemeClr val="tx1"/>
                </a:solidFill>
                <a:latin typeface="Arial" pitchFamily="34" charset="0"/>
                <a:ea typeface="ＭＳ Ｐゴシック" pitchFamily="50" charset="-128"/>
              </a:defRPr>
            </a:lvl9pPr>
          </a:lstStyle>
          <a:p>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・記憶</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障害</a:t>
            </a:r>
          </a:p>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見当識障害</a:t>
            </a:r>
            <a:endParaRPr lang="ja-JP" altLang="en-US" sz="20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・実行機能障害</a:t>
            </a:r>
            <a:endParaRPr lang="ja-JP" altLang="en-US" sz="20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注意障害</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・失語</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失</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行</a:t>
            </a:r>
          </a:p>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失認</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 name="左矢印 2"/>
          <p:cNvSpPr/>
          <p:nvPr/>
        </p:nvSpPr>
        <p:spPr>
          <a:xfrm>
            <a:off x="6099173" y="1700808"/>
            <a:ext cx="518668" cy="1512168"/>
          </a:xfrm>
          <a:prstGeom prst="lef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3501600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a:xfrm>
            <a:off x="6406" y="138880"/>
            <a:ext cx="9144000" cy="625824"/>
          </a:xfrm>
        </p:spPr>
        <p:txBody>
          <a:bodyPr>
            <a:normAutofit/>
          </a:bodyPr>
          <a:lstStyle/>
          <a:p>
            <a:r>
              <a:rPr lang="en-US" altLang="ja-JP" sz="3200" b="1" dirty="0">
                <a:latin typeface="Meiryo UI" panose="020B0604030504040204" pitchFamily="50" charset="-128"/>
                <a:ea typeface="Meiryo UI" panose="020B0604030504040204" pitchFamily="50" charset="-128"/>
                <a:cs typeface="Meiryo UI" panose="020B0604030504040204" pitchFamily="50" charset="-128"/>
              </a:rPr>
              <a:t>BPSD</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が発生する背景と戦略</a:t>
            </a:r>
            <a:endParaRPr lang="ja-JP" altLang="en-US" sz="32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角丸四角形 3"/>
          <p:cNvSpPr/>
          <p:nvPr/>
        </p:nvSpPr>
        <p:spPr>
          <a:xfrm>
            <a:off x="827584" y="1181414"/>
            <a:ext cx="5986437" cy="1018952"/>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状況把握が困難</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他人の言動を読み取る能力の低下</a:t>
            </a:r>
            <a:endParaRPr lang="ja-JP" altLang="en-US" sz="2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角丸四角形 4"/>
          <p:cNvSpPr/>
          <p:nvPr/>
        </p:nvSpPr>
        <p:spPr>
          <a:xfrm>
            <a:off x="1656245" y="2564904"/>
            <a:ext cx="4211899" cy="1015168"/>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苦痛をうまく伝えられない文脈</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の理解が</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困難</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角丸四角形 5"/>
          <p:cNvSpPr/>
          <p:nvPr/>
        </p:nvSpPr>
        <p:spPr>
          <a:xfrm>
            <a:off x="1979711" y="3929272"/>
            <a:ext cx="3528393" cy="130184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苦痛・不安・混乱</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環境</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への適応が</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困難</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角丸四角形 6"/>
          <p:cNvSpPr/>
          <p:nvPr/>
        </p:nvSpPr>
        <p:spPr>
          <a:xfrm>
            <a:off x="1979710" y="5589222"/>
            <a:ext cx="3528393" cy="785813"/>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800" b="1" smtClean="0">
                <a:latin typeface="Meiryo UI" panose="020B0604030504040204" pitchFamily="50" charset="-128"/>
                <a:ea typeface="Meiryo UI" panose="020B0604030504040204" pitchFamily="50" charset="-128"/>
                <a:cs typeface="Meiryo UI" panose="020B0604030504040204" pitchFamily="50" charset="-128"/>
              </a:rPr>
              <a:t>BPSD</a:t>
            </a:r>
            <a:endParaRPr lang="en-US" altLang="ja-JP" sz="2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下矢印 7"/>
          <p:cNvSpPr/>
          <p:nvPr/>
        </p:nvSpPr>
        <p:spPr>
          <a:xfrm>
            <a:off x="3452164" y="2229054"/>
            <a:ext cx="671488" cy="342143"/>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a:solidFill>
                <a:schemeClr val="tx1"/>
              </a:solidFill>
              <a:latin typeface="+mn-ea"/>
            </a:endParaRPr>
          </a:p>
        </p:txBody>
      </p:sp>
      <p:sp>
        <p:nvSpPr>
          <p:cNvPr id="11" name="円/楕円 10"/>
          <p:cNvSpPr/>
          <p:nvPr/>
        </p:nvSpPr>
        <p:spPr>
          <a:xfrm>
            <a:off x="6617841" y="3741477"/>
            <a:ext cx="2016224" cy="183808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症状緩和</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環境調整</a:t>
            </a:r>
            <a:endParaRPr lang="ja-JP"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右矢印 11"/>
          <p:cNvSpPr/>
          <p:nvPr/>
        </p:nvSpPr>
        <p:spPr>
          <a:xfrm>
            <a:off x="5724127" y="4064514"/>
            <a:ext cx="750093" cy="507206"/>
          </a:xfrm>
          <a:prstGeom prst="right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a:latin typeface="+mn-ea"/>
            </a:endParaRPr>
          </a:p>
        </p:txBody>
      </p:sp>
      <p:sp>
        <p:nvSpPr>
          <p:cNvPr id="13" name="右矢印 12"/>
          <p:cNvSpPr/>
          <p:nvPr/>
        </p:nvSpPr>
        <p:spPr>
          <a:xfrm rot="10800000">
            <a:off x="5687546" y="4639896"/>
            <a:ext cx="767953" cy="500063"/>
          </a:xfrm>
          <a:prstGeom prst="right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a:latin typeface="+mn-ea"/>
            </a:endParaRPr>
          </a:p>
        </p:txBody>
      </p:sp>
      <p:sp>
        <p:nvSpPr>
          <p:cNvPr id="14" name="Rectangle 3"/>
          <p:cNvSpPr>
            <a:spLocks noChangeArrowheads="1"/>
          </p:cNvSpPr>
          <p:nvPr/>
        </p:nvSpPr>
        <p:spPr bwMode="auto">
          <a:xfrm>
            <a:off x="279055" y="764704"/>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15" name="下矢印 14"/>
          <p:cNvSpPr/>
          <p:nvPr/>
        </p:nvSpPr>
        <p:spPr>
          <a:xfrm>
            <a:off x="3468464" y="5237414"/>
            <a:ext cx="671488" cy="342143"/>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a:latin typeface="+mn-ea"/>
            </a:endParaRPr>
          </a:p>
        </p:txBody>
      </p:sp>
      <p:sp>
        <p:nvSpPr>
          <p:cNvPr id="16" name="下矢印 15"/>
          <p:cNvSpPr/>
          <p:nvPr/>
        </p:nvSpPr>
        <p:spPr>
          <a:xfrm>
            <a:off x="3452164" y="3586365"/>
            <a:ext cx="671488" cy="342143"/>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a:latin typeface="+mn-ea"/>
            </a:endParaRPr>
          </a:p>
        </p:txBody>
      </p:sp>
      <p:sp>
        <p:nvSpPr>
          <p:cNvPr id="18" name="テキスト ボックス 17"/>
          <p:cNvSpPr txBox="1"/>
          <p:nvPr/>
        </p:nvSpPr>
        <p:spPr>
          <a:xfrm>
            <a:off x="7089671" y="2454355"/>
            <a:ext cx="1758709" cy="830997"/>
          </a:xfrm>
          <a:prstGeom prst="rect">
            <a:avLst/>
          </a:prstGeom>
          <a:noFill/>
          <a:ln>
            <a:solidFill>
              <a:srgbClr val="FF0000"/>
            </a:solidFill>
          </a:ln>
        </p:spPr>
        <p:txBody>
          <a:bodyPr vert="horz" wrap="square" rtlCol="0">
            <a:spAutoFit/>
          </a:bodyPr>
          <a:lstStyle/>
          <a:p>
            <a:r>
              <a:rPr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分かりやすい</a:t>
            </a:r>
            <a:r>
              <a:rPr lang="ja-JP" altLang="en-US" sz="2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環境にする</a:t>
            </a:r>
            <a:endParaRPr kumimoji="1" lang="ja-JP" altLang="en-US" sz="2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9" name="直線矢印コネクタ 18"/>
          <p:cNvCxnSpPr/>
          <p:nvPr/>
        </p:nvCxnSpPr>
        <p:spPr>
          <a:xfrm flipH="1">
            <a:off x="7832843" y="3303358"/>
            <a:ext cx="206886" cy="625914"/>
          </a:xfrm>
          <a:prstGeom prst="straightConnector1">
            <a:avLst/>
          </a:prstGeom>
          <a:ln w="69850">
            <a:solidFill>
              <a:srgbClr val="FF0000"/>
            </a:solidFill>
            <a:tailEnd type="arrow" w="med" len="sm"/>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227419" y="3150991"/>
            <a:ext cx="1200329" cy="3477875"/>
          </a:xfrm>
          <a:prstGeom prst="rect">
            <a:avLst/>
          </a:prstGeom>
          <a:noFill/>
          <a:ln>
            <a:solidFill>
              <a:srgbClr val="FF0000"/>
            </a:solidFill>
          </a:ln>
        </p:spPr>
        <p:txBody>
          <a:bodyPr vert="eaVert" wrap="none" rtlCol="0">
            <a:spAutoFit/>
          </a:bodyPr>
          <a:lstStyle/>
          <a:p>
            <a:r>
              <a:rPr kumimoji="1" lang="ja-JP" altLang="en-US" sz="22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適応支援</a:t>
            </a:r>
            <a:endParaRPr kumimoji="1" lang="en-US" altLang="ja-JP" sz="22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2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コミュニケーションの支援</a:t>
            </a:r>
            <a:endParaRPr lang="en-US" altLang="ja-JP" sz="22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2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情緒的</a:t>
            </a:r>
            <a:r>
              <a:rPr lang="ja-JP" altLang="en-US" sz="2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支援</a:t>
            </a:r>
            <a:endParaRPr kumimoji="1" lang="ja-JP" altLang="en-US" sz="2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2" name="直線矢印コネクタ 21"/>
          <p:cNvCxnSpPr/>
          <p:nvPr/>
        </p:nvCxnSpPr>
        <p:spPr>
          <a:xfrm>
            <a:off x="1213299" y="4835679"/>
            <a:ext cx="668063" cy="0"/>
          </a:xfrm>
          <a:prstGeom prst="straightConnector1">
            <a:avLst/>
          </a:prstGeom>
          <a:ln w="69850">
            <a:solidFill>
              <a:srgbClr val="FF0000"/>
            </a:solidFill>
            <a:tailEnd type="arrow" w="med"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662713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48917" y="3188758"/>
            <a:ext cx="8229600" cy="3668838"/>
          </a:xfrm>
        </p:spPr>
        <p:txBody>
          <a:bodyPr>
            <a:normAutofit/>
          </a:bodyPr>
          <a:lstStyle/>
          <a:p>
            <a:pPr marL="514350" indent="-514350">
              <a:buFont typeface="+mj-lt"/>
              <a:buAutoNum type="arabicPeriod"/>
            </a:pPr>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介護の上でどのような</a:t>
            </a:r>
            <a:r>
              <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rPr>
              <a:t>BPSD</a:t>
            </a:r>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が問題となっているのかを介護者とともに明らかにする</a:t>
            </a:r>
            <a:endPar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marL="514350" indent="-514350">
              <a:spcBef>
                <a:spcPts val="1200"/>
              </a:spcBef>
              <a:buFont typeface="+mj-lt"/>
              <a:buAutoNum type="arabicPeriod"/>
            </a:pP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対象と</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なる</a:t>
            </a:r>
            <a:r>
              <a:rPr lang="en-US" altLang="ja-JP" sz="1800" b="1" dirty="0" smtClean="0">
                <a:latin typeface="Meiryo UI" panose="020B0604030504040204" pitchFamily="50" charset="-128"/>
                <a:ea typeface="Meiryo UI" panose="020B0604030504040204" pitchFamily="50" charset="-128"/>
                <a:cs typeface="Meiryo UI" panose="020B0604030504040204" pitchFamily="50" charset="-128"/>
              </a:rPr>
              <a:t>BPSD</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についての情報を収集。観察記録をつける</a:t>
            </a:r>
            <a:endParaRPr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marL="514350" indent="-514350">
              <a:spcBef>
                <a:spcPts val="1200"/>
              </a:spcBef>
              <a:buFont typeface="+mj-lt"/>
              <a:buAutoNum type="arabicPeriod"/>
            </a:pPr>
            <a:r>
              <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rPr>
              <a:t>BPSD</a:t>
            </a: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発現</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前後の状況</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を明確にして、契機となりうる要因を特定する手がかりをさぐる</a:t>
            </a:r>
            <a:endParaRPr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marL="514350" indent="-514350">
              <a:spcBef>
                <a:spcPts val="1200"/>
              </a:spcBef>
              <a:buFont typeface="+mj-lt"/>
              <a:buAutoNum type="arabicPeriod"/>
            </a:pPr>
            <a:r>
              <a:rPr kumimoji="1" lang="ja-JP" altLang="en-US" sz="1800" b="1" dirty="0">
                <a:latin typeface="Meiryo UI" panose="020B0604030504040204" pitchFamily="50" charset="-128"/>
                <a:ea typeface="Meiryo UI" panose="020B0604030504040204" pitchFamily="50" charset="-128"/>
                <a:cs typeface="Meiryo UI" panose="020B0604030504040204" pitchFamily="50" charset="-128"/>
              </a:rPr>
              <a:t>具体的</a:t>
            </a:r>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な</a:t>
            </a:r>
            <a:r>
              <a:rPr kumimoji="1" lang="ja-JP" altLang="en-US" sz="1800" b="1" dirty="0">
                <a:latin typeface="Meiryo UI" panose="020B0604030504040204" pitchFamily="50" charset="-128"/>
                <a:ea typeface="Meiryo UI" panose="020B0604030504040204" pitchFamily="50" charset="-128"/>
                <a:cs typeface="Meiryo UI" panose="020B0604030504040204" pitchFamily="50" charset="-128"/>
              </a:rPr>
              <a:t>行動計画</a:t>
            </a:r>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をたてる</a:t>
            </a:r>
            <a:endPar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marL="514350" indent="-514350">
              <a:spcBef>
                <a:spcPts val="1200"/>
              </a:spcBef>
              <a:buFont typeface="+mj-lt"/>
              <a:buAutoNum type="arabicPeriod"/>
            </a:pP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目標が達成された場合に</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は、介護者に対してなんらかの報酬で報いることを考える</a:t>
            </a:r>
            <a:endParaRPr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marL="514350" indent="-514350">
              <a:spcBef>
                <a:spcPts val="1200"/>
              </a:spcBef>
              <a:buFont typeface="+mj-lt"/>
              <a:buAutoNum type="arabicPeriod"/>
            </a:pPr>
            <a:r>
              <a:rPr kumimoji="1" lang="ja-JP" altLang="en-US" sz="1800" b="1" dirty="0">
                <a:latin typeface="Meiryo UI" panose="020B0604030504040204" pitchFamily="50" charset="-128"/>
                <a:ea typeface="Meiryo UI" panose="020B0604030504040204" pitchFamily="50" charset="-128"/>
                <a:cs typeface="Meiryo UI" panose="020B0604030504040204" pitchFamily="50" charset="-128"/>
              </a:rPr>
              <a:t>継続的に</a:t>
            </a:r>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評価をする</a:t>
            </a:r>
            <a:endPar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marL="514350" indent="-514350">
              <a:spcBef>
                <a:spcPts val="1200"/>
              </a:spcBef>
              <a:buFont typeface="+mj-lt"/>
              <a:buAutoNum type="arabicPeriod"/>
            </a:pP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介入効果が不十分な場合、薬物療法を考える</a:t>
            </a:r>
            <a:endParaRPr kumimoji="1" lang="ja-JP" altLang="en-US" sz="1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p:cNvSpPr txBox="1"/>
          <p:nvPr/>
        </p:nvSpPr>
        <p:spPr>
          <a:xfrm>
            <a:off x="5267614" y="6488264"/>
            <a:ext cx="3476336" cy="369332"/>
          </a:xfrm>
          <a:prstGeom prst="rect">
            <a:avLst/>
          </a:prstGeom>
          <a:noFill/>
        </p:spPr>
        <p:txBody>
          <a:bodyPr wrap="none" rtlCol="0">
            <a:spAutoFit/>
          </a:bodyPr>
          <a:lstStyle/>
          <a:p>
            <a:r>
              <a:rPr kumimoji="1" lang="en-US" altLang="ja-JP" b="1" dirty="0" smtClean="0">
                <a:solidFill>
                  <a:schemeClr val="tx1">
                    <a:lumMod val="65000"/>
                    <a:lumOff val="35000"/>
                  </a:schemeClr>
                </a:solidFill>
                <a:latin typeface="Trebuchet MS" panose="020B0603020202020204" pitchFamily="34" charset="0"/>
              </a:rPr>
              <a:t>Teri L, et al. </a:t>
            </a:r>
            <a:r>
              <a:rPr kumimoji="1" lang="en-US" altLang="ja-JP" b="1" dirty="0" err="1" smtClean="0">
                <a:solidFill>
                  <a:schemeClr val="tx1">
                    <a:lumMod val="65000"/>
                    <a:lumOff val="35000"/>
                  </a:schemeClr>
                </a:solidFill>
                <a:latin typeface="Trebuchet MS" panose="020B0603020202020204" pitchFamily="34" charset="0"/>
              </a:rPr>
              <a:t>Compr</a:t>
            </a:r>
            <a:r>
              <a:rPr kumimoji="1" lang="en-US" altLang="ja-JP" b="1" dirty="0" smtClean="0">
                <a:solidFill>
                  <a:schemeClr val="tx1">
                    <a:lumMod val="65000"/>
                    <a:lumOff val="35000"/>
                  </a:schemeClr>
                </a:solidFill>
                <a:latin typeface="Trebuchet MS" panose="020B0603020202020204" pitchFamily="34" charset="0"/>
              </a:rPr>
              <a:t> </a:t>
            </a:r>
            <a:r>
              <a:rPr kumimoji="1" lang="en-US" altLang="ja-JP" b="1" dirty="0" err="1" smtClean="0">
                <a:solidFill>
                  <a:schemeClr val="tx1">
                    <a:lumMod val="65000"/>
                    <a:lumOff val="35000"/>
                  </a:schemeClr>
                </a:solidFill>
                <a:latin typeface="Trebuchet MS" panose="020B0603020202020204" pitchFamily="34" charset="0"/>
              </a:rPr>
              <a:t>Ther</a:t>
            </a:r>
            <a:r>
              <a:rPr kumimoji="1" lang="en-US" altLang="ja-JP" b="1" dirty="0" smtClean="0">
                <a:solidFill>
                  <a:schemeClr val="tx1">
                    <a:lumMod val="65000"/>
                    <a:lumOff val="35000"/>
                  </a:schemeClr>
                </a:solidFill>
                <a:latin typeface="Trebuchet MS" panose="020B0603020202020204" pitchFamily="34" charset="0"/>
              </a:rPr>
              <a:t> 1990</a:t>
            </a:r>
            <a:endParaRPr kumimoji="1" lang="ja-JP" altLang="en-US" b="1" dirty="0">
              <a:solidFill>
                <a:schemeClr val="tx1">
                  <a:lumMod val="65000"/>
                  <a:lumOff val="35000"/>
                </a:schemeClr>
              </a:solidFill>
              <a:latin typeface="Trebuchet MS" panose="020B0603020202020204" pitchFamily="34" charset="0"/>
            </a:endParaRPr>
          </a:p>
        </p:txBody>
      </p:sp>
      <p:sp>
        <p:nvSpPr>
          <p:cNvPr id="5" name="タイトル 1"/>
          <p:cNvSpPr txBox="1">
            <a:spLocks/>
          </p:cNvSpPr>
          <p:nvPr/>
        </p:nvSpPr>
        <p:spPr>
          <a:xfrm>
            <a:off x="514350" y="116632"/>
            <a:ext cx="822960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BPSD</a:t>
            </a:r>
            <a:r>
              <a:rPr lang="ja-JP" altLang="en-US" sz="3200" b="1" dirty="0" err="1" smtClean="0">
                <a:latin typeface="Meiryo UI" panose="020B0604030504040204" pitchFamily="50" charset="-128"/>
                <a:ea typeface="Meiryo UI" panose="020B0604030504040204" pitchFamily="50" charset="-128"/>
                <a:cs typeface="Meiryo UI" panose="020B0604030504040204" pitchFamily="50" charset="-128"/>
              </a:rPr>
              <a:t>への</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対応</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Rectangle 3"/>
          <p:cNvSpPr>
            <a:spLocks noChangeArrowheads="1"/>
          </p:cNvSpPr>
          <p:nvPr/>
        </p:nvSpPr>
        <p:spPr bwMode="auto">
          <a:xfrm>
            <a:off x="279055" y="705586"/>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角丸四角形 1"/>
          <p:cNvSpPr/>
          <p:nvPr/>
        </p:nvSpPr>
        <p:spPr>
          <a:xfrm>
            <a:off x="514350" y="885644"/>
            <a:ext cx="8334030" cy="218331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285750" indent="-285750">
              <a:lnSpc>
                <a:spcPts val="2100"/>
              </a:lnSpc>
              <a:buFont typeface="Wingdings" panose="05000000000000000000" pitchFamily="2" charset="2"/>
              <a:buChar char="n"/>
            </a:pPr>
            <a:r>
              <a:rPr lang="en-US" altLang="ja-JP" sz="2400" dirty="0">
                <a:latin typeface="Trebuchet MS" panose="020B0603020202020204" pitchFamily="34" charset="0"/>
                <a:ea typeface="Meiryo UI" panose="020B0604030504040204" pitchFamily="50" charset="-128"/>
                <a:cs typeface="Meiryo UI" panose="020B0604030504040204" pitchFamily="50" charset="-128"/>
              </a:rPr>
              <a:t>BPSD</a:t>
            </a:r>
            <a:r>
              <a:rPr lang="ja-JP" altLang="en-US" sz="2400" dirty="0" err="1">
                <a:latin typeface="Trebuchet MS" panose="020B0603020202020204" pitchFamily="34" charset="0"/>
                <a:ea typeface="Meiryo UI" panose="020B0604030504040204" pitchFamily="50" charset="-128"/>
                <a:cs typeface="Meiryo UI" panose="020B0604030504040204" pitchFamily="50" charset="-128"/>
              </a:rPr>
              <a:t>への</a:t>
            </a:r>
            <a:r>
              <a:rPr lang="ja-JP" altLang="en-US" sz="2400" dirty="0">
                <a:latin typeface="Trebuchet MS" panose="020B0603020202020204" pitchFamily="34" charset="0"/>
                <a:ea typeface="Meiryo UI" panose="020B0604030504040204" pitchFamily="50" charset="-128"/>
                <a:cs typeface="Meiryo UI" panose="020B0604030504040204" pitchFamily="50" charset="-128"/>
              </a:rPr>
              <a:t>対応で大事なことは、</a:t>
            </a:r>
            <a:r>
              <a:rPr lang="ja-JP" altLang="en-US" sz="2400" b="1" u="sng" dirty="0">
                <a:solidFill>
                  <a:srgbClr val="FF0000"/>
                </a:solidFill>
                <a:latin typeface="Trebuchet MS" panose="020B0603020202020204" pitchFamily="34" charset="0"/>
                <a:ea typeface="Meiryo UI" panose="020B0604030504040204" pitchFamily="50" charset="-128"/>
                <a:cs typeface="Meiryo UI" panose="020B0604030504040204" pitchFamily="50" charset="-128"/>
              </a:rPr>
              <a:t>丁寧な観察を心がける</a:t>
            </a:r>
            <a:r>
              <a:rPr lang="ja-JP" altLang="en-US" sz="2400" dirty="0">
                <a:latin typeface="Trebuchet MS" panose="020B0603020202020204" pitchFamily="34" charset="0"/>
                <a:ea typeface="Meiryo UI" panose="020B0604030504040204" pitchFamily="50" charset="-128"/>
                <a:cs typeface="Meiryo UI" panose="020B0604030504040204" pitchFamily="50" charset="-128"/>
              </a:rPr>
              <a:t>ことである。</a:t>
            </a:r>
            <a:endParaRPr lang="en-US" altLang="ja-JP" sz="2400" dirty="0">
              <a:latin typeface="Trebuchet MS" panose="020B0603020202020204" pitchFamily="34" charset="0"/>
              <a:ea typeface="Meiryo UI" panose="020B0604030504040204" pitchFamily="50" charset="-128"/>
              <a:cs typeface="Meiryo UI" panose="020B0604030504040204" pitchFamily="50" charset="-128"/>
            </a:endParaRPr>
          </a:p>
          <a:p>
            <a:pPr marL="285750" indent="-285750">
              <a:lnSpc>
                <a:spcPts val="2100"/>
              </a:lnSpc>
              <a:buFont typeface="Wingdings" panose="05000000000000000000" pitchFamily="2" charset="2"/>
              <a:buChar char="n"/>
            </a:pPr>
            <a:r>
              <a:rPr lang="ja-JP" altLang="en-US" sz="2400" dirty="0">
                <a:latin typeface="Trebuchet MS" panose="020B0603020202020204" pitchFamily="34" charset="0"/>
                <a:ea typeface="Meiryo UI" panose="020B0604030504040204" pitchFamily="50" charset="-128"/>
                <a:cs typeface="Meiryo UI" panose="020B0604030504040204" pitchFamily="50" charset="-128"/>
              </a:rPr>
              <a:t>  特に、</a:t>
            </a:r>
            <a:r>
              <a:rPr lang="ja-JP" altLang="en-US" sz="2400" b="1" u="sng" dirty="0">
                <a:solidFill>
                  <a:srgbClr val="FF0000"/>
                </a:solidFill>
                <a:latin typeface="Trebuchet MS" panose="020B0603020202020204" pitchFamily="34" charset="0"/>
                <a:ea typeface="Meiryo UI" panose="020B0604030504040204" pitchFamily="50" charset="-128"/>
                <a:cs typeface="Meiryo UI" panose="020B0604030504040204" pitchFamily="50" charset="-128"/>
              </a:rPr>
              <a:t>どのようなきっかけで</a:t>
            </a:r>
            <a:r>
              <a:rPr lang="en-US" altLang="ja-JP" sz="2400" b="1" u="sng" dirty="0">
                <a:solidFill>
                  <a:srgbClr val="FF0000"/>
                </a:solidFill>
                <a:latin typeface="Trebuchet MS" panose="020B0603020202020204" pitchFamily="34" charset="0"/>
                <a:ea typeface="Meiryo UI" panose="020B0604030504040204" pitchFamily="50" charset="-128"/>
                <a:cs typeface="Meiryo UI" panose="020B0604030504040204" pitchFamily="50" charset="-128"/>
              </a:rPr>
              <a:t>BPSD</a:t>
            </a:r>
            <a:r>
              <a:rPr lang="ja-JP" altLang="en-US" sz="2400" b="1" u="sng" dirty="0">
                <a:solidFill>
                  <a:srgbClr val="FF0000"/>
                </a:solidFill>
                <a:latin typeface="Trebuchet MS" panose="020B0603020202020204" pitchFamily="34" charset="0"/>
                <a:ea typeface="Meiryo UI" panose="020B0604030504040204" pitchFamily="50" charset="-128"/>
                <a:cs typeface="Meiryo UI" panose="020B0604030504040204" pitchFamily="50" charset="-128"/>
              </a:rPr>
              <a:t>の症状が出現するのか</a:t>
            </a:r>
            <a:r>
              <a:rPr lang="ja-JP" altLang="en-US" sz="2400" dirty="0">
                <a:latin typeface="Trebuchet MS" panose="020B0603020202020204" pitchFamily="34" charset="0"/>
                <a:ea typeface="Meiryo UI" panose="020B0604030504040204" pitchFamily="50" charset="-128"/>
                <a:cs typeface="Meiryo UI" panose="020B0604030504040204" pitchFamily="50" charset="-128"/>
              </a:rPr>
              <a:t>、具体的なきっかけをつかむことが、</a:t>
            </a:r>
            <a:r>
              <a:rPr lang="ja-JP" altLang="en-US" sz="2400" b="1" u="sng" dirty="0">
                <a:solidFill>
                  <a:srgbClr val="FF0000"/>
                </a:solidFill>
                <a:latin typeface="Trebuchet MS" panose="020B0603020202020204" pitchFamily="34" charset="0"/>
                <a:ea typeface="Meiryo UI" panose="020B0604030504040204" pitchFamily="50" charset="-128"/>
                <a:cs typeface="Meiryo UI" panose="020B0604030504040204" pitchFamily="50" charset="-128"/>
              </a:rPr>
              <a:t>その要因と対応を考える</a:t>
            </a:r>
            <a:r>
              <a:rPr lang="ja-JP" altLang="en-US" sz="2400" dirty="0">
                <a:latin typeface="Trebuchet MS" panose="020B0603020202020204" pitchFamily="34" charset="0"/>
                <a:ea typeface="Meiryo UI" panose="020B0604030504040204" pitchFamily="50" charset="-128"/>
                <a:cs typeface="Meiryo UI" panose="020B0604030504040204" pitchFamily="50" charset="-128"/>
              </a:rPr>
              <a:t>うえで重要である</a:t>
            </a:r>
            <a:r>
              <a:rPr lang="ja-JP" altLang="en-US" sz="2400" dirty="0" smtClean="0">
                <a:latin typeface="Trebuchet MS" panose="020B0603020202020204" pitchFamily="34" charset="0"/>
                <a:ea typeface="Meiryo UI" panose="020B0604030504040204" pitchFamily="50" charset="-128"/>
                <a:cs typeface="Meiryo UI" panose="020B0604030504040204" pitchFamily="50" charset="-128"/>
              </a:rPr>
              <a:t>。</a:t>
            </a:r>
            <a:endParaRPr lang="en-US" altLang="ja-JP" sz="2400" dirty="0" smtClean="0">
              <a:latin typeface="Trebuchet MS" panose="020B0603020202020204" pitchFamily="34" charset="0"/>
              <a:ea typeface="Meiryo UI" panose="020B0604030504040204" pitchFamily="50" charset="-128"/>
              <a:cs typeface="Meiryo UI" panose="020B0604030504040204" pitchFamily="50" charset="-128"/>
            </a:endParaRPr>
          </a:p>
          <a:p>
            <a:pPr algn="r">
              <a:lnSpc>
                <a:spcPts val="2100"/>
              </a:lnSpc>
            </a:pPr>
            <a:r>
              <a:rPr lang="ja-JP" altLang="en-US" sz="3200" dirty="0" smtClean="0">
                <a:solidFill>
                  <a:srgbClr val="0070C0"/>
                </a:solidFill>
                <a:latin typeface="Trebuchet MS" panose="020B0603020202020204" pitchFamily="34" charset="0"/>
                <a:ea typeface="Meiryo UI" panose="020B0604030504040204" pitchFamily="50" charset="-128"/>
                <a:cs typeface="Meiryo UI" panose="020B0604030504040204" pitchFamily="50" charset="-128"/>
              </a:rPr>
              <a:t>⇒</a:t>
            </a:r>
            <a:r>
              <a:rPr lang="ja-JP" altLang="en-US" sz="2800" b="1" u="sng" dirty="0" smtClean="0">
                <a:solidFill>
                  <a:srgbClr val="FF0000"/>
                </a:solidFill>
                <a:latin typeface="Trebuchet MS" panose="020B0603020202020204" pitchFamily="34" charset="0"/>
                <a:ea typeface="Meiryo UI" panose="020B0604030504040204" pitchFamily="50" charset="-128"/>
                <a:cs typeface="Meiryo UI" panose="020B0604030504040204" pitchFamily="50" charset="-128"/>
              </a:rPr>
              <a:t>在宅介護者・事業所スタッフ・在宅医療スタッフと連携する。</a:t>
            </a:r>
            <a:endParaRPr lang="ja-JP" altLang="en-US" sz="2800" b="1" u="sng" dirty="0">
              <a:solidFill>
                <a:srgbClr val="FF0000"/>
              </a:solidFill>
              <a:latin typeface="Trebuchet MS" panose="020B0603020202020204" pitchFamily="34" charset="0"/>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73200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右矢印 3"/>
          <p:cNvSpPr>
            <a:spLocks noChangeArrowheads="1"/>
          </p:cNvSpPr>
          <p:nvPr/>
        </p:nvSpPr>
        <p:spPr bwMode="auto">
          <a:xfrm>
            <a:off x="1112838" y="1098363"/>
            <a:ext cx="7027862" cy="296862"/>
          </a:xfrm>
          <a:prstGeom prst="rightArrow">
            <a:avLst>
              <a:gd name="adj1" fmla="val 41176"/>
              <a:gd name="adj2" fmla="val 69158"/>
            </a:avLst>
          </a:prstGeom>
          <a:solidFill>
            <a:srgbClr val="969696"/>
          </a:solidFill>
          <a:ln>
            <a:noFill/>
          </a:ln>
          <a:extLst>
            <a:ext uri="{91240B29-F687-4F45-9708-019B960494DF}">
              <a14:hiddenLine xmlns:a14="http://schemas.microsoft.com/office/drawing/2010/main" w="25400" algn="ctr">
                <a:solidFill>
                  <a:srgbClr val="89A4A7"/>
                </a:solidFill>
                <a:miter lim="800000"/>
                <a:headEnd/>
                <a:tailEnd/>
              </a14:hiddenLine>
            </a:ext>
          </a:extLst>
        </p:spPr>
        <p:txBody>
          <a:bodyPr anchor="ctr"/>
          <a:lstStyle/>
          <a:p>
            <a:pPr algn="ctr">
              <a:defRPr/>
            </a:pPr>
            <a:endParaRPr lang="ja-JP" altLang="en-US">
              <a:solidFill>
                <a:schemeClr val="lt1"/>
              </a:solidFill>
              <a:latin typeface="+mn-lt"/>
              <a:ea typeface="+mn-ea"/>
            </a:endParaRPr>
          </a:p>
        </p:txBody>
      </p:sp>
      <p:sp>
        <p:nvSpPr>
          <p:cNvPr id="8195" name="テキスト ボックス 4"/>
          <p:cNvSpPr txBox="1">
            <a:spLocks noChangeArrowheads="1"/>
          </p:cNvSpPr>
          <p:nvPr/>
        </p:nvSpPr>
        <p:spPr bwMode="auto">
          <a:xfrm>
            <a:off x="258763" y="993775"/>
            <a:ext cx="793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3600">
                <a:solidFill>
                  <a:schemeClr val="tx1"/>
                </a:solidFill>
                <a:latin typeface="Arial" pitchFamily="34" charset="0"/>
                <a:ea typeface="ＭＳ Ｐゴシック" pitchFamily="50" charset="-128"/>
              </a:defRPr>
            </a:lvl1pPr>
            <a:lvl2pPr marL="742950" indent="-285750" eaLnBrk="0" hangingPunct="0">
              <a:defRPr kumimoji="1" sz="3600">
                <a:solidFill>
                  <a:schemeClr val="tx1"/>
                </a:solidFill>
                <a:latin typeface="Arial" pitchFamily="34" charset="0"/>
                <a:ea typeface="ＭＳ Ｐゴシック" pitchFamily="50" charset="-128"/>
              </a:defRPr>
            </a:lvl2pPr>
            <a:lvl3pPr marL="1143000" indent="-228600" eaLnBrk="0" hangingPunct="0">
              <a:defRPr kumimoji="1" sz="3600">
                <a:solidFill>
                  <a:schemeClr val="tx1"/>
                </a:solidFill>
                <a:latin typeface="Arial" pitchFamily="34" charset="0"/>
                <a:ea typeface="ＭＳ Ｐゴシック" pitchFamily="50" charset="-128"/>
              </a:defRPr>
            </a:lvl3pPr>
            <a:lvl4pPr marL="1600200" indent="-228600" eaLnBrk="0" hangingPunct="0">
              <a:defRPr kumimoji="1" sz="3600">
                <a:solidFill>
                  <a:schemeClr val="tx1"/>
                </a:solidFill>
                <a:latin typeface="Arial" pitchFamily="34" charset="0"/>
                <a:ea typeface="ＭＳ Ｐゴシック" pitchFamily="50" charset="-128"/>
              </a:defRPr>
            </a:lvl4pPr>
            <a:lvl5pPr marL="2057400" indent="-228600" eaLnBrk="0" hangingPunct="0">
              <a:defRPr kumimoji="1" sz="36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r>
              <a:rPr lang="ja-JP" altLang="en-US" sz="2400" b="1" dirty="0">
                <a:solidFill>
                  <a:schemeClr val="tx1">
                    <a:lumMod val="50000"/>
                    <a:lumOff val="50000"/>
                  </a:schemeClr>
                </a:solidFill>
                <a:latin typeface="Meiryo UI" pitchFamily="50" charset="-128"/>
                <a:ea typeface="Meiryo UI" pitchFamily="50" charset="-128"/>
                <a:cs typeface="Meiryo UI" pitchFamily="50" charset="-128"/>
              </a:rPr>
              <a:t>入院</a:t>
            </a:r>
          </a:p>
        </p:txBody>
      </p:sp>
      <p:sp>
        <p:nvSpPr>
          <p:cNvPr id="8196" name="テキスト ボックス 5"/>
          <p:cNvSpPr txBox="1">
            <a:spLocks noChangeArrowheads="1"/>
          </p:cNvSpPr>
          <p:nvPr/>
        </p:nvSpPr>
        <p:spPr bwMode="auto">
          <a:xfrm>
            <a:off x="65088" y="2241634"/>
            <a:ext cx="1582738"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3600">
                <a:solidFill>
                  <a:schemeClr val="tx1"/>
                </a:solidFill>
                <a:latin typeface="Arial" pitchFamily="34" charset="0"/>
                <a:ea typeface="ＭＳ Ｐゴシック" pitchFamily="50" charset="-128"/>
              </a:defRPr>
            </a:lvl1pPr>
            <a:lvl2pPr marL="742950" indent="-285750" eaLnBrk="0" hangingPunct="0">
              <a:defRPr kumimoji="1" sz="3600">
                <a:solidFill>
                  <a:schemeClr val="tx1"/>
                </a:solidFill>
                <a:latin typeface="Arial" pitchFamily="34" charset="0"/>
                <a:ea typeface="ＭＳ Ｐゴシック" pitchFamily="50" charset="-128"/>
              </a:defRPr>
            </a:lvl2pPr>
            <a:lvl3pPr marL="1143000" indent="-228600" eaLnBrk="0" hangingPunct="0">
              <a:defRPr kumimoji="1" sz="3600">
                <a:solidFill>
                  <a:schemeClr val="tx1"/>
                </a:solidFill>
                <a:latin typeface="Arial" pitchFamily="34" charset="0"/>
                <a:ea typeface="ＭＳ Ｐゴシック" pitchFamily="50" charset="-128"/>
              </a:defRPr>
            </a:lvl3pPr>
            <a:lvl4pPr marL="1600200" indent="-228600" eaLnBrk="0" hangingPunct="0">
              <a:defRPr kumimoji="1" sz="3600">
                <a:solidFill>
                  <a:schemeClr val="tx1"/>
                </a:solidFill>
                <a:latin typeface="Arial" pitchFamily="34" charset="0"/>
                <a:ea typeface="ＭＳ Ｐゴシック" pitchFamily="50" charset="-128"/>
              </a:defRPr>
            </a:lvl4pPr>
            <a:lvl5pPr marL="2057400" indent="-228600" eaLnBrk="0" hangingPunct="0">
              <a:defRPr kumimoji="1" sz="36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r>
              <a:rPr lang="ja-JP" altLang="en-US" sz="1300" b="1" dirty="0">
                <a:latin typeface="Meiryo UI" pitchFamily="50" charset="-128"/>
                <a:ea typeface="Meiryo UI" pitchFamily="50" charset="-128"/>
                <a:cs typeface="Meiryo UI" pitchFamily="50" charset="-128"/>
              </a:rPr>
              <a:t>せん妄発症：</a:t>
            </a:r>
            <a:endParaRPr lang="en-US" altLang="ja-JP" sz="1300" b="1" dirty="0">
              <a:latin typeface="Meiryo UI" pitchFamily="50" charset="-128"/>
              <a:ea typeface="Meiryo UI" pitchFamily="50" charset="-128"/>
              <a:cs typeface="Meiryo UI" pitchFamily="50" charset="-128"/>
            </a:endParaRPr>
          </a:p>
          <a:p>
            <a:pPr eaLnBrk="1" hangingPunct="1">
              <a:spcBef>
                <a:spcPct val="20000"/>
              </a:spcBef>
            </a:pPr>
            <a:r>
              <a:rPr lang="ja-JP" altLang="en-US" sz="1100" b="1" dirty="0">
                <a:latin typeface="Meiryo UI" pitchFamily="50" charset="-128"/>
                <a:ea typeface="Meiryo UI" pitchFamily="50" charset="-128"/>
                <a:cs typeface="Meiryo UI" pitchFamily="50" charset="-128"/>
              </a:rPr>
              <a:t>  内科病棟</a:t>
            </a:r>
            <a:r>
              <a:rPr lang="en-US" altLang="ja-JP" sz="1100" b="1" dirty="0">
                <a:latin typeface="Meiryo UI" pitchFamily="50" charset="-128"/>
                <a:ea typeface="Meiryo UI" pitchFamily="50" charset="-128"/>
                <a:cs typeface="Meiryo UI" pitchFamily="50" charset="-128"/>
              </a:rPr>
              <a:t>20%</a:t>
            </a:r>
          </a:p>
          <a:p>
            <a:pPr eaLnBrk="1" hangingPunct="1">
              <a:spcBef>
                <a:spcPct val="20000"/>
              </a:spcBef>
            </a:pPr>
            <a:r>
              <a:rPr lang="ja-JP" altLang="en-US" sz="1100" b="1" dirty="0">
                <a:latin typeface="Meiryo UI" pitchFamily="50" charset="-128"/>
                <a:ea typeface="Meiryo UI" pitchFamily="50" charset="-128"/>
                <a:cs typeface="Meiryo UI" pitchFamily="50" charset="-128"/>
              </a:rPr>
              <a:t>  外科病棟</a:t>
            </a:r>
            <a:r>
              <a:rPr lang="en-US" altLang="ja-JP" sz="1100" b="1" dirty="0">
                <a:latin typeface="Meiryo UI" pitchFamily="50" charset="-128"/>
                <a:ea typeface="Meiryo UI" pitchFamily="50" charset="-128"/>
                <a:cs typeface="Meiryo UI" pitchFamily="50" charset="-128"/>
              </a:rPr>
              <a:t>30-50%</a:t>
            </a:r>
          </a:p>
          <a:p>
            <a:pPr eaLnBrk="1" hangingPunct="1">
              <a:spcBef>
                <a:spcPct val="20000"/>
              </a:spcBef>
            </a:pPr>
            <a:r>
              <a:rPr lang="ja-JP" altLang="en-US" sz="1100" b="1" dirty="0">
                <a:latin typeface="Meiryo UI" pitchFamily="50" charset="-128"/>
                <a:ea typeface="Meiryo UI" pitchFamily="50" charset="-128"/>
                <a:cs typeface="Meiryo UI" pitchFamily="50" charset="-128"/>
              </a:rPr>
              <a:t>  緩和ケア病棟</a:t>
            </a:r>
            <a:r>
              <a:rPr lang="en-US" altLang="ja-JP" sz="1100" b="1" dirty="0">
                <a:latin typeface="Meiryo UI" pitchFamily="50" charset="-128"/>
                <a:ea typeface="Meiryo UI" pitchFamily="50" charset="-128"/>
                <a:cs typeface="Meiryo UI" pitchFamily="50" charset="-128"/>
              </a:rPr>
              <a:t>50%</a:t>
            </a:r>
            <a:endParaRPr lang="ja-JP" altLang="en-US" sz="1100" b="1" dirty="0">
              <a:latin typeface="Meiryo UI" pitchFamily="50" charset="-128"/>
              <a:ea typeface="Meiryo UI" pitchFamily="50" charset="-128"/>
              <a:cs typeface="Meiryo UI" pitchFamily="50" charset="-128"/>
            </a:endParaRPr>
          </a:p>
        </p:txBody>
      </p:sp>
      <p:sp>
        <p:nvSpPr>
          <p:cNvPr id="8197" name="テキスト ボックス 8"/>
          <p:cNvSpPr txBox="1">
            <a:spLocks noChangeArrowheads="1"/>
          </p:cNvSpPr>
          <p:nvPr/>
        </p:nvSpPr>
        <p:spPr bwMode="auto">
          <a:xfrm>
            <a:off x="1781175" y="2914760"/>
            <a:ext cx="4025859" cy="1249573"/>
          </a:xfrm>
          <a:prstGeom prst="rect">
            <a:avLst/>
          </a:prstGeom>
          <a:noFill/>
          <a:ln w="34925" cap="rnd">
            <a:solidFill>
              <a:srgbClr val="3399FF"/>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kumimoji="1" sz="3600">
                <a:solidFill>
                  <a:schemeClr val="tx1"/>
                </a:solidFill>
                <a:latin typeface="Arial" pitchFamily="34" charset="0"/>
                <a:ea typeface="ＭＳ Ｐゴシック" pitchFamily="50" charset="-128"/>
              </a:defRPr>
            </a:lvl1pPr>
            <a:lvl2pPr marL="742950" indent="-285750" eaLnBrk="0" hangingPunct="0">
              <a:defRPr kumimoji="1" sz="3600">
                <a:solidFill>
                  <a:schemeClr val="tx1"/>
                </a:solidFill>
                <a:latin typeface="Arial" pitchFamily="34" charset="0"/>
                <a:ea typeface="ＭＳ Ｐゴシック" pitchFamily="50" charset="-128"/>
              </a:defRPr>
            </a:lvl2pPr>
            <a:lvl3pPr marL="1143000" indent="-228600" eaLnBrk="0" hangingPunct="0">
              <a:defRPr kumimoji="1" sz="3600">
                <a:solidFill>
                  <a:schemeClr val="tx1"/>
                </a:solidFill>
                <a:latin typeface="Arial" pitchFamily="34" charset="0"/>
                <a:ea typeface="ＭＳ Ｐゴシック" pitchFamily="50" charset="-128"/>
              </a:defRPr>
            </a:lvl3pPr>
            <a:lvl4pPr marL="1600200" indent="-228600" eaLnBrk="0" hangingPunct="0">
              <a:defRPr kumimoji="1" sz="3600">
                <a:solidFill>
                  <a:schemeClr val="tx1"/>
                </a:solidFill>
                <a:latin typeface="Arial" pitchFamily="34" charset="0"/>
                <a:ea typeface="ＭＳ Ｐゴシック" pitchFamily="50" charset="-128"/>
              </a:defRPr>
            </a:lvl4pPr>
            <a:lvl5pPr marL="2057400" indent="-228600" eaLnBrk="0" hangingPunct="0">
              <a:defRPr kumimoji="1" sz="36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lnSpc>
                <a:spcPct val="120000"/>
              </a:lnSpc>
            </a:pPr>
            <a:r>
              <a:rPr lang="ja-JP" altLang="en-US" sz="1600" b="1" dirty="0">
                <a:solidFill>
                  <a:srgbClr val="3399FF"/>
                </a:solidFill>
                <a:latin typeface="Meiryo UI" pitchFamily="50" charset="-128"/>
                <a:ea typeface="Meiryo UI" pitchFamily="50" charset="-128"/>
                <a:cs typeface="Meiryo UI" pitchFamily="50" charset="-128"/>
              </a:rPr>
              <a:t>せん妄</a:t>
            </a:r>
            <a:endParaRPr lang="en-US" altLang="ja-JP" sz="1600" b="1" dirty="0">
              <a:solidFill>
                <a:srgbClr val="3399FF"/>
              </a:solidFill>
              <a:latin typeface="Meiryo UI" pitchFamily="50" charset="-128"/>
              <a:ea typeface="Meiryo UI" pitchFamily="50" charset="-128"/>
              <a:cs typeface="Meiryo UI" pitchFamily="50" charset="-128"/>
            </a:endParaRPr>
          </a:p>
          <a:p>
            <a:pPr eaLnBrk="1" hangingPunct="1"/>
            <a:r>
              <a:rPr lang="ja-JP" altLang="en-US" sz="1400" b="1" dirty="0">
                <a:latin typeface="Meiryo UI" pitchFamily="50" charset="-128"/>
                <a:ea typeface="Meiryo UI" pitchFamily="50" charset="-128"/>
                <a:cs typeface="Meiryo UI" pitchFamily="50" charset="-128"/>
              </a:rPr>
              <a:t>  せん妄に気付かない</a:t>
            </a:r>
            <a:endParaRPr lang="en-US" altLang="ja-JP" sz="1400" b="1" dirty="0">
              <a:latin typeface="Meiryo UI" pitchFamily="50" charset="-128"/>
              <a:ea typeface="Meiryo UI" pitchFamily="50" charset="-128"/>
              <a:cs typeface="Meiryo UI" pitchFamily="50" charset="-128"/>
            </a:endParaRPr>
          </a:p>
          <a:p>
            <a:pPr eaLnBrk="1" hangingPunct="1"/>
            <a:r>
              <a:rPr lang="ja-JP" altLang="en-US" sz="1400" b="1" dirty="0">
                <a:latin typeface="Meiryo UI" pitchFamily="50" charset="-128"/>
                <a:ea typeface="Meiryo UI" pitchFamily="50" charset="-128"/>
                <a:cs typeface="Meiryo UI" pitchFamily="50" charset="-128"/>
              </a:rPr>
              <a:t>  不適切な 疼痛管理</a:t>
            </a:r>
            <a:r>
              <a:rPr lang="ja-JP" altLang="en-US" sz="1400" b="1" dirty="0" smtClean="0">
                <a:latin typeface="Meiryo UI" pitchFamily="50" charset="-128"/>
                <a:ea typeface="Meiryo UI" pitchFamily="50" charset="-128"/>
                <a:cs typeface="Meiryo UI" pitchFamily="50" charset="-128"/>
              </a:rPr>
              <a:t>、ベンゾジアゼピン系薬剤使用、</a:t>
            </a:r>
            <a:endParaRPr lang="en-US" altLang="ja-JP" sz="1400" b="1" dirty="0" smtClean="0">
              <a:latin typeface="Meiryo UI" pitchFamily="50" charset="-128"/>
              <a:ea typeface="Meiryo UI" pitchFamily="50" charset="-128"/>
              <a:cs typeface="Meiryo UI" pitchFamily="50" charset="-128"/>
            </a:endParaRPr>
          </a:p>
          <a:p>
            <a:pPr eaLnBrk="1" hangingPunct="1"/>
            <a:r>
              <a:rPr lang="ja-JP" altLang="en-US" sz="1400" b="1" dirty="0">
                <a:latin typeface="Meiryo UI" pitchFamily="50" charset="-128"/>
                <a:ea typeface="Meiryo UI" pitchFamily="50" charset="-128"/>
                <a:cs typeface="Meiryo UI" pitchFamily="50" charset="-128"/>
              </a:rPr>
              <a:t> </a:t>
            </a:r>
            <a:r>
              <a:rPr lang="ja-JP" altLang="en-US" sz="1400" b="1" dirty="0" smtClean="0">
                <a:latin typeface="Meiryo UI" pitchFamily="50" charset="-128"/>
                <a:ea typeface="Meiryo UI" pitchFamily="50" charset="-128"/>
                <a:cs typeface="Meiryo UI" pitchFamily="50" charset="-128"/>
              </a:rPr>
              <a:t> 抑制、 低栄養</a:t>
            </a:r>
            <a:r>
              <a:rPr lang="ja-JP" altLang="en-US" sz="1400" b="1" dirty="0">
                <a:latin typeface="Meiryo UI" pitchFamily="50" charset="-128"/>
                <a:ea typeface="Meiryo UI" pitchFamily="50" charset="-128"/>
                <a:cs typeface="Meiryo UI" pitchFamily="50" charset="-128"/>
              </a:rPr>
              <a:t>・</a:t>
            </a:r>
            <a:r>
              <a:rPr lang="ja-JP" altLang="en-US" sz="1400" b="1" dirty="0" smtClean="0">
                <a:latin typeface="Meiryo UI" pitchFamily="50" charset="-128"/>
                <a:ea typeface="Meiryo UI" pitchFamily="50" charset="-128"/>
                <a:cs typeface="Meiryo UI" pitchFamily="50" charset="-128"/>
              </a:rPr>
              <a:t>脱水、 </a:t>
            </a:r>
            <a:r>
              <a:rPr lang="ja-JP" altLang="en-US" sz="1400" b="1" dirty="0">
                <a:latin typeface="Meiryo UI" pitchFamily="50" charset="-128"/>
                <a:ea typeface="Meiryo UI" pitchFamily="50" charset="-128"/>
                <a:cs typeface="Meiryo UI" pitchFamily="50" charset="-128"/>
              </a:rPr>
              <a:t>活動低下</a:t>
            </a:r>
            <a:endParaRPr lang="en-US" altLang="ja-JP" sz="1400" b="1" dirty="0">
              <a:latin typeface="Meiryo UI" pitchFamily="50" charset="-128"/>
              <a:ea typeface="Meiryo UI" pitchFamily="50" charset="-128"/>
              <a:cs typeface="Meiryo UI" pitchFamily="50" charset="-128"/>
            </a:endParaRPr>
          </a:p>
          <a:p>
            <a:pPr eaLnBrk="1" hangingPunct="1"/>
            <a:r>
              <a:rPr lang="ja-JP" altLang="en-US" sz="1400" b="1" dirty="0">
                <a:latin typeface="Meiryo UI" pitchFamily="50" charset="-128"/>
                <a:ea typeface="Meiryo UI" pitchFamily="50" charset="-128"/>
                <a:cs typeface="Meiryo UI" pitchFamily="50" charset="-128"/>
              </a:rPr>
              <a:t>  家族への過度の負担</a:t>
            </a:r>
          </a:p>
        </p:txBody>
      </p:sp>
      <p:sp>
        <p:nvSpPr>
          <p:cNvPr id="8198" name="テキスト ボックス 9"/>
          <p:cNvSpPr txBox="1">
            <a:spLocks noChangeArrowheads="1"/>
          </p:cNvSpPr>
          <p:nvPr/>
        </p:nvSpPr>
        <p:spPr bwMode="auto">
          <a:xfrm>
            <a:off x="6899820" y="1658938"/>
            <a:ext cx="156966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1"/>
                </a:solidFill>
                <a:miter lim="800000"/>
                <a:headEnd/>
                <a:tailEnd/>
              </a14:hiddenLine>
            </a:ext>
          </a:extLst>
        </p:spPr>
        <p:txBody>
          <a:bodyPr wrap="none">
            <a:spAutoFit/>
          </a:bodyPr>
          <a:lstStyle>
            <a:lvl1pPr eaLnBrk="0" hangingPunct="0">
              <a:defRPr kumimoji="1" sz="3600">
                <a:solidFill>
                  <a:schemeClr val="tx1"/>
                </a:solidFill>
                <a:latin typeface="Arial" pitchFamily="34" charset="0"/>
                <a:ea typeface="ＭＳ Ｐゴシック" pitchFamily="50" charset="-128"/>
              </a:defRPr>
            </a:lvl1pPr>
            <a:lvl2pPr marL="742950" indent="-285750" eaLnBrk="0" hangingPunct="0">
              <a:defRPr kumimoji="1" sz="3600">
                <a:solidFill>
                  <a:schemeClr val="tx1"/>
                </a:solidFill>
                <a:latin typeface="Arial" pitchFamily="34" charset="0"/>
                <a:ea typeface="ＭＳ Ｐゴシック" pitchFamily="50" charset="-128"/>
              </a:defRPr>
            </a:lvl2pPr>
            <a:lvl3pPr marL="1143000" indent="-228600" eaLnBrk="0" hangingPunct="0">
              <a:defRPr kumimoji="1" sz="3600">
                <a:solidFill>
                  <a:schemeClr val="tx1"/>
                </a:solidFill>
                <a:latin typeface="Arial" pitchFamily="34" charset="0"/>
                <a:ea typeface="ＭＳ Ｐゴシック" pitchFamily="50" charset="-128"/>
              </a:defRPr>
            </a:lvl3pPr>
            <a:lvl4pPr marL="1600200" indent="-228600" eaLnBrk="0" hangingPunct="0">
              <a:defRPr kumimoji="1" sz="3600">
                <a:solidFill>
                  <a:schemeClr val="tx1"/>
                </a:solidFill>
                <a:latin typeface="Arial" pitchFamily="34" charset="0"/>
                <a:ea typeface="ＭＳ Ｐゴシック" pitchFamily="50" charset="-128"/>
              </a:defRPr>
            </a:lvl4pPr>
            <a:lvl5pPr marL="2057400" indent="-228600" eaLnBrk="0" hangingPunct="0">
              <a:defRPr kumimoji="1" sz="36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r>
              <a:rPr lang="ja-JP" altLang="en-US" sz="1800" b="1" dirty="0">
                <a:solidFill>
                  <a:srgbClr val="9966FF"/>
                </a:solidFill>
                <a:latin typeface="Meiryo UI" pitchFamily="50" charset="-128"/>
                <a:ea typeface="Meiryo UI" pitchFamily="50" charset="-128"/>
                <a:cs typeface="Meiryo UI" pitchFamily="50" charset="-128"/>
              </a:rPr>
              <a:t>せん妄遷延</a:t>
            </a:r>
            <a:endParaRPr lang="en-US" altLang="ja-JP" sz="1800" b="1" dirty="0">
              <a:solidFill>
                <a:srgbClr val="9966FF"/>
              </a:solidFill>
              <a:latin typeface="Meiryo UI" pitchFamily="50" charset="-128"/>
              <a:ea typeface="Meiryo UI" pitchFamily="50" charset="-128"/>
              <a:cs typeface="Meiryo UI" pitchFamily="50" charset="-128"/>
            </a:endParaRPr>
          </a:p>
          <a:p>
            <a:pPr eaLnBrk="1" hangingPunct="1"/>
            <a:r>
              <a:rPr lang="ja-JP" altLang="en-US" sz="1800" b="1" dirty="0">
                <a:solidFill>
                  <a:srgbClr val="9966FF"/>
                </a:solidFill>
                <a:latin typeface="Meiryo UI" pitchFamily="50" charset="-128"/>
                <a:ea typeface="Meiryo UI" pitchFamily="50" charset="-128"/>
                <a:cs typeface="Meiryo UI" pitchFamily="50" charset="-128"/>
              </a:rPr>
              <a:t>認知症増悪</a:t>
            </a:r>
            <a:endParaRPr lang="en-US" altLang="ja-JP" sz="1800" b="1" dirty="0">
              <a:solidFill>
                <a:srgbClr val="9966FF"/>
              </a:solidFill>
              <a:latin typeface="Meiryo UI" pitchFamily="50" charset="-128"/>
              <a:ea typeface="Meiryo UI" pitchFamily="50" charset="-128"/>
              <a:cs typeface="Meiryo UI" pitchFamily="50" charset="-128"/>
            </a:endParaRPr>
          </a:p>
          <a:p>
            <a:pPr eaLnBrk="1" hangingPunct="1"/>
            <a:r>
              <a:rPr lang="ja-JP" altLang="en-US" sz="1800" b="1" dirty="0">
                <a:solidFill>
                  <a:srgbClr val="9966FF"/>
                </a:solidFill>
                <a:latin typeface="Meiryo UI" pitchFamily="50" charset="-128"/>
                <a:ea typeface="Meiryo UI" pitchFamily="50" charset="-128"/>
                <a:cs typeface="Meiryo UI" pitchFamily="50" charset="-128"/>
              </a:rPr>
              <a:t>　　</a:t>
            </a:r>
            <a:r>
              <a:rPr lang="ja-JP" altLang="en-US" sz="2400" b="1" dirty="0">
                <a:solidFill>
                  <a:srgbClr val="9966FF"/>
                </a:solidFill>
                <a:latin typeface="Meiryo UI" pitchFamily="50" charset="-128"/>
                <a:ea typeface="Meiryo UI" pitchFamily="50" charset="-128"/>
                <a:cs typeface="Meiryo UI" pitchFamily="50" charset="-128"/>
              </a:rPr>
              <a:t>↓</a:t>
            </a:r>
            <a:endParaRPr lang="en-US" altLang="ja-JP" sz="2400" b="1" dirty="0">
              <a:solidFill>
                <a:srgbClr val="9966FF"/>
              </a:solidFill>
              <a:latin typeface="Meiryo UI" pitchFamily="50" charset="-128"/>
              <a:ea typeface="Meiryo UI" pitchFamily="50" charset="-128"/>
              <a:cs typeface="Meiryo UI" pitchFamily="50" charset="-128"/>
            </a:endParaRPr>
          </a:p>
          <a:p>
            <a:pPr eaLnBrk="1" hangingPunct="1"/>
            <a:r>
              <a:rPr lang="ja-JP" altLang="en-US" sz="1800" b="1" dirty="0">
                <a:solidFill>
                  <a:srgbClr val="9966FF"/>
                </a:solidFill>
                <a:latin typeface="Meiryo UI" pitchFamily="50" charset="-128"/>
                <a:ea typeface="Meiryo UI" pitchFamily="50" charset="-128"/>
                <a:cs typeface="Meiryo UI" pitchFamily="50" charset="-128"/>
              </a:rPr>
              <a:t>身体悪化</a:t>
            </a:r>
            <a:endParaRPr lang="en-US" altLang="ja-JP" sz="1800" b="1" dirty="0">
              <a:solidFill>
                <a:srgbClr val="9966FF"/>
              </a:solidFill>
              <a:latin typeface="Meiryo UI" pitchFamily="50" charset="-128"/>
              <a:ea typeface="Meiryo UI" pitchFamily="50" charset="-128"/>
              <a:cs typeface="Meiryo UI" pitchFamily="50" charset="-128"/>
            </a:endParaRPr>
          </a:p>
          <a:p>
            <a:pPr eaLnBrk="1" hangingPunct="1"/>
            <a:r>
              <a:rPr lang="ja-JP" altLang="en-US" sz="1800" b="1" dirty="0">
                <a:solidFill>
                  <a:srgbClr val="9966FF"/>
                </a:solidFill>
                <a:latin typeface="Meiryo UI" pitchFamily="50" charset="-128"/>
                <a:ea typeface="Meiryo UI" pitchFamily="50" charset="-128"/>
                <a:cs typeface="Meiryo UI" pitchFamily="50" charset="-128"/>
              </a:rPr>
              <a:t>入院長期化</a:t>
            </a:r>
            <a:endParaRPr lang="en-US" altLang="ja-JP" sz="1800" b="1" dirty="0">
              <a:solidFill>
                <a:srgbClr val="9966FF"/>
              </a:solidFill>
              <a:latin typeface="Meiryo UI" pitchFamily="50" charset="-128"/>
              <a:ea typeface="Meiryo UI" pitchFamily="50" charset="-128"/>
              <a:cs typeface="Meiryo UI" pitchFamily="50" charset="-128"/>
            </a:endParaRPr>
          </a:p>
          <a:p>
            <a:pPr eaLnBrk="1" hangingPunct="1"/>
            <a:r>
              <a:rPr lang="en-US" altLang="ja-JP" sz="1800" b="1" dirty="0">
                <a:solidFill>
                  <a:srgbClr val="9966FF"/>
                </a:solidFill>
                <a:latin typeface="Meiryo UI" pitchFamily="50" charset="-128"/>
                <a:ea typeface="Meiryo UI" pitchFamily="50" charset="-128"/>
                <a:cs typeface="Meiryo UI" pitchFamily="50" charset="-128"/>
              </a:rPr>
              <a:t>ADL</a:t>
            </a:r>
            <a:r>
              <a:rPr lang="ja-JP" altLang="en-US" sz="1800" b="1" dirty="0">
                <a:solidFill>
                  <a:srgbClr val="9966FF"/>
                </a:solidFill>
                <a:latin typeface="Meiryo UI" pitchFamily="50" charset="-128"/>
                <a:ea typeface="Meiryo UI" pitchFamily="50" charset="-128"/>
                <a:cs typeface="Meiryo UI" pitchFamily="50" charset="-128"/>
              </a:rPr>
              <a:t>低下</a:t>
            </a:r>
            <a:endParaRPr lang="en-US" altLang="ja-JP" sz="1800" b="1" dirty="0">
              <a:solidFill>
                <a:srgbClr val="9966FF"/>
              </a:solidFill>
              <a:latin typeface="Meiryo UI" pitchFamily="50" charset="-128"/>
              <a:ea typeface="Meiryo UI" pitchFamily="50" charset="-128"/>
              <a:cs typeface="Meiryo UI" pitchFamily="50" charset="-128"/>
            </a:endParaRPr>
          </a:p>
          <a:p>
            <a:pPr eaLnBrk="1" hangingPunct="1"/>
            <a:r>
              <a:rPr lang="ja-JP" altLang="en-US" sz="1800" b="1" dirty="0">
                <a:solidFill>
                  <a:srgbClr val="9966FF"/>
                </a:solidFill>
                <a:latin typeface="Meiryo UI" pitchFamily="50" charset="-128"/>
                <a:ea typeface="Meiryo UI" pitchFamily="50" charset="-128"/>
                <a:cs typeface="Meiryo UI" pitchFamily="50" charset="-128"/>
              </a:rPr>
              <a:t>在宅移行困難</a:t>
            </a:r>
          </a:p>
        </p:txBody>
      </p:sp>
      <p:sp>
        <p:nvSpPr>
          <p:cNvPr id="8199" name="テキスト ボックス 2"/>
          <p:cNvSpPr txBox="1">
            <a:spLocks noChangeArrowheads="1"/>
          </p:cNvSpPr>
          <p:nvPr/>
        </p:nvSpPr>
        <p:spPr bwMode="auto">
          <a:xfrm>
            <a:off x="165100" y="1460500"/>
            <a:ext cx="1140056" cy="692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3600">
                <a:solidFill>
                  <a:schemeClr val="tx1"/>
                </a:solidFill>
                <a:latin typeface="Arial" pitchFamily="34" charset="0"/>
                <a:ea typeface="ＭＳ Ｐゴシック" pitchFamily="50" charset="-128"/>
              </a:defRPr>
            </a:lvl1pPr>
            <a:lvl2pPr marL="742950" indent="-285750" eaLnBrk="0" hangingPunct="0">
              <a:defRPr kumimoji="1" sz="3600">
                <a:solidFill>
                  <a:schemeClr val="tx1"/>
                </a:solidFill>
                <a:latin typeface="Arial" pitchFamily="34" charset="0"/>
                <a:ea typeface="ＭＳ Ｐゴシック" pitchFamily="50" charset="-128"/>
              </a:defRPr>
            </a:lvl2pPr>
            <a:lvl3pPr marL="1143000" indent="-228600" eaLnBrk="0" hangingPunct="0">
              <a:defRPr kumimoji="1" sz="3600">
                <a:solidFill>
                  <a:schemeClr val="tx1"/>
                </a:solidFill>
                <a:latin typeface="Arial" pitchFamily="34" charset="0"/>
                <a:ea typeface="ＭＳ Ｐゴシック" pitchFamily="50" charset="-128"/>
              </a:defRPr>
            </a:lvl3pPr>
            <a:lvl4pPr marL="1600200" indent="-228600" eaLnBrk="0" hangingPunct="0">
              <a:defRPr kumimoji="1" sz="3600">
                <a:solidFill>
                  <a:schemeClr val="tx1"/>
                </a:solidFill>
                <a:latin typeface="Arial" pitchFamily="34" charset="0"/>
                <a:ea typeface="ＭＳ Ｐゴシック" pitchFamily="50" charset="-128"/>
              </a:defRPr>
            </a:lvl4pPr>
            <a:lvl5pPr marL="2057400" indent="-228600" eaLnBrk="0" hangingPunct="0">
              <a:defRPr kumimoji="1" sz="36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r>
              <a:rPr lang="ja-JP" altLang="en-US" sz="1300" b="1" dirty="0">
                <a:latin typeface="Meiryo UI" pitchFamily="50" charset="-128"/>
                <a:ea typeface="Meiryo UI" pitchFamily="50" charset="-128"/>
                <a:cs typeface="Meiryo UI" pitchFamily="50" charset="-128"/>
              </a:rPr>
              <a:t>認知機能の</a:t>
            </a:r>
            <a:endParaRPr lang="en-US" altLang="ja-JP" sz="1300" b="1" dirty="0">
              <a:latin typeface="Meiryo UI" pitchFamily="50" charset="-128"/>
              <a:ea typeface="Meiryo UI" pitchFamily="50" charset="-128"/>
              <a:cs typeface="Meiryo UI" pitchFamily="50" charset="-128"/>
            </a:endParaRPr>
          </a:p>
          <a:p>
            <a:pPr eaLnBrk="1" hangingPunct="1"/>
            <a:r>
              <a:rPr lang="ja-JP" altLang="en-US" sz="1300" b="1" dirty="0">
                <a:latin typeface="Meiryo UI" pitchFamily="50" charset="-128"/>
                <a:ea typeface="Meiryo UI" pitchFamily="50" charset="-128"/>
                <a:cs typeface="Meiryo UI" pitchFamily="50" charset="-128"/>
              </a:rPr>
              <a:t>アセスメントが</a:t>
            </a:r>
            <a:endParaRPr lang="en-US" altLang="ja-JP" sz="1300" b="1" dirty="0">
              <a:latin typeface="Meiryo UI" pitchFamily="50" charset="-128"/>
              <a:ea typeface="Meiryo UI" pitchFamily="50" charset="-128"/>
              <a:cs typeface="Meiryo UI" pitchFamily="50" charset="-128"/>
            </a:endParaRPr>
          </a:p>
          <a:p>
            <a:pPr eaLnBrk="1" hangingPunct="1"/>
            <a:r>
              <a:rPr lang="ja-JP" altLang="en-US" sz="1300" b="1" dirty="0">
                <a:latin typeface="Meiryo UI" pitchFamily="50" charset="-128"/>
                <a:ea typeface="Meiryo UI" pitchFamily="50" charset="-128"/>
                <a:cs typeface="Meiryo UI" pitchFamily="50" charset="-128"/>
              </a:rPr>
              <a:t>なされない</a:t>
            </a:r>
          </a:p>
        </p:txBody>
      </p:sp>
      <p:sp>
        <p:nvSpPr>
          <p:cNvPr id="12" name="右矢印 11"/>
          <p:cNvSpPr>
            <a:spLocks noChangeArrowheads="1"/>
          </p:cNvSpPr>
          <p:nvPr/>
        </p:nvSpPr>
        <p:spPr bwMode="auto">
          <a:xfrm>
            <a:off x="5987827" y="1847850"/>
            <a:ext cx="804859" cy="474663"/>
          </a:xfrm>
          <a:prstGeom prst="rightArrow">
            <a:avLst>
              <a:gd name="adj1" fmla="val 49852"/>
              <a:gd name="adj2" fmla="val 59534"/>
            </a:avLst>
          </a:prstGeom>
          <a:gradFill rotWithShape="1">
            <a:gsLst>
              <a:gs pos="0">
                <a:srgbClr val="FF7C80"/>
              </a:gs>
              <a:gs pos="100000">
                <a:srgbClr val="9966FF"/>
              </a:gs>
            </a:gsLst>
            <a:lin ang="0" scaled="1"/>
          </a:gradFill>
          <a:ln>
            <a:noFill/>
          </a:ln>
          <a:extLst>
            <a:ext uri="{91240B29-F687-4F45-9708-019B960494DF}">
              <a14:hiddenLine xmlns:a14="http://schemas.microsoft.com/office/drawing/2010/main" w="25400" algn="ctr">
                <a:solidFill>
                  <a:srgbClr val="89A4A7"/>
                </a:solidFill>
                <a:miter lim="800000"/>
                <a:headEnd/>
                <a:tailEnd/>
              </a14:hiddenLine>
            </a:ext>
          </a:extLst>
        </p:spPr>
        <p:txBody>
          <a:bodyPr anchor="ctr"/>
          <a:lstStyle/>
          <a:p>
            <a:pPr algn="ctr">
              <a:defRPr/>
            </a:pPr>
            <a:endParaRPr lang="ja-JP" altLang="en-US">
              <a:solidFill>
                <a:schemeClr val="lt1"/>
              </a:solidFill>
              <a:latin typeface="+mn-lt"/>
              <a:ea typeface="+mn-ea"/>
            </a:endParaRPr>
          </a:p>
        </p:txBody>
      </p:sp>
      <p:sp>
        <p:nvSpPr>
          <p:cNvPr id="8201" name="テキスト ボックス 7"/>
          <p:cNvSpPr txBox="1">
            <a:spLocks noChangeArrowheads="1"/>
          </p:cNvSpPr>
          <p:nvPr/>
        </p:nvSpPr>
        <p:spPr bwMode="auto">
          <a:xfrm>
            <a:off x="8134350" y="1006475"/>
            <a:ext cx="793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3600">
                <a:solidFill>
                  <a:schemeClr val="tx1"/>
                </a:solidFill>
                <a:latin typeface="Arial" pitchFamily="34" charset="0"/>
                <a:ea typeface="ＭＳ Ｐゴシック" pitchFamily="50" charset="-128"/>
              </a:defRPr>
            </a:lvl1pPr>
            <a:lvl2pPr marL="742950" indent="-285750" eaLnBrk="0" hangingPunct="0">
              <a:defRPr kumimoji="1" sz="3600">
                <a:solidFill>
                  <a:schemeClr val="tx1"/>
                </a:solidFill>
                <a:latin typeface="Arial" pitchFamily="34" charset="0"/>
                <a:ea typeface="ＭＳ Ｐゴシック" pitchFamily="50" charset="-128"/>
              </a:defRPr>
            </a:lvl2pPr>
            <a:lvl3pPr marL="1143000" indent="-228600" eaLnBrk="0" hangingPunct="0">
              <a:defRPr kumimoji="1" sz="3600">
                <a:solidFill>
                  <a:schemeClr val="tx1"/>
                </a:solidFill>
                <a:latin typeface="Arial" pitchFamily="34" charset="0"/>
                <a:ea typeface="ＭＳ Ｐゴシック" pitchFamily="50" charset="-128"/>
              </a:defRPr>
            </a:lvl3pPr>
            <a:lvl4pPr marL="1600200" indent="-228600" eaLnBrk="0" hangingPunct="0">
              <a:defRPr kumimoji="1" sz="3600">
                <a:solidFill>
                  <a:schemeClr val="tx1"/>
                </a:solidFill>
                <a:latin typeface="Arial" pitchFamily="34" charset="0"/>
                <a:ea typeface="ＭＳ Ｐゴシック" pitchFamily="50" charset="-128"/>
              </a:defRPr>
            </a:lvl4pPr>
            <a:lvl5pPr marL="2057400" indent="-228600" eaLnBrk="0" hangingPunct="0">
              <a:defRPr kumimoji="1" sz="36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r>
              <a:rPr lang="ja-JP" altLang="en-US" sz="2400" b="1">
                <a:solidFill>
                  <a:schemeClr val="tx1">
                    <a:lumMod val="50000"/>
                    <a:lumOff val="50000"/>
                  </a:schemeClr>
                </a:solidFill>
                <a:latin typeface="Meiryo UI" pitchFamily="50" charset="-128"/>
                <a:ea typeface="Meiryo UI" pitchFamily="50" charset="-128"/>
                <a:cs typeface="Meiryo UI" pitchFamily="50" charset="-128"/>
              </a:rPr>
              <a:t>退院</a:t>
            </a:r>
          </a:p>
        </p:txBody>
      </p:sp>
      <p:sp>
        <p:nvSpPr>
          <p:cNvPr id="8202" name="テキスト ボックス 13"/>
          <p:cNvSpPr txBox="1">
            <a:spLocks noChangeArrowheads="1"/>
          </p:cNvSpPr>
          <p:nvPr/>
        </p:nvSpPr>
        <p:spPr bwMode="auto">
          <a:xfrm>
            <a:off x="1793875" y="4364703"/>
            <a:ext cx="3587750" cy="2165350"/>
          </a:xfrm>
          <a:prstGeom prst="rect">
            <a:avLst/>
          </a:prstGeom>
          <a:noFill/>
          <a:ln w="34925" cap="rnd">
            <a:solidFill>
              <a:srgbClr val="669900"/>
            </a:solidFill>
            <a:prstDash val="sysDot"/>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kumimoji="1" sz="3600">
                <a:solidFill>
                  <a:schemeClr val="tx1"/>
                </a:solidFill>
                <a:latin typeface="Arial" pitchFamily="34" charset="0"/>
                <a:ea typeface="ＭＳ Ｐゴシック" pitchFamily="50" charset="-128"/>
              </a:defRPr>
            </a:lvl1pPr>
            <a:lvl2pPr marL="742950" indent="-285750" eaLnBrk="0" hangingPunct="0">
              <a:defRPr kumimoji="1" sz="3600">
                <a:solidFill>
                  <a:schemeClr val="tx1"/>
                </a:solidFill>
                <a:latin typeface="Arial" pitchFamily="34" charset="0"/>
                <a:ea typeface="ＭＳ Ｐゴシック" pitchFamily="50" charset="-128"/>
              </a:defRPr>
            </a:lvl2pPr>
            <a:lvl3pPr marL="1143000" indent="-228600" eaLnBrk="0" hangingPunct="0">
              <a:defRPr kumimoji="1" sz="3600">
                <a:solidFill>
                  <a:schemeClr val="tx1"/>
                </a:solidFill>
                <a:latin typeface="Arial" pitchFamily="34" charset="0"/>
                <a:ea typeface="ＭＳ Ｐゴシック" pitchFamily="50" charset="-128"/>
              </a:defRPr>
            </a:lvl3pPr>
            <a:lvl4pPr marL="1600200" indent="-228600" eaLnBrk="0" hangingPunct="0">
              <a:defRPr kumimoji="1" sz="3600">
                <a:solidFill>
                  <a:schemeClr val="tx1"/>
                </a:solidFill>
                <a:latin typeface="Arial" pitchFamily="34" charset="0"/>
                <a:ea typeface="ＭＳ Ｐゴシック" pitchFamily="50" charset="-128"/>
              </a:defRPr>
            </a:lvl4pPr>
            <a:lvl5pPr marL="2057400" indent="-228600" eaLnBrk="0" hangingPunct="0">
              <a:defRPr kumimoji="1" sz="36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lnSpc>
                <a:spcPct val="120000"/>
              </a:lnSpc>
            </a:pPr>
            <a:r>
              <a:rPr lang="ja-JP" altLang="en-US" sz="1600" b="1">
                <a:solidFill>
                  <a:srgbClr val="669900"/>
                </a:solidFill>
                <a:latin typeface="Meiryo UI" pitchFamily="50" charset="-128"/>
                <a:ea typeface="Meiryo UI" pitchFamily="50" charset="-128"/>
                <a:cs typeface="Meiryo UI" pitchFamily="50" charset="-128"/>
              </a:rPr>
              <a:t>認知症ケア</a:t>
            </a:r>
            <a:endParaRPr lang="en-US" altLang="ja-JP" sz="1600" b="1">
              <a:solidFill>
                <a:srgbClr val="669900"/>
              </a:solidFill>
              <a:latin typeface="Meiryo UI" pitchFamily="50" charset="-128"/>
              <a:ea typeface="Meiryo UI" pitchFamily="50" charset="-128"/>
              <a:cs typeface="Meiryo UI" pitchFamily="50" charset="-128"/>
            </a:endParaRPr>
          </a:p>
          <a:p>
            <a:pPr eaLnBrk="1" hangingPunct="1"/>
            <a:r>
              <a:rPr lang="en-US" altLang="ja-JP" sz="1400" b="1">
                <a:solidFill>
                  <a:srgbClr val="669900"/>
                </a:solidFill>
                <a:latin typeface="Meiryo UI" pitchFamily="50" charset="-128"/>
                <a:ea typeface="Meiryo UI" pitchFamily="50" charset="-128"/>
                <a:cs typeface="Meiryo UI" pitchFamily="50" charset="-128"/>
              </a:rPr>
              <a:t>  BPSD(</a:t>
            </a:r>
            <a:r>
              <a:rPr lang="ja-JP" altLang="en-US" sz="1400" b="1">
                <a:solidFill>
                  <a:srgbClr val="669900"/>
                </a:solidFill>
                <a:latin typeface="Meiryo UI" pitchFamily="50" charset="-128"/>
                <a:ea typeface="Meiryo UI" pitchFamily="50" charset="-128"/>
                <a:cs typeface="Meiryo UI" pitchFamily="50" charset="-128"/>
              </a:rPr>
              <a:t>低活動</a:t>
            </a:r>
            <a:r>
              <a:rPr lang="en-US" altLang="ja-JP" sz="1400" b="1">
                <a:solidFill>
                  <a:srgbClr val="669900"/>
                </a:solidFill>
                <a:latin typeface="Meiryo UI" pitchFamily="50" charset="-128"/>
                <a:ea typeface="Meiryo UI" pitchFamily="50" charset="-128"/>
                <a:cs typeface="Meiryo UI" pitchFamily="50" charset="-128"/>
              </a:rPr>
              <a:t>):</a:t>
            </a:r>
            <a:r>
              <a:rPr lang="ja-JP" altLang="en-US" sz="1400" b="1">
                <a:solidFill>
                  <a:srgbClr val="669900"/>
                </a:solidFill>
                <a:latin typeface="Meiryo UI" pitchFamily="50" charset="-128"/>
                <a:ea typeface="Meiryo UI" pitchFamily="50" charset="-128"/>
                <a:cs typeface="Meiryo UI" pitchFamily="50" charset="-128"/>
              </a:rPr>
              <a:t>意欲低下、拒食、抑うつ</a:t>
            </a:r>
            <a:endParaRPr lang="en-US" altLang="ja-JP" sz="1400" b="1">
              <a:solidFill>
                <a:srgbClr val="669900"/>
              </a:solidFill>
              <a:latin typeface="Meiryo UI" pitchFamily="50" charset="-128"/>
              <a:ea typeface="Meiryo UI" pitchFamily="50" charset="-128"/>
              <a:cs typeface="Meiryo UI" pitchFamily="50" charset="-128"/>
            </a:endParaRPr>
          </a:p>
          <a:p>
            <a:pPr eaLnBrk="1" hangingPunct="1"/>
            <a:r>
              <a:rPr lang="ja-JP" altLang="en-US" sz="1400" b="1">
                <a:latin typeface="Meiryo UI" pitchFamily="50" charset="-128"/>
                <a:ea typeface="Meiryo UI" pitchFamily="50" charset="-128"/>
                <a:cs typeface="Meiryo UI" pitchFamily="50" charset="-128"/>
              </a:rPr>
              <a:t>    気付かない／低栄養・脱水／</a:t>
            </a:r>
          </a:p>
          <a:p>
            <a:pPr eaLnBrk="1" hangingPunct="1"/>
            <a:r>
              <a:rPr lang="ja-JP" altLang="en-US" sz="1400" b="1">
                <a:latin typeface="Meiryo UI" pitchFamily="50" charset="-128"/>
                <a:ea typeface="Meiryo UI" pitchFamily="50" charset="-128"/>
                <a:cs typeface="Meiryo UI" pitchFamily="50" charset="-128"/>
              </a:rPr>
              <a:t>    感染（尿路、呼吸器）／ 活動低下</a:t>
            </a:r>
            <a:endParaRPr lang="en-US" altLang="ja-JP" sz="1400" b="1">
              <a:latin typeface="Meiryo UI" pitchFamily="50" charset="-128"/>
              <a:ea typeface="Meiryo UI" pitchFamily="50" charset="-128"/>
              <a:cs typeface="Meiryo UI" pitchFamily="50" charset="-128"/>
            </a:endParaRPr>
          </a:p>
          <a:p>
            <a:pPr eaLnBrk="1" hangingPunct="1">
              <a:lnSpc>
                <a:spcPct val="120000"/>
              </a:lnSpc>
            </a:pPr>
            <a:r>
              <a:rPr lang="en-US" altLang="ja-JP" sz="1400" b="1">
                <a:solidFill>
                  <a:srgbClr val="669900"/>
                </a:solidFill>
                <a:latin typeface="Meiryo UI" pitchFamily="50" charset="-128"/>
                <a:ea typeface="Meiryo UI" pitchFamily="50" charset="-128"/>
                <a:cs typeface="Meiryo UI" pitchFamily="50" charset="-128"/>
              </a:rPr>
              <a:t>  BPSD(</a:t>
            </a:r>
            <a:r>
              <a:rPr lang="ja-JP" altLang="en-US" sz="1400" b="1">
                <a:solidFill>
                  <a:srgbClr val="669900"/>
                </a:solidFill>
                <a:latin typeface="Meiryo UI" pitchFamily="50" charset="-128"/>
                <a:ea typeface="Meiryo UI" pitchFamily="50" charset="-128"/>
                <a:cs typeface="Meiryo UI" pitchFamily="50" charset="-128"/>
              </a:rPr>
              <a:t>過活動）</a:t>
            </a:r>
            <a:r>
              <a:rPr lang="en-US" altLang="ja-JP" sz="1400" b="1">
                <a:solidFill>
                  <a:srgbClr val="669900"/>
                </a:solidFill>
                <a:latin typeface="Meiryo UI" pitchFamily="50" charset="-128"/>
                <a:ea typeface="Meiryo UI" pitchFamily="50" charset="-128"/>
                <a:cs typeface="Meiryo UI" pitchFamily="50" charset="-128"/>
              </a:rPr>
              <a:t>:</a:t>
            </a:r>
            <a:r>
              <a:rPr lang="ja-JP" altLang="en-US" sz="1400" b="1">
                <a:solidFill>
                  <a:srgbClr val="669900"/>
                </a:solidFill>
                <a:latin typeface="Meiryo UI" pitchFamily="50" charset="-128"/>
                <a:ea typeface="Meiryo UI" pitchFamily="50" charset="-128"/>
                <a:cs typeface="Meiryo UI" pitchFamily="50" charset="-128"/>
              </a:rPr>
              <a:t>焦燥、攻撃性、暴力</a:t>
            </a:r>
            <a:endParaRPr lang="en-US" altLang="ja-JP" sz="1400" b="1">
              <a:solidFill>
                <a:srgbClr val="669900"/>
              </a:solidFill>
              <a:latin typeface="Meiryo UI" pitchFamily="50" charset="-128"/>
              <a:ea typeface="Meiryo UI" pitchFamily="50" charset="-128"/>
              <a:cs typeface="Meiryo UI" pitchFamily="50" charset="-128"/>
            </a:endParaRPr>
          </a:p>
          <a:p>
            <a:pPr eaLnBrk="1" hangingPunct="1"/>
            <a:r>
              <a:rPr lang="ja-JP" altLang="en-US" sz="1400" b="1">
                <a:latin typeface="Meiryo UI" pitchFamily="50" charset="-128"/>
                <a:ea typeface="Meiryo UI" pitchFamily="50" charset="-128"/>
                <a:cs typeface="Meiryo UI" pitchFamily="50" charset="-128"/>
              </a:rPr>
              <a:t>    評価・対応方法を知らない</a:t>
            </a:r>
            <a:endParaRPr lang="en-US" altLang="ja-JP" sz="1400" b="1">
              <a:latin typeface="Meiryo UI" pitchFamily="50" charset="-128"/>
              <a:ea typeface="Meiryo UI" pitchFamily="50" charset="-128"/>
              <a:cs typeface="Meiryo UI" pitchFamily="50" charset="-128"/>
            </a:endParaRPr>
          </a:p>
          <a:p>
            <a:pPr eaLnBrk="1" hangingPunct="1"/>
            <a:r>
              <a:rPr lang="ja-JP" altLang="en-US" sz="1400" b="1">
                <a:latin typeface="Meiryo UI" pitchFamily="50" charset="-128"/>
                <a:ea typeface="Meiryo UI" pitchFamily="50" charset="-128"/>
                <a:cs typeface="Meiryo UI" pitchFamily="50" charset="-128"/>
              </a:rPr>
              <a:t>    不適切な薬物療法、抑制</a:t>
            </a:r>
            <a:endParaRPr lang="en-US" altLang="ja-JP" sz="1400" b="1">
              <a:latin typeface="Meiryo UI" pitchFamily="50" charset="-128"/>
              <a:ea typeface="Meiryo UI" pitchFamily="50" charset="-128"/>
              <a:cs typeface="Meiryo UI" pitchFamily="50" charset="-128"/>
            </a:endParaRPr>
          </a:p>
          <a:p>
            <a:pPr eaLnBrk="1" hangingPunct="1"/>
            <a:r>
              <a:rPr lang="ja-JP" altLang="en-US" sz="1400" b="1">
                <a:latin typeface="Meiryo UI" pitchFamily="50" charset="-128"/>
                <a:ea typeface="Meiryo UI" pitchFamily="50" charset="-128"/>
                <a:cs typeface="Meiryo UI" pitchFamily="50" charset="-128"/>
              </a:rPr>
              <a:t>    低栄養・脱水</a:t>
            </a:r>
            <a:endParaRPr lang="en-US" altLang="ja-JP" sz="1400" b="1">
              <a:latin typeface="Meiryo UI" pitchFamily="50" charset="-128"/>
              <a:ea typeface="Meiryo UI" pitchFamily="50" charset="-128"/>
              <a:cs typeface="Meiryo UI" pitchFamily="50" charset="-128"/>
            </a:endParaRPr>
          </a:p>
          <a:p>
            <a:pPr eaLnBrk="1" hangingPunct="1"/>
            <a:r>
              <a:rPr lang="ja-JP" altLang="en-US" sz="1400" b="1">
                <a:latin typeface="Meiryo UI" pitchFamily="50" charset="-128"/>
                <a:ea typeface="Meiryo UI" pitchFamily="50" charset="-128"/>
                <a:cs typeface="Meiryo UI" pitchFamily="50" charset="-128"/>
              </a:rPr>
              <a:t>    家族への過度の負担</a:t>
            </a:r>
            <a:endParaRPr lang="en-US" altLang="ja-JP" sz="1400" b="1">
              <a:latin typeface="Meiryo UI" pitchFamily="50" charset="-128"/>
              <a:ea typeface="Meiryo UI" pitchFamily="50" charset="-128"/>
              <a:cs typeface="Meiryo UI" pitchFamily="50" charset="-128"/>
            </a:endParaRPr>
          </a:p>
        </p:txBody>
      </p:sp>
      <p:sp>
        <p:nvSpPr>
          <p:cNvPr id="8203" name="テキスト ボックス 14"/>
          <p:cNvSpPr txBox="1">
            <a:spLocks noChangeArrowheads="1"/>
          </p:cNvSpPr>
          <p:nvPr/>
        </p:nvSpPr>
        <p:spPr bwMode="auto">
          <a:xfrm>
            <a:off x="1793875" y="1439863"/>
            <a:ext cx="4013159" cy="1271587"/>
          </a:xfrm>
          <a:prstGeom prst="rect">
            <a:avLst/>
          </a:prstGeom>
          <a:noFill/>
          <a:ln w="34925" cap="rnd">
            <a:solidFill>
              <a:srgbClr val="FF7C80"/>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kumimoji="1" sz="3600">
                <a:solidFill>
                  <a:schemeClr val="tx1"/>
                </a:solidFill>
                <a:latin typeface="Arial" pitchFamily="34" charset="0"/>
                <a:ea typeface="ＭＳ Ｐゴシック" pitchFamily="50" charset="-128"/>
              </a:defRPr>
            </a:lvl1pPr>
            <a:lvl2pPr marL="742950" indent="-285750" eaLnBrk="0" hangingPunct="0">
              <a:defRPr kumimoji="1" sz="3600">
                <a:solidFill>
                  <a:schemeClr val="tx1"/>
                </a:solidFill>
                <a:latin typeface="Arial" pitchFamily="34" charset="0"/>
                <a:ea typeface="ＭＳ Ｐゴシック" pitchFamily="50" charset="-128"/>
              </a:defRPr>
            </a:lvl2pPr>
            <a:lvl3pPr marL="1143000" indent="-228600" eaLnBrk="0" hangingPunct="0">
              <a:defRPr kumimoji="1" sz="3600">
                <a:solidFill>
                  <a:schemeClr val="tx1"/>
                </a:solidFill>
                <a:latin typeface="Arial" pitchFamily="34" charset="0"/>
                <a:ea typeface="ＭＳ Ｐゴシック" pitchFamily="50" charset="-128"/>
              </a:defRPr>
            </a:lvl3pPr>
            <a:lvl4pPr marL="1600200" indent="-228600" eaLnBrk="0" hangingPunct="0">
              <a:defRPr kumimoji="1" sz="3600">
                <a:solidFill>
                  <a:schemeClr val="tx1"/>
                </a:solidFill>
                <a:latin typeface="Arial" pitchFamily="34" charset="0"/>
                <a:ea typeface="ＭＳ Ｐゴシック" pitchFamily="50" charset="-128"/>
              </a:defRPr>
            </a:lvl4pPr>
            <a:lvl5pPr marL="2057400" indent="-228600" eaLnBrk="0" hangingPunct="0">
              <a:defRPr kumimoji="1" sz="36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lnSpc>
                <a:spcPct val="120000"/>
              </a:lnSpc>
            </a:pPr>
            <a:r>
              <a:rPr lang="ja-JP" altLang="en-US" sz="1600" b="1" dirty="0">
                <a:solidFill>
                  <a:srgbClr val="FF0000"/>
                </a:solidFill>
                <a:latin typeface="Meiryo UI" pitchFamily="50" charset="-128"/>
                <a:ea typeface="Meiryo UI" pitchFamily="50" charset="-128"/>
                <a:cs typeface="Meiryo UI" pitchFamily="50" charset="-128"/>
              </a:rPr>
              <a:t>身体管理</a:t>
            </a:r>
            <a:endParaRPr lang="en-US" altLang="ja-JP" sz="1600" b="1" dirty="0">
              <a:solidFill>
                <a:srgbClr val="FF0000"/>
              </a:solidFill>
              <a:latin typeface="Meiryo UI" pitchFamily="50" charset="-128"/>
              <a:ea typeface="Meiryo UI" pitchFamily="50" charset="-128"/>
              <a:cs typeface="Meiryo UI" pitchFamily="50" charset="-128"/>
            </a:endParaRPr>
          </a:p>
          <a:p>
            <a:pPr eaLnBrk="1" hangingPunct="1"/>
            <a:r>
              <a:rPr lang="ja-JP" altLang="en-US" sz="1400" dirty="0">
                <a:latin typeface="Meiryo UI" pitchFamily="50" charset="-128"/>
                <a:ea typeface="Meiryo UI" pitchFamily="50" charset="-128"/>
                <a:cs typeface="Meiryo UI" pitchFamily="50" charset="-128"/>
              </a:rPr>
              <a:t>   </a:t>
            </a:r>
            <a:r>
              <a:rPr lang="ja-JP" altLang="en-US" sz="1400" b="1" dirty="0">
                <a:latin typeface="Meiryo UI" pitchFamily="50" charset="-128"/>
                <a:ea typeface="Meiryo UI" pitchFamily="50" charset="-128"/>
                <a:cs typeface="Meiryo UI" pitchFamily="50" charset="-128"/>
              </a:rPr>
              <a:t>認知症患者の身体ケアの方法を知らない</a:t>
            </a:r>
            <a:endParaRPr lang="en-US" altLang="ja-JP" sz="1400" b="1" dirty="0">
              <a:latin typeface="Meiryo UI" pitchFamily="50" charset="-128"/>
              <a:ea typeface="Meiryo UI" pitchFamily="50" charset="-128"/>
              <a:cs typeface="Meiryo UI" pitchFamily="50" charset="-128"/>
            </a:endParaRPr>
          </a:p>
          <a:p>
            <a:pPr eaLnBrk="1" hangingPunct="1"/>
            <a:r>
              <a:rPr lang="ja-JP" altLang="en-US" sz="1400" b="1" dirty="0">
                <a:latin typeface="Meiryo UI" pitchFamily="50" charset="-128"/>
                <a:ea typeface="Meiryo UI" pitchFamily="50" charset="-128"/>
                <a:cs typeface="Meiryo UI" pitchFamily="50" charset="-128"/>
              </a:rPr>
              <a:t>   疼痛対策が不十分</a:t>
            </a:r>
            <a:endParaRPr lang="en-US" altLang="ja-JP" sz="1400" b="1" dirty="0">
              <a:latin typeface="Meiryo UI" pitchFamily="50" charset="-128"/>
              <a:ea typeface="Meiryo UI" pitchFamily="50" charset="-128"/>
              <a:cs typeface="Meiryo UI" pitchFamily="50" charset="-128"/>
            </a:endParaRPr>
          </a:p>
          <a:p>
            <a:pPr eaLnBrk="1" hangingPunct="1"/>
            <a:r>
              <a:rPr lang="ja-JP" altLang="en-US" sz="1400" b="1" dirty="0">
                <a:latin typeface="Meiryo UI" pitchFamily="50" charset="-128"/>
                <a:ea typeface="Meiryo UI" pitchFamily="50" charset="-128"/>
                <a:cs typeface="Meiryo UI" pitchFamily="50" charset="-128"/>
              </a:rPr>
              <a:t>   自覚症状がとれないため早期発見・対応が困難</a:t>
            </a:r>
            <a:endParaRPr lang="en-US" altLang="ja-JP" sz="1400" b="1" dirty="0">
              <a:latin typeface="Meiryo UI" pitchFamily="50" charset="-128"/>
              <a:ea typeface="Meiryo UI" pitchFamily="50" charset="-128"/>
              <a:cs typeface="Meiryo UI" pitchFamily="50" charset="-128"/>
            </a:endParaRPr>
          </a:p>
          <a:p>
            <a:pPr eaLnBrk="1" hangingPunct="1"/>
            <a:r>
              <a:rPr lang="ja-JP" altLang="en-US" sz="1400" b="1" dirty="0">
                <a:latin typeface="Meiryo UI" pitchFamily="50" charset="-128"/>
                <a:ea typeface="Meiryo UI" pitchFamily="50" charset="-128"/>
                <a:cs typeface="Meiryo UI" pitchFamily="50" charset="-128"/>
              </a:rPr>
              <a:t>   アパシーを放置</a:t>
            </a:r>
          </a:p>
        </p:txBody>
      </p:sp>
      <p:sp>
        <p:nvSpPr>
          <p:cNvPr id="8204" name="テキスト ボックス 15"/>
          <p:cNvSpPr txBox="1">
            <a:spLocks noChangeArrowheads="1"/>
          </p:cNvSpPr>
          <p:nvPr/>
        </p:nvSpPr>
        <p:spPr bwMode="auto">
          <a:xfrm>
            <a:off x="6483350" y="3828100"/>
            <a:ext cx="2457724" cy="692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3600">
                <a:solidFill>
                  <a:schemeClr val="tx1"/>
                </a:solidFill>
                <a:latin typeface="Arial" pitchFamily="34" charset="0"/>
                <a:ea typeface="ＭＳ Ｐゴシック" pitchFamily="50" charset="-128"/>
              </a:defRPr>
            </a:lvl1pPr>
            <a:lvl2pPr marL="742950" indent="-285750" eaLnBrk="0" hangingPunct="0">
              <a:defRPr kumimoji="1" sz="3600">
                <a:solidFill>
                  <a:schemeClr val="tx1"/>
                </a:solidFill>
                <a:latin typeface="Arial" pitchFamily="34" charset="0"/>
                <a:ea typeface="ＭＳ Ｐゴシック" pitchFamily="50" charset="-128"/>
              </a:defRPr>
            </a:lvl2pPr>
            <a:lvl3pPr marL="1143000" indent="-228600" eaLnBrk="0" hangingPunct="0">
              <a:defRPr kumimoji="1" sz="3600">
                <a:solidFill>
                  <a:schemeClr val="tx1"/>
                </a:solidFill>
                <a:latin typeface="Arial" pitchFamily="34" charset="0"/>
                <a:ea typeface="ＭＳ Ｐゴシック" pitchFamily="50" charset="-128"/>
              </a:defRPr>
            </a:lvl3pPr>
            <a:lvl4pPr marL="1600200" indent="-228600" eaLnBrk="0" hangingPunct="0">
              <a:defRPr kumimoji="1" sz="3600">
                <a:solidFill>
                  <a:schemeClr val="tx1"/>
                </a:solidFill>
                <a:latin typeface="Arial" pitchFamily="34" charset="0"/>
                <a:ea typeface="ＭＳ Ｐゴシック" pitchFamily="50" charset="-128"/>
              </a:defRPr>
            </a:lvl4pPr>
            <a:lvl5pPr marL="2057400" indent="-228600" eaLnBrk="0" hangingPunct="0">
              <a:defRPr kumimoji="1" sz="36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r>
              <a:rPr lang="ja-JP" altLang="en-US" sz="1300" b="1" dirty="0">
                <a:latin typeface="Meiryo UI" pitchFamily="50" charset="-128"/>
                <a:ea typeface="Meiryo UI" pitchFamily="50" charset="-128"/>
                <a:cs typeface="Meiryo UI" pitchFamily="50" charset="-128"/>
              </a:rPr>
              <a:t>せん妄の原因は身体疾患であり、</a:t>
            </a:r>
            <a:endParaRPr lang="en-US" altLang="ja-JP" sz="1300" b="1" dirty="0">
              <a:latin typeface="Meiryo UI" pitchFamily="50" charset="-128"/>
              <a:ea typeface="Meiryo UI" pitchFamily="50" charset="-128"/>
              <a:cs typeface="Meiryo UI" pitchFamily="50" charset="-128"/>
            </a:endParaRPr>
          </a:p>
          <a:p>
            <a:pPr eaLnBrk="1" hangingPunct="1"/>
            <a:r>
              <a:rPr lang="ja-JP" altLang="en-US" sz="1300" b="1" dirty="0">
                <a:latin typeface="Meiryo UI" pitchFamily="50" charset="-128"/>
                <a:ea typeface="Meiryo UI" pitchFamily="50" charset="-128"/>
                <a:cs typeface="Meiryo UI" pitchFamily="50" charset="-128"/>
              </a:rPr>
              <a:t>発症時は重篤な場合が多く、</a:t>
            </a:r>
            <a:endParaRPr lang="en-US" altLang="ja-JP" sz="1300" b="1" dirty="0">
              <a:latin typeface="Meiryo UI" pitchFamily="50" charset="-128"/>
              <a:ea typeface="Meiryo UI" pitchFamily="50" charset="-128"/>
              <a:cs typeface="Meiryo UI" pitchFamily="50" charset="-128"/>
            </a:endParaRPr>
          </a:p>
          <a:p>
            <a:pPr eaLnBrk="1" hangingPunct="1"/>
            <a:r>
              <a:rPr lang="ja-JP" altLang="en-US" sz="1300" b="1" dirty="0">
                <a:latin typeface="Meiryo UI" pitchFamily="50" charset="-128"/>
                <a:ea typeface="Meiryo UI" pitchFamily="50" charset="-128"/>
                <a:cs typeface="Meiryo UI" pitchFamily="50" charset="-128"/>
              </a:rPr>
              <a:t>転院等の対応は事実上困難</a:t>
            </a:r>
          </a:p>
        </p:txBody>
      </p:sp>
      <p:sp>
        <p:nvSpPr>
          <p:cNvPr id="17" name="右矢印 16"/>
          <p:cNvSpPr>
            <a:spLocks noChangeArrowheads="1"/>
          </p:cNvSpPr>
          <p:nvPr/>
        </p:nvSpPr>
        <p:spPr bwMode="auto">
          <a:xfrm rot="19379329">
            <a:off x="5989780" y="2463068"/>
            <a:ext cx="832555" cy="509588"/>
          </a:xfrm>
          <a:prstGeom prst="rightArrow">
            <a:avLst>
              <a:gd name="adj1" fmla="val 47796"/>
              <a:gd name="adj2" fmla="val 52332"/>
            </a:avLst>
          </a:prstGeom>
          <a:gradFill rotWithShape="1">
            <a:gsLst>
              <a:gs pos="0">
                <a:srgbClr val="3399FF"/>
              </a:gs>
              <a:gs pos="100000">
                <a:srgbClr val="9966FF"/>
              </a:gs>
            </a:gsLst>
            <a:lin ang="0" scaled="1"/>
          </a:gradFill>
          <a:ln>
            <a:noFill/>
          </a:ln>
          <a:extLst>
            <a:ext uri="{91240B29-F687-4F45-9708-019B960494DF}">
              <a14:hiddenLine xmlns:a14="http://schemas.microsoft.com/office/drawing/2010/main" w="25400" algn="ctr">
                <a:solidFill>
                  <a:srgbClr val="89A4A7"/>
                </a:solidFill>
                <a:miter lim="800000"/>
                <a:headEnd/>
                <a:tailEnd/>
              </a14:hiddenLine>
            </a:ext>
          </a:extLst>
        </p:spPr>
        <p:txBody>
          <a:bodyPr anchor="ctr"/>
          <a:lstStyle/>
          <a:p>
            <a:pPr algn="ctr">
              <a:defRPr/>
            </a:pPr>
            <a:endParaRPr lang="ja-JP" altLang="en-US">
              <a:solidFill>
                <a:schemeClr val="lt1"/>
              </a:solidFill>
              <a:latin typeface="+mn-lt"/>
              <a:ea typeface="+mn-ea"/>
            </a:endParaRPr>
          </a:p>
        </p:txBody>
      </p:sp>
      <p:sp>
        <p:nvSpPr>
          <p:cNvPr id="8206" name="テキスト ボックス 17"/>
          <p:cNvSpPr txBox="1">
            <a:spLocks noChangeArrowheads="1"/>
          </p:cNvSpPr>
          <p:nvPr/>
        </p:nvSpPr>
        <p:spPr bwMode="auto">
          <a:xfrm>
            <a:off x="6483350" y="4534538"/>
            <a:ext cx="2164375" cy="692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3600">
                <a:solidFill>
                  <a:schemeClr val="tx1"/>
                </a:solidFill>
                <a:latin typeface="Arial" pitchFamily="34" charset="0"/>
                <a:ea typeface="ＭＳ Ｐゴシック" pitchFamily="50" charset="-128"/>
              </a:defRPr>
            </a:lvl1pPr>
            <a:lvl2pPr marL="742950" indent="-285750" eaLnBrk="0" hangingPunct="0">
              <a:defRPr kumimoji="1" sz="3600">
                <a:solidFill>
                  <a:schemeClr val="tx1"/>
                </a:solidFill>
                <a:latin typeface="Arial" pitchFamily="34" charset="0"/>
                <a:ea typeface="ＭＳ Ｐゴシック" pitchFamily="50" charset="-128"/>
              </a:defRPr>
            </a:lvl2pPr>
            <a:lvl3pPr marL="1143000" indent="-228600" eaLnBrk="0" hangingPunct="0">
              <a:defRPr kumimoji="1" sz="3600">
                <a:solidFill>
                  <a:schemeClr val="tx1"/>
                </a:solidFill>
                <a:latin typeface="Arial" pitchFamily="34" charset="0"/>
                <a:ea typeface="ＭＳ Ｐゴシック" pitchFamily="50" charset="-128"/>
              </a:defRPr>
            </a:lvl3pPr>
            <a:lvl4pPr marL="1600200" indent="-228600" eaLnBrk="0" hangingPunct="0">
              <a:defRPr kumimoji="1" sz="3600">
                <a:solidFill>
                  <a:schemeClr val="tx1"/>
                </a:solidFill>
                <a:latin typeface="Arial" pitchFamily="34" charset="0"/>
                <a:ea typeface="ＭＳ Ｐゴシック" pitchFamily="50" charset="-128"/>
              </a:defRPr>
            </a:lvl4pPr>
            <a:lvl5pPr marL="2057400" indent="-228600" eaLnBrk="0" hangingPunct="0">
              <a:defRPr kumimoji="1" sz="36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r>
              <a:rPr lang="ja-JP" altLang="en-US" sz="1300" b="1">
                <a:latin typeface="Meiryo UI" pitchFamily="50" charset="-128"/>
                <a:ea typeface="Meiryo UI" pitchFamily="50" charset="-128"/>
                <a:cs typeface="Meiryo UI" pitchFamily="50" charset="-128"/>
              </a:rPr>
              <a:t>徘徊については、リスク評価、</a:t>
            </a:r>
            <a:endParaRPr lang="en-US" altLang="ja-JP" sz="1300" b="1">
              <a:latin typeface="Meiryo UI" pitchFamily="50" charset="-128"/>
              <a:ea typeface="Meiryo UI" pitchFamily="50" charset="-128"/>
              <a:cs typeface="Meiryo UI" pitchFamily="50" charset="-128"/>
            </a:endParaRPr>
          </a:p>
          <a:p>
            <a:pPr eaLnBrk="1" hangingPunct="1"/>
            <a:r>
              <a:rPr lang="ja-JP" altLang="en-US" sz="1300" b="1">
                <a:latin typeface="Meiryo UI" pitchFamily="50" charset="-128"/>
                <a:ea typeface="Meiryo UI" pitchFamily="50" charset="-128"/>
                <a:cs typeface="Meiryo UI" pitchFamily="50" charset="-128"/>
              </a:rPr>
              <a:t>アセスメント方法があるが、</a:t>
            </a:r>
            <a:endParaRPr lang="en-US" altLang="ja-JP" sz="1300" b="1">
              <a:latin typeface="Meiryo UI" pitchFamily="50" charset="-128"/>
              <a:ea typeface="Meiryo UI" pitchFamily="50" charset="-128"/>
              <a:cs typeface="Meiryo UI" pitchFamily="50" charset="-128"/>
            </a:endParaRPr>
          </a:p>
          <a:p>
            <a:pPr eaLnBrk="1" hangingPunct="1"/>
            <a:r>
              <a:rPr lang="ja-JP" altLang="en-US" sz="1300" b="1">
                <a:latin typeface="Meiryo UI" pitchFamily="50" charset="-128"/>
                <a:ea typeface="Meiryo UI" pitchFamily="50" charset="-128"/>
                <a:cs typeface="Meiryo UI" pitchFamily="50" charset="-128"/>
              </a:rPr>
              <a:t>知られていない</a:t>
            </a:r>
          </a:p>
        </p:txBody>
      </p:sp>
      <p:sp>
        <p:nvSpPr>
          <p:cNvPr id="8207" name="テキスト ボックス 18"/>
          <p:cNvSpPr txBox="1">
            <a:spLocks noChangeArrowheads="1"/>
          </p:cNvSpPr>
          <p:nvPr/>
        </p:nvSpPr>
        <p:spPr bwMode="auto">
          <a:xfrm>
            <a:off x="6439347" y="5359400"/>
            <a:ext cx="2305439"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1"/>
                </a:solidFill>
                <a:miter lim="800000"/>
                <a:headEnd/>
                <a:tailEnd/>
              </a14:hiddenLine>
            </a:ext>
          </a:extLst>
        </p:spPr>
        <p:txBody>
          <a:bodyPr wrap="none">
            <a:spAutoFit/>
          </a:bodyPr>
          <a:lstStyle>
            <a:lvl1pPr eaLnBrk="0" hangingPunct="0">
              <a:defRPr kumimoji="1" sz="3600">
                <a:solidFill>
                  <a:schemeClr val="tx1"/>
                </a:solidFill>
                <a:latin typeface="Arial" pitchFamily="34" charset="0"/>
                <a:ea typeface="ＭＳ Ｐゴシック" pitchFamily="50" charset="-128"/>
              </a:defRPr>
            </a:lvl1pPr>
            <a:lvl2pPr marL="742950" indent="-285750" eaLnBrk="0" hangingPunct="0">
              <a:defRPr kumimoji="1" sz="3600">
                <a:solidFill>
                  <a:schemeClr val="tx1"/>
                </a:solidFill>
                <a:latin typeface="Arial" pitchFamily="34" charset="0"/>
                <a:ea typeface="ＭＳ Ｐゴシック" pitchFamily="50" charset="-128"/>
              </a:defRPr>
            </a:lvl2pPr>
            <a:lvl3pPr marL="1143000" indent="-228600" eaLnBrk="0" hangingPunct="0">
              <a:defRPr kumimoji="1" sz="3600">
                <a:solidFill>
                  <a:schemeClr val="tx1"/>
                </a:solidFill>
                <a:latin typeface="Arial" pitchFamily="34" charset="0"/>
                <a:ea typeface="ＭＳ Ｐゴシック" pitchFamily="50" charset="-128"/>
              </a:defRPr>
            </a:lvl3pPr>
            <a:lvl4pPr marL="1600200" indent="-228600" eaLnBrk="0" hangingPunct="0">
              <a:defRPr kumimoji="1" sz="3600">
                <a:solidFill>
                  <a:schemeClr val="tx1"/>
                </a:solidFill>
                <a:latin typeface="Arial" pitchFamily="34" charset="0"/>
                <a:ea typeface="ＭＳ Ｐゴシック" pitchFamily="50" charset="-128"/>
              </a:defRPr>
            </a:lvl4pPr>
            <a:lvl5pPr marL="2057400" indent="-228600" eaLnBrk="0" hangingPunct="0">
              <a:defRPr kumimoji="1" sz="36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r>
              <a:rPr lang="ja-JP" altLang="en-US" sz="1800" b="1" dirty="0">
                <a:solidFill>
                  <a:srgbClr val="669900"/>
                </a:solidFill>
                <a:latin typeface="Meiryo UI" pitchFamily="50" charset="-128"/>
                <a:ea typeface="Meiryo UI" pitchFamily="50" charset="-128"/>
                <a:cs typeface="Meiryo UI" pitchFamily="50" charset="-128"/>
              </a:rPr>
              <a:t>構造上、暴力・攻撃性</a:t>
            </a:r>
          </a:p>
          <a:p>
            <a:pPr eaLnBrk="1" hangingPunct="1"/>
            <a:r>
              <a:rPr lang="ja-JP" altLang="en-US" sz="1800" b="1" dirty="0" err="1">
                <a:solidFill>
                  <a:srgbClr val="669900"/>
                </a:solidFill>
                <a:latin typeface="Meiryo UI" pitchFamily="50" charset="-128"/>
                <a:ea typeface="Meiryo UI" pitchFamily="50" charset="-128"/>
                <a:cs typeface="Meiryo UI" pitchFamily="50" charset="-128"/>
              </a:rPr>
              <a:t>には</a:t>
            </a:r>
            <a:r>
              <a:rPr lang="ja-JP" altLang="en-US" sz="1800" b="1" dirty="0">
                <a:solidFill>
                  <a:srgbClr val="669900"/>
                </a:solidFill>
                <a:latin typeface="Meiryo UI" pitchFamily="50" charset="-128"/>
                <a:ea typeface="Meiryo UI" pitchFamily="50" charset="-128"/>
                <a:cs typeface="Meiryo UI" pitchFamily="50" charset="-128"/>
              </a:rPr>
              <a:t>急性期病院は弱く</a:t>
            </a:r>
          </a:p>
          <a:p>
            <a:pPr eaLnBrk="1" hangingPunct="1"/>
            <a:r>
              <a:rPr lang="ja-JP" altLang="en-US" sz="1800" b="1" dirty="0">
                <a:solidFill>
                  <a:srgbClr val="669900"/>
                </a:solidFill>
                <a:latin typeface="Meiryo UI" pitchFamily="50" charset="-128"/>
                <a:ea typeface="Meiryo UI" pitchFamily="50" charset="-128"/>
                <a:cs typeface="Meiryo UI" pitchFamily="50" charset="-128"/>
              </a:rPr>
              <a:t>対応は困難</a:t>
            </a:r>
          </a:p>
        </p:txBody>
      </p:sp>
      <p:sp>
        <p:nvSpPr>
          <p:cNvPr id="8208" name="Text Box 2"/>
          <p:cNvSpPr txBox="1">
            <a:spLocks noChangeArrowheads="1"/>
          </p:cNvSpPr>
          <p:nvPr/>
        </p:nvSpPr>
        <p:spPr bwMode="auto">
          <a:xfrm>
            <a:off x="1135022" y="241803"/>
            <a:ext cx="6713537" cy="545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904" tIns="41452" rIns="82904" bIns="41452" anchor="ctr">
            <a:spAutoFit/>
          </a:bodyPr>
          <a:lstStyle>
            <a:lvl1pPr defTabSz="828675" eaLnBrk="0" hangingPunct="0">
              <a:defRPr kumimoji="1" sz="3600">
                <a:solidFill>
                  <a:schemeClr val="tx1"/>
                </a:solidFill>
                <a:latin typeface="Arial" pitchFamily="34" charset="0"/>
                <a:ea typeface="ＭＳ Ｐゴシック" pitchFamily="50" charset="-128"/>
              </a:defRPr>
            </a:lvl1pPr>
            <a:lvl2pPr marL="742950" indent="-285750" defTabSz="828675" eaLnBrk="0" hangingPunct="0">
              <a:defRPr kumimoji="1" sz="3600">
                <a:solidFill>
                  <a:schemeClr val="tx1"/>
                </a:solidFill>
                <a:latin typeface="Arial" pitchFamily="34" charset="0"/>
                <a:ea typeface="ＭＳ Ｐゴシック" pitchFamily="50" charset="-128"/>
              </a:defRPr>
            </a:lvl2pPr>
            <a:lvl3pPr marL="1143000" indent="-228600" defTabSz="828675" eaLnBrk="0" hangingPunct="0">
              <a:defRPr kumimoji="1" sz="3600">
                <a:solidFill>
                  <a:schemeClr val="tx1"/>
                </a:solidFill>
                <a:latin typeface="Arial" pitchFamily="34" charset="0"/>
                <a:ea typeface="ＭＳ Ｐゴシック" pitchFamily="50" charset="-128"/>
              </a:defRPr>
            </a:lvl3pPr>
            <a:lvl4pPr marL="1600200" indent="-228600" defTabSz="828675" eaLnBrk="0" hangingPunct="0">
              <a:defRPr kumimoji="1" sz="3600">
                <a:solidFill>
                  <a:schemeClr val="tx1"/>
                </a:solidFill>
                <a:latin typeface="Arial" pitchFamily="34" charset="0"/>
                <a:ea typeface="ＭＳ Ｐゴシック" pitchFamily="50" charset="-128"/>
              </a:defRPr>
            </a:lvl4pPr>
            <a:lvl5pPr marL="2057400" indent="-228600" defTabSz="828675" eaLnBrk="0" hangingPunct="0">
              <a:defRPr kumimoji="1" sz="3600">
                <a:solidFill>
                  <a:schemeClr val="tx1"/>
                </a:solidFill>
                <a:latin typeface="Arial" pitchFamily="34" charset="0"/>
                <a:ea typeface="ＭＳ Ｐゴシック" pitchFamily="50" charset="-128"/>
              </a:defRPr>
            </a:lvl5pPr>
            <a:lvl6pPr marL="2514600" indent="-228600" defTabSz="828675"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defTabSz="828675"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defTabSz="828675"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defTabSz="828675"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algn="ctr" eaLnBrk="1" hangingPunct="1"/>
            <a:r>
              <a:rPr lang="ja-JP" altLang="en-US" sz="3000" b="1" dirty="0">
                <a:latin typeface="Meiryo UI" pitchFamily="50" charset="-128"/>
                <a:ea typeface="Meiryo UI" pitchFamily="50" charset="-128"/>
                <a:cs typeface="Meiryo UI" pitchFamily="50" charset="-128"/>
              </a:rPr>
              <a:t>入院中のケアの問題</a:t>
            </a:r>
          </a:p>
        </p:txBody>
      </p:sp>
      <p:sp>
        <p:nvSpPr>
          <p:cNvPr id="2" name="右矢印 16"/>
          <p:cNvSpPr>
            <a:spLocks noChangeArrowheads="1"/>
          </p:cNvSpPr>
          <p:nvPr/>
        </p:nvSpPr>
        <p:spPr bwMode="auto">
          <a:xfrm>
            <a:off x="5492749" y="5447377"/>
            <a:ext cx="855053" cy="517487"/>
          </a:xfrm>
          <a:prstGeom prst="rightArrow">
            <a:avLst>
              <a:gd name="adj1" fmla="val 52648"/>
              <a:gd name="adj2" fmla="val 50903"/>
            </a:avLst>
          </a:prstGeom>
          <a:solidFill>
            <a:srgbClr val="669900"/>
          </a:solidFill>
          <a:ln>
            <a:noFill/>
          </a:ln>
          <a:extLst>
            <a:ext uri="{91240B29-F687-4F45-9708-019B960494DF}">
              <a14:hiddenLine xmlns:a14="http://schemas.microsoft.com/office/drawing/2010/main" w="25400" algn="ctr">
                <a:solidFill>
                  <a:srgbClr val="89A4A7"/>
                </a:solidFill>
                <a:miter lim="800000"/>
                <a:headEnd/>
                <a:tailEnd/>
              </a14:hiddenLine>
            </a:ext>
          </a:extLst>
        </p:spPr>
        <p:txBody>
          <a:bodyPr anchor="ctr"/>
          <a:lstStyle/>
          <a:p>
            <a:pPr algn="ctr">
              <a:defRPr/>
            </a:pPr>
            <a:endParaRPr lang="ja-JP" altLang="en-US">
              <a:solidFill>
                <a:schemeClr val="lt1"/>
              </a:solidFill>
              <a:latin typeface="+mn-lt"/>
              <a:ea typeface="+mn-ea"/>
            </a:endParaRPr>
          </a:p>
        </p:txBody>
      </p:sp>
      <p:sp>
        <p:nvSpPr>
          <p:cNvPr id="22" name="Rectangle 3"/>
          <p:cNvSpPr>
            <a:spLocks noChangeArrowheads="1"/>
          </p:cNvSpPr>
          <p:nvPr/>
        </p:nvSpPr>
        <p:spPr bwMode="auto">
          <a:xfrm>
            <a:off x="332378" y="802914"/>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3" name="左中かっこ 2"/>
          <p:cNvSpPr/>
          <p:nvPr/>
        </p:nvSpPr>
        <p:spPr>
          <a:xfrm>
            <a:off x="1305156" y="1463675"/>
            <a:ext cx="342670" cy="5066378"/>
          </a:xfrm>
          <a:prstGeom prst="leftBrace">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テキスト ボックス 4"/>
          <p:cNvSpPr txBox="1"/>
          <p:nvPr/>
        </p:nvSpPr>
        <p:spPr>
          <a:xfrm>
            <a:off x="396358" y="3171907"/>
            <a:ext cx="738664" cy="3569461"/>
          </a:xfrm>
          <a:prstGeom prst="rect">
            <a:avLst/>
          </a:prstGeom>
          <a:noFill/>
        </p:spPr>
        <p:txBody>
          <a:bodyPr vert="eaVert" wrap="square" rtlCol="0">
            <a:spAutoFit/>
          </a:bodyPr>
          <a:lstStyle/>
          <a:p>
            <a:r>
              <a:rPr kumimoji="1" lang="ja-JP" altLang="en-US" dirty="0" smtClean="0"/>
              <a:t>身体科一般病棟には、</a:t>
            </a:r>
            <a:r>
              <a:rPr lang="ja-JP" altLang="en-US" dirty="0" smtClean="0"/>
              <a:t>認知症治療のために入院することはない。</a:t>
            </a:r>
            <a:endParaRPr kumimoji="1" lang="ja-JP" altLang="en-US" dirty="0"/>
          </a:p>
        </p:txBody>
      </p:sp>
    </p:spTree>
    <p:extLst>
      <p:ext uri="{BB962C8B-B14F-4D97-AF65-F5344CB8AC3E}">
        <p14:creationId xmlns:p14="http://schemas.microsoft.com/office/powerpoint/2010/main" val="78346438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741184" y="2060848"/>
            <a:ext cx="7632848" cy="2736304"/>
          </a:xfrm>
          <a:prstGeom prst="roundRect">
            <a:avLst>
              <a:gd name="adj" fmla="val 6526"/>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対応：</a:t>
            </a:r>
            <a:endParaRPr lang="en-US" altLang="ja-JP"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a:spcBef>
                <a:spcPts val="600"/>
              </a:spcBef>
              <a:buFont typeface="Arial" panose="020B0604020202020204" pitchFamily="34" charset="0"/>
              <a:buChar char="•"/>
            </a:pPr>
            <a:r>
              <a:rPr lang="ja-JP" altLang="en-US"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せん妄の有無</a:t>
            </a: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を確認</a:t>
            </a:r>
            <a:endParaRPr lang="en-US" altLang="ja-JP"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a:spcBef>
                <a:spcPts val="600"/>
              </a:spcBef>
              <a:buFont typeface="Arial" panose="020B0604020202020204" pitchFamily="34" charset="0"/>
              <a:buChar char="•"/>
            </a:pP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背景</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苦痛（特に疼痛）、不快感</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が原因のことが</a:t>
            </a: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ある</a:t>
            </a: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a:spcBef>
                <a:spcPts val="600"/>
              </a:spcBef>
              <a:buFont typeface="Arial" panose="020B0604020202020204" pitchFamily="34" charset="0"/>
              <a:buChar char="•"/>
            </a:pP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訴えられていない苦痛はないか確認（疼痛、便秘、脱水など）</a:t>
            </a: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a:spcBef>
                <a:spcPts val="600"/>
              </a:spcBef>
              <a:buFont typeface="Arial" panose="020B0604020202020204" pitchFamily="34" charset="0"/>
              <a:buChar char="•"/>
            </a:pP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苦痛となる環境要因はないか確認（騒音、光、など）</a:t>
            </a:r>
            <a:endParaRPr lang="en-US" altLang="ja-JP"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介護者</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から失敗を指摘されたり、自尊心を傷つけられる、行動を止められる、命令されるなどの場面で</a:t>
            </a:r>
            <a:r>
              <a:rPr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心理反応</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として生じる</a:t>
            </a: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こともある。</a:t>
            </a:r>
            <a:endPar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タイトル 1"/>
          <p:cNvSpPr>
            <a:spLocks noGrp="1"/>
          </p:cNvSpPr>
          <p:nvPr>
            <p:ph type="title"/>
          </p:nvPr>
        </p:nvSpPr>
        <p:spPr>
          <a:xfrm>
            <a:off x="514350" y="116632"/>
            <a:ext cx="8229600" cy="648072"/>
          </a:xfrm>
        </p:spPr>
        <p:txBody>
          <a:bodyPr>
            <a:normAutofit/>
          </a:bodyPr>
          <a:lstStyle/>
          <a:p>
            <a: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BPSD</a:t>
            </a: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暴言</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・暴力</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 2"/>
          <p:cNvSpPr>
            <a:spLocks noGrp="1"/>
          </p:cNvSpPr>
          <p:nvPr>
            <p:ph idx="1"/>
          </p:nvPr>
        </p:nvSpPr>
        <p:spPr>
          <a:xfrm>
            <a:off x="747293" y="882940"/>
            <a:ext cx="7632848" cy="1177908"/>
          </a:xfrm>
        </p:spPr>
        <p:txBody>
          <a:bodyPr>
            <a:noAutofit/>
          </a:bodyPr>
          <a:lstStyle/>
          <a:p>
            <a:pPr>
              <a:spcBef>
                <a:spcPts val="1800"/>
              </a:spcBef>
            </a:pPr>
            <a:r>
              <a:rPr lang="ja-JP" altLang="en-US" sz="18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原則として予防が重要</a:t>
            </a:r>
            <a:endParaRPr lang="en-US" altLang="ja-JP" sz="18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pPr>
              <a:spcBef>
                <a:spcPts val="1800"/>
              </a:spcBef>
            </a:pP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人間関係を壊す可能性が高く、</a:t>
            </a:r>
            <a:r>
              <a:rPr lang="ja-JP" altLang="en-US" sz="1800" b="1" u="sng" dirty="0" smtClean="0">
                <a:latin typeface="Meiryo UI" panose="020B0604030504040204" pitchFamily="50" charset="-128"/>
                <a:ea typeface="Meiryo UI" panose="020B0604030504040204" pitchFamily="50" charset="-128"/>
                <a:cs typeface="Meiryo UI" panose="020B0604030504040204" pitchFamily="50" charset="-128"/>
              </a:rPr>
              <a:t>本人の不利益を防ぐため</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に早急な対応が</a:t>
            </a: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望</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まれる</a:t>
            </a:r>
            <a:endParaRPr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79055" y="764704"/>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正方形/長方形 5"/>
          <p:cNvSpPr/>
          <p:nvPr/>
        </p:nvSpPr>
        <p:spPr>
          <a:xfrm>
            <a:off x="279055" y="4941168"/>
            <a:ext cx="8569325" cy="172819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marL="342900" indent="-342900">
              <a:lnSpc>
                <a:spcPts val="2100"/>
              </a:lnSpc>
              <a:buFont typeface="+mj-lt"/>
              <a:buAutoNum type="arabicPeriod"/>
            </a:pP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まず</a:t>
            </a:r>
            <a:r>
              <a:rPr lang="ja-JP" altLang="en-US" sz="24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せん妄を除外する</a:t>
            </a:r>
            <a:r>
              <a:rPr lang="ja-JP" altLang="en-US" sz="24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こと</a:t>
            </a:r>
            <a:endParaRPr lang="en-US" altLang="ja-JP" sz="24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lnSpc>
                <a:spcPts val="2100"/>
              </a:lnSpc>
              <a:buFont typeface="+mj-lt"/>
              <a:buAutoNum type="arabicPeriod"/>
            </a:pP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一般</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病院では処置や疾病の影響で</a:t>
            </a:r>
            <a:r>
              <a:rPr lang="ja-JP" altLang="en-US" sz="24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痛みを中心とする身体の不快感</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により</a:t>
            </a: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生じている</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可能性が高く、</a:t>
            </a:r>
            <a:r>
              <a:rPr lang="ja-JP" altLang="en-US" sz="24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身体症状の再評価</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をまず</a:t>
            </a: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進める。</a:t>
            </a:r>
            <a:endParaRPr lang="en-US" altLang="ja-JP" sz="2400"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lnSpc>
                <a:spcPts val="2100"/>
              </a:lnSpc>
              <a:buFont typeface="+mj-lt"/>
              <a:buAutoNum type="arabicPeriod"/>
            </a:pP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その</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次に、</a:t>
            </a:r>
            <a:r>
              <a:rPr lang="ja-JP" altLang="en-US" sz="24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環境の影響</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を考える。一般病院は認知症の人にとって刺激が過剰</a:t>
            </a: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な場合</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がある。</a:t>
            </a:r>
            <a:r>
              <a:rPr lang="ja-JP" altLang="en-US" sz="24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特に音や光刺激には注意を払う</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03626444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279055" y="1050131"/>
            <a:ext cx="8694789" cy="5807869"/>
          </a:xfrm>
        </p:spPr>
        <p:txBody>
          <a:bodyPr>
            <a:noAutofit/>
          </a:bodyPr>
          <a:lstStyle/>
          <a:p>
            <a:pPr marL="0" indent="0">
              <a:buNone/>
            </a:pP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  主介護者など身近な人を対象とすることが多い。</a:t>
            </a:r>
            <a:endPar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人間関係に重大な影響を及ぼすため、確実に対応する</a:t>
            </a:r>
            <a:endPar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ことが必要。代表的なものに「もの盗られ妄想」がある。</a:t>
            </a: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457200" lvl="1" indent="0">
              <a:buNone/>
            </a:pP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●対応</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457200" lvl="1" indent="0">
              <a:spcBef>
                <a:spcPts val="0"/>
              </a:spcBef>
              <a:buNone/>
            </a:pPr>
            <a:r>
              <a:rPr lang="ja-JP" altLang="en-US" sz="2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・支持的対応</a:t>
            </a:r>
            <a:endParaRPr lang="en-US" altLang="ja-JP" sz="2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pPr marL="457200" lvl="1" indent="0">
              <a:spcBef>
                <a:spcPts val="0"/>
              </a:spcBef>
              <a:buNone/>
            </a:pPr>
            <a:r>
              <a:rPr lang="ja-JP" altLang="en-US" sz="2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・安心感を与える対応</a:t>
            </a:r>
            <a:r>
              <a:rPr lang="en-US" altLang="ja-JP" sz="2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2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br>
            <a:r>
              <a:rPr lang="ja-JP" altLang="en-US" sz="2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・背景には自己喪失感に対する反応もある</a:t>
            </a:r>
            <a:r>
              <a:rPr lang="en-US" altLang="ja-JP" sz="2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2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br>
            <a:r>
              <a:rPr lang="ja-JP" altLang="en-US" sz="2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・体系化したり固定化することは少ない。短絡的で時間</a:t>
            </a:r>
            <a:endParaRPr lang="en-US" altLang="ja-JP" sz="2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pPr marL="457200" lvl="1" indent="0">
              <a:spcBef>
                <a:spcPts val="0"/>
              </a:spcBef>
              <a:buNone/>
            </a:pPr>
            <a:r>
              <a:rPr lang="ja-JP" altLang="en-US" sz="26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変動もするので、一定時間本人の主張に対応してから</a:t>
            </a:r>
            <a:endParaRPr lang="en-US" altLang="ja-JP" sz="2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pPr marL="457200" lvl="1" indent="0">
              <a:spcBef>
                <a:spcPts val="0"/>
              </a:spcBef>
              <a:buNone/>
            </a:pPr>
            <a:r>
              <a:rPr lang="ja-JP" altLang="en-US" sz="2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休憩をとり、注意を別に向けるとよい場合が多い</a:t>
            </a:r>
            <a:endParaRPr lang="en-US" altLang="ja-JP" sz="2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pPr marL="457200" lvl="1" indent="0">
              <a:spcBef>
                <a:spcPts val="0"/>
              </a:spcBef>
              <a:buNone/>
            </a:pPr>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●薬物療法</a:t>
            </a:r>
            <a:endParaRPr lang="en-US" altLang="ja-JP" sz="2600" b="1" dirty="0">
              <a:latin typeface="Meiryo UI" panose="020B0604030504040204" pitchFamily="50" charset="-128"/>
              <a:ea typeface="Meiryo UI" panose="020B0604030504040204" pitchFamily="50" charset="-128"/>
              <a:cs typeface="Meiryo UI" panose="020B0604030504040204" pitchFamily="50" charset="-128"/>
            </a:endParaRPr>
          </a:p>
          <a:p>
            <a:pPr marL="457200" lvl="1" indent="0">
              <a:spcBef>
                <a:spcPts val="0"/>
              </a:spcBef>
              <a:buNone/>
            </a:pPr>
            <a:r>
              <a:rPr kumimoji="1" lang="ja-JP" altLang="en-US" sz="2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・持続する場合には、社会的関係を維持するためにも</a:t>
            </a:r>
            <a:endParaRPr kumimoji="1" lang="en-US" altLang="ja-JP" sz="2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pPr marL="457200" lvl="1" indent="0">
              <a:spcBef>
                <a:spcPts val="0"/>
              </a:spcBef>
              <a:buNone/>
            </a:pPr>
            <a:r>
              <a:rPr lang="ja-JP" altLang="en-US" sz="2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薬物療法を含めた対応を考え、専門家と相談する</a:t>
            </a:r>
            <a:endParaRPr kumimoji="1" lang="ja-JP" altLang="en-US" sz="26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タイトル 1"/>
          <p:cNvSpPr txBox="1">
            <a:spLocks/>
          </p:cNvSpPr>
          <p:nvPr/>
        </p:nvSpPr>
        <p:spPr>
          <a:xfrm>
            <a:off x="514350" y="116632"/>
            <a:ext cx="822960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BPSD</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妄想</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79055" y="764704"/>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176421414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524222" y="1556792"/>
            <a:ext cx="7965353" cy="4525963"/>
          </a:xfrm>
        </p:spPr>
        <p:txBody>
          <a:bodyPr>
            <a:normAutofit/>
          </a:bodyPr>
          <a:lstStyle/>
          <a:p>
            <a:pPr marL="0" indent="0">
              <a:lnSpc>
                <a:spcPct val="120000"/>
              </a:lnSpc>
              <a:buNone/>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●対応</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20000"/>
              </a:lnSpc>
              <a:buNone/>
            </a:pPr>
            <a:r>
              <a:rPr lang="ja-JP" altLang="en-US" sz="28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・支</a:t>
            </a:r>
            <a:r>
              <a:rPr kumimoji="1" lang="ja-JP" altLang="en-US" sz="28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持的対応</a:t>
            </a:r>
            <a:r>
              <a:rPr kumimoji="1" lang="en-US" altLang="ja-JP" sz="28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a:r>
            <a:br>
              <a:rPr kumimoji="1" lang="en-US" altLang="ja-JP" sz="28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br>
            <a:r>
              <a:rPr kumimoji="1" lang="ja-JP" altLang="en-US" sz="28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安心感を与える</a:t>
            </a:r>
            <a:r>
              <a:rPr lang="ja-JP" altLang="en-US" sz="28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対応</a:t>
            </a:r>
            <a:r>
              <a:rPr lang="en-US" altLang="ja-JP" sz="28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28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br>
            <a:r>
              <a:rPr lang="ja-JP" altLang="en-US" sz="28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・身体能力の低下等に直面させるのを避ける</a:t>
            </a:r>
            <a:r>
              <a:rPr lang="en-US" altLang="ja-JP" sz="28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28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br>
            <a:r>
              <a:rPr lang="en-US" altLang="ja-JP" sz="28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28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楽しみを与えようと無理に活動に参加させるのは</a:t>
            </a:r>
            <a:endParaRPr lang="en-US" altLang="ja-JP"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0"/>
              </a:spcBef>
              <a:buNone/>
            </a:pPr>
            <a:r>
              <a:rPr lang="ja-JP" altLang="en-US" sz="28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逆効果（まずは日常生活行動を促してみる。）</a:t>
            </a:r>
            <a:endParaRPr lang="en-US" altLang="ja-JP" sz="28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20000"/>
              </a:lnSpc>
              <a:spcBef>
                <a:spcPts val="1200"/>
              </a:spcBef>
              <a:buNone/>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●薬物療法</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b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タイトル 1"/>
          <p:cNvSpPr txBox="1">
            <a:spLocks/>
          </p:cNvSpPr>
          <p:nvPr/>
        </p:nvSpPr>
        <p:spPr>
          <a:xfrm>
            <a:off x="514350" y="116632"/>
            <a:ext cx="822960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BPSD</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抑うつ</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79055" y="764704"/>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314698561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448917" y="889997"/>
            <a:ext cx="8229600" cy="3619123"/>
          </a:xfrm>
        </p:spPr>
        <p:txBody>
          <a:bodyPr>
            <a:normAutofit/>
          </a:bodyPr>
          <a:lstStyle/>
          <a:p>
            <a:pPr marL="0" indent="0">
              <a:lnSpc>
                <a:spcPct val="120000"/>
              </a:lnSpc>
              <a:buNone/>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●環境の変化に伴い容易に睡</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眠覚醒リズムの障害が生じやすい</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20000"/>
              </a:lnSpc>
              <a:spcBef>
                <a:spcPts val="1800"/>
              </a:spcBef>
              <a:buNone/>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●睡</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眠障害は介護者に身体的負担を強いるため、</a:t>
            </a:r>
            <a:r>
              <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生活リズムを維持させることが重要</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457200" lvl="1" indent="0">
              <a:lnSpc>
                <a:spcPct val="120000"/>
              </a:lnSpc>
              <a:buNone/>
            </a:pPr>
            <a:r>
              <a:rPr lang="ja-JP" altLang="en-US" sz="20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・起床、食事、就寝時間を一定にする</a:t>
            </a:r>
            <a:endParaRPr lang="en-US" altLang="ja-JP" sz="20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pPr marL="457200" lvl="1" indent="0">
              <a:lnSpc>
                <a:spcPct val="120000"/>
              </a:lnSpc>
              <a:buNone/>
            </a:pPr>
            <a:r>
              <a:rPr lang="ja-JP" altLang="en-US" sz="20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0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日中の十分な光曝露、定期的な外出・運動</a:t>
            </a:r>
            <a:endParaRPr lang="en-US" altLang="ja-JP" sz="20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pPr marL="457200" lvl="1" indent="0">
              <a:lnSpc>
                <a:spcPct val="120000"/>
              </a:lnSpc>
              <a:buNone/>
            </a:pPr>
            <a:r>
              <a:rPr lang="ja-JP" altLang="en-US" sz="20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・夕食以降の飲酒・カフェインを避ける</a:t>
            </a:r>
            <a:endParaRPr lang="en-US" altLang="ja-JP" sz="20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pPr marL="457200" lvl="1" indent="0">
              <a:lnSpc>
                <a:spcPct val="120000"/>
              </a:lnSpc>
              <a:buNone/>
            </a:pPr>
            <a:r>
              <a:rPr kumimoji="1" lang="ja-JP" altLang="en-US" sz="20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・利尿薬等は午前中に内服させる</a:t>
            </a:r>
            <a:endParaRPr kumimoji="1" lang="en-US" altLang="ja-JP" sz="20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タイトル 1"/>
          <p:cNvSpPr txBox="1">
            <a:spLocks/>
          </p:cNvSpPr>
          <p:nvPr/>
        </p:nvSpPr>
        <p:spPr>
          <a:xfrm>
            <a:off x="514350" y="116632"/>
            <a:ext cx="822960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BPSD</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睡眠障害</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79055" y="764704"/>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角丸四角形 1"/>
          <p:cNvSpPr/>
          <p:nvPr/>
        </p:nvSpPr>
        <p:spPr>
          <a:xfrm>
            <a:off x="279055" y="4005064"/>
            <a:ext cx="8569325" cy="266429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marL="285750" indent="-285750">
              <a:buFont typeface="Wingdings" panose="05000000000000000000" pitchFamily="2" charset="2"/>
              <a:buChar char="l"/>
            </a:pPr>
            <a:r>
              <a:rPr kumimoji="1" lang="ja-JP" altLang="en-US" sz="2800" dirty="0" smtClean="0"/>
              <a:t>在宅では、何時に入眠し起床していたのか、などの情報を家族や在宅福祉サービス事業所などから得ることが</a:t>
            </a:r>
            <a:r>
              <a:rPr lang="ja-JP" altLang="en-US" sz="2800" dirty="0"/>
              <a:t>重要で</a:t>
            </a:r>
            <a:r>
              <a:rPr lang="ja-JP" altLang="en-US" sz="2800" dirty="0" smtClean="0"/>
              <a:t>ある。</a:t>
            </a:r>
            <a:endParaRPr lang="en-US" altLang="ja-JP" sz="2800" dirty="0" smtClean="0"/>
          </a:p>
          <a:p>
            <a:pPr marL="285750" indent="-285750">
              <a:buFont typeface="Wingdings" panose="05000000000000000000" pitchFamily="2" charset="2"/>
              <a:buChar char="l"/>
            </a:pPr>
            <a:r>
              <a:rPr kumimoji="1" lang="ja-JP" altLang="en-US" sz="2800" dirty="0"/>
              <a:t>可能で</a:t>
            </a:r>
            <a:r>
              <a:rPr kumimoji="1" lang="ja-JP" altLang="en-US" sz="2800" dirty="0" smtClean="0"/>
              <a:t>あれば、病棟ルールを患者に合わせるのではなく、本人の生活の延長のような入院加療環境を創る。</a:t>
            </a:r>
            <a:endParaRPr kumimoji="1" lang="ja-JP" altLang="en-US" sz="2800" dirty="0"/>
          </a:p>
        </p:txBody>
      </p:sp>
    </p:spTree>
    <p:extLst>
      <p:ext uri="{BB962C8B-B14F-4D97-AF65-F5344CB8AC3E}">
        <p14:creationId xmlns:p14="http://schemas.microsoft.com/office/powerpoint/2010/main" val="406357004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514350" y="1916832"/>
            <a:ext cx="8229600" cy="4525963"/>
          </a:xfrm>
        </p:spPr>
        <p:txBody>
          <a:bodyPr>
            <a:noAutofit/>
          </a:bodyPr>
          <a:lstStyle/>
          <a:p>
            <a:pPr marL="0" indent="0">
              <a:lnSpc>
                <a:spcPct val="120000"/>
              </a:lnSpc>
              <a:buNone/>
            </a:pP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●介護者の負担となる症状</a:t>
            </a:r>
            <a:endPar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20000"/>
              </a:lnSpc>
              <a:buNone/>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●対応</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20000"/>
              </a:lnSpc>
              <a:buNone/>
            </a:pP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    原因</a:t>
            </a: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を明らかにする（きっかけを探ることが重要）</a:t>
            </a:r>
            <a:endPar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marL="457200" lvl="1" indent="0">
              <a:lnSpc>
                <a:spcPct val="120000"/>
              </a:lnSpc>
              <a:buNone/>
            </a:pPr>
            <a:r>
              <a:rPr lang="ja-JP" altLang="en-US"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・見当識の問題：　居場所が分からなくなる</a:t>
            </a:r>
            <a:endParaRPr lang="en-US" altLang="ja-JP"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pPr marL="457200" lvl="1" indent="0">
              <a:lnSpc>
                <a:spcPct val="120000"/>
              </a:lnSpc>
              <a:buNone/>
            </a:pPr>
            <a:r>
              <a:rPr kumimoji="1" lang="ja-JP" altLang="en-US"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・さがしている：　</a:t>
            </a:r>
            <a:endParaRPr kumimoji="1" lang="en-US" altLang="ja-JP"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pPr marL="457200" lvl="1" indent="0">
              <a:lnSpc>
                <a:spcPct val="120000"/>
              </a:lnSpc>
              <a:buNone/>
            </a:pPr>
            <a:r>
              <a:rPr lang="ja-JP" altLang="en-US"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・退屈している：</a:t>
            </a:r>
            <a:endParaRPr lang="en-US" altLang="ja-JP"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pPr marL="457200" lvl="1" indent="0">
              <a:lnSpc>
                <a:spcPct val="120000"/>
              </a:lnSpc>
              <a:buNone/>
            </a:pPr>
            <a:r>
              <a:rPr kumimoji="1" lang="ja-JP" altLang="en-US"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・外的刺激への反応：</a:t>
            </a:r>
            <a:endParaRPr kumimoji="1" lang="en-US" altLang="ja-JP"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pPr marL="457200" lvl="1" indent="0">
              <a:lnSpc>
                <a:spcPct val="120000"/>
              </a:lnSpc>
              <a:buNone/>
            </a:pPr>
            <a:r>
              <a:rPr lang="ja-JP" altLang="en-US"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・常同行為</a:t>
            </a:r>
            <a:endParaRPr kumimoji="1" lang="ja-JP" altLang="en-US"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タイトル 1"/>
          <p:cNvSpPr txBox="1">
            <a:spLocks/>
          </p:cNvSpPr>
          <p:nvPr/>
        </p:nvSpPr>
        <p:spPr>
          <a:xfrm>
            <a:off x="514350" y="116632"/>
            <a:ext cx="822960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BPSD</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徘徊</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Rectangle 3"/>
          <p:cNvSpPr>
            <a:spLocks noChangeArrowheads="1"/>
          </p:cNvSpPr>
          <p:nvPr/>
        </p:nvSpPr>
        <p:spPr bwMode="auto">
          <a:xfrm>
            <a:off x="279055" y="764704"/>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角丸四角形 1"/>
          <p:cNvSpPr/>
          <p:nvPr/>
        </p:nvSpPr>
        <p:spPr>
          <a:xfrm>
            <a:off x="2051720" y="980728"/>
            <a:ext cx="6336704" cy="72008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3600" dirty="0" smtClean="0"/>
              <a:t>せん妄との鑑別が困難である。</a:t>
            </a:r>
            <a:endParaRPr kumimoji="1" lang="ja-JP" altLang="en-US" sz="3600" dirty="0"/>
          </a:p>
        </p:txBody>
      </p:sp>
    </p:spTree>
    <p:extLst>
      <p:ext uri="{BB962C8B-B14F-4D97-AF65-F5344CB8AC3E}">
        <p14:creationId xmlns:p14="http://schemas.microsoft.com/office/powerpoint/2010/main" val="382809895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514350" y="1484784"/>
            <a:ext cx="8229600" cy="4525963"/>
          </a:xfrm>
        </p:spPr>
        <p:txBody>
          <a:bodyPr>
            <a:normAutofit lnSpcReduction="10000"/>
          </a:bodyPr>
          <a:lstStyle/>
          <a:p>
            <a:pPr marL="0" indent="0">
              <a:lnSpc>
                <a:spcPct val="120000"/>
              </a:lnSpc>
              <a:buNone/>
            </a:pP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意識障害や要求によって生じたのではない不適当な</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20000"/>
              </a:lnSpc>
              <a:buNone/>
            </a:pP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  言語、音声、運動上の行動</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20000"/>
              </a:lnSpc>
              <a:buNone/>
            </a:pP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●対応</a:t>
            </a:r>
            <a:endPar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20000"/>
              </a:lnSpc>
              <a:buNone/>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    原因</a:t>
            </a: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を明らかにする</a:t>
            </a:r>
            <a:endPar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marL="457200" lvl="1" indent="0">
              <a:lnSpc>
                <a:spcPct val="120000"/>
              </a:lnSpc>
              <a:buNone/>
            </a:pPr>
            <a:r>
              <a:rPr lang="ja-JP" altLang="en-US"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・誘因となる問題を同定</a:t>
            </a:r>
            <a:endParaRPr lang="en-US" altLang="ja-JP"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pPr marL="457200" lvl="1" indent="0">
              <a:lnSpc>
                <a:spcPct val="120000"/>
              </a:lnSpc>
              <a:buNone/>
            </a:pPr>
            <a:r>
              <a:rPr kumimoji="1" lang="ja-JP" altLang="en-US"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・問題から患者を引き離す</a:t>
            </a:r>
            <a:endParaRPr kumimoji="1" lang="en-US" altLang="ja-JP"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pPr marL="457200" lvl="1" indent="0">
              <a:lnSpc>
                <a:spcPct val="120000"/>
              </a:lnSpc>
              <a:buNone/>
            </a:pPr>
            <a:r>
              <a:rPr lang="ja-JP" altLang="en-US"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・安心感を与えつつ、落ち着いたら別の物事に</a:t>
            </a:r>
            <a:endParaRPr lang="en-US" altLang="ja-JP"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pPr marL="457200" lvl="1" indent="0">
              <a:lnSpc>
                <a:spcPct val="120000"/>
              </a:lnSpc>
              <a:spcBef>
                <a:spcPts val="0"/>
              </a:spcBef>
              <a:buNone/>
            </a:pPr>
            <a:r>
              <a:rPr lang="ja-JP" altLang="en-US"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   注意を向けるように促す</a:t>
            </a:r>
            <a:endParaRPr kumimoji="1" lang="ja-JP" altLang="en-US"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タイトル 1"/>
          <p:cNvSpPr txBox="1">
            <a:spLocks/>
          </p:cNvSpPr>
          <p:nvPr/>
        </p:nvSpPr>
        <p:spPr>
          <a:xfrm>
            <a:off x="514350" y="116632"/>
            <a:ext cx="822960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BPSD</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焦燥</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(agitation)〜</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79055" y="764704"/>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Text Box 9"/>
          <p:cNvSpPr txBox="1">
            <a:spLocks noChangeArrowheads="1"/>
          </p:cNvSpPr>
          <p:nvPr/>
        </p:nvSpPr>
        <p:spPr bwMode="auto">
          <a:xfrm>
            <a:off x="6156176" y="2204864"/>
            <a:ext cx="2116211" cy="2242528"/>
          </a:xfrm>
          <a:prstGeom prst="rect">
            <a:avLst/>
          </a:prstGeom>
          <a:ln/>
          <a:extLst/>
        </p:spPr>
        <p:style>
          <a:lnRef idx="1">
            <a:schemeClr val="accent2"/>
          </a:lnRef>
          <a:fillRef idx="2">
            <a:schemeClr val="accent2"/>
          </a:fillRef>
          <a:effectRef idx="1">
            <a:schemeClr val="accent2"/>
          </a:effectRef>
          <a:fontRef idx="minor">
            <a:schemeClr val="dk1"/>
          </a:fontRef>
        </p:style>
        <p:txBody>
          <a:bodyPr vert="horz" wrap="square" lIns="87239" tIns="43620" rIns="87239" bIns="43620">
            <a:spAutoFit/>
          </a:bodyPr>
          <a:lstStyle>
            <a:lvl1pPr defTabSz="871538">
              <a:tabLst>
                <a:tab pos="171450" algn="l"/>
              </a:tabLst>
              <a:defRPr kumimoji="1" sz="3200">
                <a:solidFill>
                  <a:schemeClr val="tx1"/>
                </a:solidFill>
                <a:latin typeface="Arial" pitchFamily="34" charset="0"/>
                <a:ea typeface="ＭＳ Ｐゴシック" pitchFamily="50" charset="-128"/>
              </a:defRPr>
            </a:lvl1pPr>
            <a:lvl2pPr defTabSz="871538">
              <a:tabLst>
                <a:tab pos="171450" algn="l"/>
              </a:tabLst>
              <a:defRPr kumimoji="1" sz="2800">
                <a:solidFill>
                  <a:schemeClr val="tx1"/>
                </a:solidFill>
                <a:latin typeface="Arial" pitchFamily="34" charset="0"/>
                <a:ea typeface="ＭＳ Ｐゴシック" pitchFamily="50" charset="-128"/>
              </a:defRPr>
            </a:lvl2pPr>
            <a:lvl3pPr defTabSz="871538">
              <a:tabLst>
                <a:tab pos="171450" algn="l"/>
              </a:tabLst>
              <a:defRPr kumimoji="1" sz="2400">
                <a:solidFill>
                  <a:schemeClr val="tx1"/>
                </a:solidFill>
                <a:latin typeface="Arial" pitchFamily="34" charset="0"/>
                <a:ea typeface="ＭＳ Ｐゴシック" pitchFamily="50" charset="-128"/>
              </a:defRPr>
            </a:lvl3pPr>
            <a:lvl4pPr defTabSz="871538">
              <a:tabLst>
                <a:tab pos="171450" algn="l"/>
              </a:tabLst>
              <a:defRPr kumimoji="1" sz="2000">
                <a:solidFill>
                  <a:schemeClr val="tx1"/>
                </a:solidFill>
                <a:latin typeface="Arial" pitchFamily="34" charset="0"/>
                <a:ea typeface="ＭＳ Ｐゴシック" pitchFamily="50" charset="-128"/>
              </a:defRPr>
            </a:lvl4pPr>
            <a:lvl5pPr defTabSz="871538">
              <a:tabLst>
                <a:tab pos="171450" algn="l"/>
              </a:tabLst>
              <a:defRPr kumimoji="1" sz="2000">
                <a:solidFill>
                  <a:schemeClr val="tx1"/>
                </a:solidFill>
                <a:latin typeface="Arial" pitchFamily="34" charset="0"/>
                <a:ea typeface="ＭＳ Ｐゴシック" pitchFamily="50" charset="-128"/>
              </a:defRPr>
            </a:lvl5pPr>
            <a:lvl6pPr defTabSz="871538" eaLnBrk="0" hangingPunct="0">
              <a:tabLst>
                <a:tab pos="171450" algn="l"/>
              </a:tabLst>
              <a:defRPr kumimoji="1" sz="2000">
                <a:solidFill>
                  <a:schemeClr val="tx1"/>
                </a:solidFill>
                <a:latin typeface="Arial" pitchFamily="34" charset="0"/>
                <a:ea typeface="ＭＳ Ｐゴシック" pitchFamily="50" charset="-128"/>
              </a:defRPr>
            </a:lvl6pPr>
            <a:lvl7pPr defTabSz="871538" eaLnBrk="0" hangingPunct="0">
              <a:tabLst>
                <a:tab pos="171450" algn="l"/>
              </a:tabLst>
              <a:defRPr kumimoji="1" sz="2000">
                <a:solidFill>
                  <a:schemeClr val="tx1"/>
                </a:solidFill>
                <a:latin typeface="Arial" pitchFamily="34" charset="0"/>
                <a:ea typeface="ＭＳ Ｐゴシック" pitchFamily="50" charset="-128"/>
              </a:defRPr>
            </a:lvl7pPr>
            <a:lvl8pPr defTabSz="871538" eaLnBrk="0" hangingPunct="0">
              <a:tabLst>
                <a:tab pos="171450" algn="l"/>
              </a:tabLst>
              <a:defRPr kumimoji="1" sz="2000">
                <a:solidFill>
                  <a:schemeClr val="tx1"/>
                </a:solidFill>
                <a:latin typeface="Arial" pitchFamily="34" charset="0"/>
                <a:ea typeface="ＭＳ Ｐゴシック" pitchFamily="50" charset="-128"/>
              </a:defRPr>
            </a:lvl8pPr>
            <a:lvl9pPr defTabSz="871538" eaLnBrk="0" hangingPunct="0">
              <a:tabLst>
                <a:tab pos="171450" algn="l"/>
              </a:tabLst>
              <a:defRPr kumimoji="1" sz="2000">
                <a:solidFill>
                  <a:schemeClr val="tx1"/>
                </a:solidFill>
                <a:latin typeface="Arial" pitchFamily="34" charset="0"/>
                <a:ea typeface="ＭＳ Ｐゴシック" pitchFamily="50" charset="-128"/>
              </a:defRPr>
            </a:lvl9pPr>
          </a:lstStyle>
          <a:p>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・記憶</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障害</a:t>
            </a:r>
          </a:p>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見当識障害</a:t>
            </a:r>
            <a:endParaRPr lang="ja-JP" altLang="en-US" sz="20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・実行機能障害</a:t>
            </a:r>
            <a:endParaRPr lang="ja-JP" altLang="en-US" sz="20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注意障害</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・失語</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失</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行</a:t>
            </a:r>
          </a:p>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失認</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a:t>
            </a:r>
          </a:p>
        </p:txBody>
      </p:sp>
    </p:spTree>
    <p:extLst>
      <p:ext uri="{BB962C8B-B14F-4D97-AF65-F5344CB8AC3E}">
        <p14:creationId xmlns:p14="http://schemas.microsoft.com/office/powerpoint/2010/main" val="180802607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408548" y="188640"/>
            <a:ext cx="8499475"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883" tIns="41441" rIns="82883" bIns="41441" anchor="ctr"/>
          <a:lstStyle/>
          <a:p>
            <a:pPr algn="ctr" defTabSz="909638" eaLnBrk="1" hangingPunct="1"/>
            <a:r>
              <a:rPr lang="ja-JP" altLang="en-US" sz="3000" b="1" dirty="0">
                <a:latin typeface="Meiryo UI" pitchFamily="50" charset="-128"/>
                <a:ea typeface="Meiryo UI" pitchFamily="50" charset="-128"/>
                <a:cs typeface="Meiryo UI" pitchFamily="50" charset="-128"/>
              </a:rPr>
              <a:t>家族</a:t>
            </a:r>
            <a:r>
              <a:rPr lang="ja-JP" altLang="en-US" sz="3000" b="1" dirty="0" smtClean="0">
                <a:latin typeface="Meiryo UI" pitchFamily="50" charset="-128"/>
                <a:ea typeface="Meiryo UI" pitchFamily="50" charset="-128"/>
                <a:cs typeface="Meiryo UI" pitchFamily="50" charset="-128"/>
              </a:rPr>
              <a:t>が認知症を疑うきっかけとなった変化 </a:t>
            </a:r>
            <a:endParaRPr lang="ja-JP" altLang="en-US" sz="3000" b="1" dirty="0">
              <a:latin typeface="Meiryo UI" pitchFamily="50" charset="-128"/>
              <a:ea typeface="Meiryo UI" pitchFamily="50" charset="-128"/>
              <a:cs typeface="Meiryo UI" pitchFamily="50" charset="-128"/>
            </a:endParaRPr>
          </a:p>
        </p:txBody>
      </p:sp>
      <p:sp>
        <p:nvSpPr>
          <p:cNvPr id="40963" name="Text Box 3"/>
          <p:cNvSpPr txBox="1">
            <a:spLocks noChangeArrowheads="1"/>
          </p:cNvSpPr>
          <p:nvPr/>
        </p:nvSpPr>
        <p:spPr bwMode="auto">
          <a:xfrm>
            <a:off x="548368" y="1671573"/>
            <a:ext cx="8225745" cy="42078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883" tIns="41441" rIns="82883" bIns="41441" anchor="b">
            <a:spAutoFit/>
          </a:bodyPr>
          <a:lstStyle>
            <a:lvl1pPr defTabSz="909638">
              <a:defRPr kumimoji="1" sz="3200">
                <a:solidFill>
                  <a:schemeClr val="tx1"/>
                </a:solidFill>
                <a:latin typeface="Arial" pitchFamily="34" charset="0"/>
                <a:ea typeface="ＭＳ Ｐゴシック" pitchFamily="50" charset="-128"/>
              </a:defRPr>
            </a:lvl1pPr>
            <a:lvl2pPr defTabSz="909638">
              <a:defRPr kumimoji="1" sz="2800">
                <a:solidFill>
                  <a:schemeClr val="tx1"/>
                </a:solidFill>
                <a:latin typeface="Arial" pitchFamily="34" charset="0"/>
                <a:ea typeface="ＭＳ Ｐゴシック" pitchFamily="50" charset="-128"/>
              </a:defRPr>
            </a:lvl2pPr>
            <a:lvl3pPr defTabSz="909638">
              <a:defRPr kumimoji="1" sz="2400">
                <a:solidFill>
                  <a:schemeClr val="tx1"/>
                </a:solidFill>
                <a:latin typeface="Arial" pitchFamily="34" charset="0"/>
                <a:ea typeface="ＭＳ Ｐゴシック" pitchFamily="50" charset="-128"/>
              </a:defRPr>
            </a:lvl3pPr>
            <a:lvl4pPr defTabSz="909638">
              <a:defRPr kumimoji="1" sz="2000">
                <a:solidFill>
                  <a:schemeClr val="tx1"/>
                </a:solidFill>
                <a:latin typeface="Arial" pitchFamily="34" charset="0"/>
                <a:ea typeface="ＭＳ Ｐゴシック" pitchFamily="50" charset="-128"/>
              </a:defRPr>
            </a:lvl4pPr>
            <a:lvl5pPr defTabSz="909638">
              <a:defRPr kumimoji="1" sz="2000">
                <a:solidFill>
                  <a:schemeClr val="tx1"/>
                </a:solidFill>
                <a:latin typeface="Arial" pitchFamily="34" charset="0"/>
                <a:ea typeface="ＭＳ Ｐゴシック" pitchFamily="50" charset="-128"/>
              </a:defRPr>
            </a:lvl5pPr>
            <a:lvl6pPr defTabSz="909638" eaLnBrk="0" hangingPunct="0">
              <a:defRPr kumimoji="1" sz="2000">
                <a:solidFill>
                  <a:schemeClr val="tx1"/>
                </a:solidFill>
                <a:latin typeface="Arial" pitchFamily="34" charset="0"/>
                <a:ea typeface="ＭＳ Ｐゴシック" pitchFamily="50" charset="-128"/>
              </a:defRPr>
            </a:lvl6pPr>
            <a:lvl7pPr defTabSz="909638" eaLnBrk="0" hangingPunct="0">
              <a:defRPr kumimoji="1" sz="2000">
                <a:solidFill>
                  <a:schemeClr val="tx1"/>
                </a:solidFill>
                <a:latin typeface="Arial" pitchFamily="34" charset="0"/>
                <a:ea typeface="ＭＳ Ｐゴシック" pitchFamily="50" charset="-128"/>
              </a:defRPr>
            </a:lvl7pPr>
            <a:lvl8pPr defTabSz="909638" eaLnBrk="0" hangingPunct="0">
              <a:defRPr kumimoji="1" sz="2000">
                <a:solidFill>
                  <a:schemeClr val="tx1"/>
                </a:solidFill>
                <a:latin typeface="Arial" pitchFamily="34" charset="0"/>
                <a:ea typeface="ＭＳ Ｐゴシック" pitchFamily="50" charset="-128"/>
              </a:defRPr>
            </a:lvl8pPr>
            <a:lvl9pPr defTabSz="909638" eaLnBrk="0" hangingPunct="0">
              <a:defRPr kumimoji="1" sz="2000">
                <a:solidFill>
                  <a:schemeClr val="tx1"/>
                </a:solidFill>
                <a:latin typeface="Arial" pitchFamily="34" charset="0"/>
                <a:ea typeface="ＭＳ Ｐゴシック" pitchFamily="50" charset="-128"/>
              </a:defRPr>
            </a:lvl9pPr>
          </a:lstStyle>
          <a:p>
            <a:pPr eaLnBrk="1" hangingPunct="1">
              <a:spcBef>
                <a:spcPct val="40000"/>
              </a:spcBef>
              <a:buClr>
                <a:schemeClr val="hlink"/>
              </a:buClr>
              <a:buSzPct val="85000"/>
              <a:buFont typeface="Wingdings" pitchFamily="2" charset="2"/>
              <a:buNone/>
            </a:pPr>
            <a:r>
              <a:rPr lang="en-US" altLang="ja-JP" sz="2200" b="1" dirty="0" smtClean="0">
                <a:solidFill>
                  <a:srgbClr val="9F89B9"/>
                </a:solidFill>
                <a:latin typeface="Meiryo UI" pitchFamily="50" charset="-128"/>
                <a:ea typeface="Meiryo UI" pitchFamily="50" charset="-128"/>
                <a:cs typeface="Meiryo UI" pitchFamily="50" charset="-128"/>
              </a:rPr>
              <a:t>●</a:t>
            </a:r>
            <a:r>
              <a:rPr lang="ja-JP" altLang="en-US" sz="2200" b="1" dirty="0" smtClean="0">
                <a:solidFill>
                  <a:srgbClr val="609000"/>
                </a:solidFill>
                <a:latin typeface="Meiryo UI" pitchFamily="50" charset="-128"/>
                <a:ea typeface="Meiryo UI" pitchFamily="50" charset="-128"/>
                <a:cs typeface="Meiryo UI" pitchFamily="50" charset="-128"/>
              </a:rPr>
              <a:t> </a:t>
            </a:r>
            <a:r>
              <a:rPr lang="ja-JP" altLang="en-US" sz="2200" b="1" dirty="0" smtClean="0">
                <a:latin typeface="Meiryo UI" pitchFamily="50" charset="-128"/>
                <a:ea typeface="Meiryo UI" pitchFamily="50" charset="-128"/>
                <a:cs typeface="Meiryo UI" pitchFamily="50" charset="-128"/>
              </a:rPr>
              <a:t>忘れ物・もの忘れ・置き忘れを頻繁にするようになった      </a:t>
            </a:r>
            <a:r>
              <a:rPr lang="en-US" altLang="ja-JP" sz="2000" b="1" dirty="0" smtClean="0">
                <a:solidFill>
                  <a:srgbClr val="FF5757"/>
                </a:solidFill>
                <a:latin typeface="Trebuchet MS" panose="020B0603020202020204" pitchFamily="34" charset="0"/>
                <a:ea typeface="Meiryo UI" pitchFamily="50" charset="-128"/>
                <a:cs typeface="Meiryo UI" pitchFamily="50" charset="-128"/>
              </a:rPr>
              <a:t>…</a:t>
            </a:r>
            <a:r>
              <a:rPr lang="ja-JP" altLang="en-US" sz="2000" b="1" dirty="0" smtClean="0">
                <a:solidFill>
                  <a:srgbClr val="FF5757"/>
                </a:solidFill>
                <a:latin typeface="Trebuchet MS" panose="020B0603020202020204" pitchFamily="34" charset="0"/>
                <a:ea typeface="Meiryo UI" pitchFamily="50" charset="-128"/>
                <a:cs typeface="Meiryo UI" pitchFamily="50" charset="-128"/>
              </a:rPr>
              <a:t> </a:t>
            </a:r>
            <a:r>
              <a:rPr lang="en-US" altLang="ja-JP" sz="2000" b="1" dirty="0" smtClean="0">
                <a:solidFill>
                  <a:srgbClr val="FF5757"/>
                </a:solidFill>
                <a:latin typeface="Trebuchet MS" panose="020B0603020202020204" pitchFamily="34" charset="0"/>
                <a:ea typeface="Meiryo UI" pitchFamily="50" charset="-128"/>
                <a:cs typeface="Meiryo UI" pitchFamily="50" charset="-128"/>
              </a:rPr>
              <a:t>74.6%</a:t>
            </a:r>
            <a:r>
              <a:rPr lang="ja-JP" altLang="en-US" sz="2000" b="1" dirty="0" smtClean="0">
                <a:latin typeface="Meiryo UI" pitchFamily="50" charset="-128"/>
                <a:ea typeface="Meiryo UI" pitchFamily="50" charset="-128"/>
                <a:cs typeface="Meiryo UI" pitchFamily="50" charset="-128"/>
              </a:rPr>
              <a:t> </a:t>
            </a:r>
            <a:endParaRPr lang="ja-JP" altLang="en-US" sz="2000" b="1" dirty="0">
              <a:latin typeface="Meiryo UI" pitchFamily="50" charset="-128"/>
              <a:ea typeface="Meiryo UI" pitchFamily="50" charset="-128"/>
              <a:cs typeface="Meiryo UI" pitchFamily="50" charset="-128"/>
            </a:endParaRPr>
          </a:p>
          <a:p>
            <a:pPr eaLnBrk="1" hangingPunct="1">
              <a:spcBef>
                <a:spcPts val="1200"/>
              </a:spcBef>
              <a:buClr>
                <a:schemeClr val="hlink"/>
              </a:buClr>
              <a:buSzPct val="85000"/>
              <a:buFont typeface="Wingdings" pitchFamily="2" charset="2"/>
              <a:buNone/>
            </a:pPr>
            <a:r>
              <a:rPr lang="en-US" altLang="ja-JP" sz="2200" b="1" dirty="0" smtClean="0">
                <a:solidFill>
                  <a:srgbClr val="9F89B9"/>
                </a:solidFill>
                <a:latin typeface="Meiryo UI" pitchFamily="50" charset="-128"/>
                <a:ea typeface="Meiryo UI" pitchFamily="50" charset="-128"/>
                <a:cs typeface="Meiryo UI" pitchFamily="50" charset="-128"/>
              </a:rPr>
              <a:t>●</a:t>
            </a:r>
            <a:r>
              <a:rPr lang="ja-JP" altLang="en-US" sz="2200" b="1" dirty="0" smtClean="0">
                <a:solidFill>
                  <a:srgbClr val="609000"/>
                </a:solidFill>
                <a:latin typeface="Meiryo UI" pitchFamily="50" charset="-128"/>
                <a:ea typeface="Meiryo UI" pitchFamily="50" charset="-128"/>
                <a:cs typeface="Meiryo UI" pitchFamily="50" charset="-128"/>
              </a:rPr>
              <a:t> </a:t>
            </a:r>
            <a:r>
              <a:rPr lang="ja-JP" altLang="en-US" sz="2200" b="1" dirty="0">
                <a:latin typeface="Meiryo UI" pitchFamily="50" charset="-128"/>
                <a:ea typeface="Meiryo UI" pitchFamily="50" charset="-128"/>
                <a:cs typeface="Meiryo UI" pitchFamily="50" charset="-128"/>
              </a:rPr>
              <a:t>時間</a:t>
            </a:r>
            <a:r>
              <a:rPr lang="ja-JP" altLang="en-US" sz="2200" b="1" dirty="0" smtClean="0">
                <a:latin typeface="Meiryo UI" pitchFamily="50" charset="-128"/>
                <a:ea typeface="Meiryo UI" pitchFamily="50" charset="-128"/>
                <a:cs typeface="Meiryo UI" pitchFamily="50" charset="-128"/>
              </a:rPr>
              <a:t>や日にちが分からなくなった</a:t>
            </a:r>
            <a:r>
              <a:rPr lang="en-US" altLang="ja-JP" sz="2200" b="1" dirty="0" smtClean="0">
                <a:latin typeface="Meiryo UI" pitchFamily="50" charset="-128"/>
                <a:ea typeface="Meiryo UI" pitchFamily="50" charset="-128"/>
                <a:cs typeface="Meiryo UI" pitchFamily="50" charset="-128"/>
              </a:rPr>
              <a:t>(</a:t>
            </a:r>
            <a:r>
              <a:rPr lang="ja-JP" altLang="en-US" sz="2200" b="1" dirty="0" smtClean="0">
                <a:latin typeface="Meiryo UI" pitchFamily="50" charset="-128"/>
                <a:ea typeface="Meiryo UI" pitchFamily="50" charset="-128"/>
                <a:cs typeface="Meiryo UI" pitchFamily="50" charset="-128"/>
              </a:rPr>
              <a:t>忘れるようになった</a:t>
            </a:r>
            <a:r>
              <a:rPr lang="en-US" altLang="ja-JP" sz="2200" b="1" dirty="0" smtClean="0">
                <a:latin typeface="Meiryo UI" pitchFamily="50" charset="-128"/>
                <a:ea typeface="Meiryo UI" pitchFamily="50" charset="-128"/>
                <a:cs typeface="Meiryo UI" pitchFamily="50" charset="-128"/>
              </a:rPr>
              <a:t>)</a:t>
            </a:r>
            <a:r>
              <a:rPr lang="ja-JP" altLang="en-US" sz="2200" b="1" dirty="0" smtClean="0">
                <a:latin typeface="Meiryo UI" pitchFamily="50" charset="-128"/>
                <a:ea typeface="Meiryo UI" pitchFamily="50" charset="-128"/>
                <a:cs typeface="Meiryo UI" pitchFamily="50" charset="-128"/>
              </a:rPr>
              <a:t>     </a:t>
            </a:r>
            <a:r>
              <a:rPr lang="en-US" altLang="ja-JP" sz="2000" b="1" dirty="0" smtClean="0">
                <a:solidFill>
                  <a:srgbClr val="FF5757"/>
                </a:solidFill>
                <a:latin typeface="Trebuchet MS" panose="020B0603020202020204" pitchFamily="34" charset="0"/>
                <a:ea typeface="Meiryo UI" pitchFamily="50" charset="-128"/>
                <a:cs typeface="Meiryo UI" pitchFamily="50" charset="-128"/>
              </a:rPr>
              <a:t>…</a:t>
            </a:r>
            <a:r>
              <a:rPr lang="ja-JP" altLang="en-US" sz="2000" b="1" dirty="0" smtClean="0">
                <a:solidFill>
                  <a:srgbClr val="FF5757"/>
                </a:solidFill>
                <a:latin typeface="Trebuchet MS" panose="020B0603020202020204" pitchFamily="34" charset="0"/>
                <a:ea typeface="Meiryo UI" pitchFamily="50" charset="-128"/>
                <a:cs typeface="Meiryo UI" pitchFamily="50" charset="-128"/>
              </a:rPr>
              <a:t> </a:t>
            </a:r>
            <a:r>
              <a:rPr lang="en-US" altLang="ja-JP" sz="2000" b="1" dirty="0" smtClean="0">
                <a:solidFill>
                  <a:srgbClr val="FF5757"/>
                </a:solidFill>
                <a:latin typeface="Trebuchet MS" panose="020B0603020202020204" pitchFamily="34" charset="0"/>
                <a:ea typeface="Meiryo UI" pitchFamily="50" charset="-128"/>
                <a:cs typeface="Meiryo UI" pitchFamily="50" charset="-128"/>
              </a:rPr>
              <a:t>52.9%</a:t>
            </a:r>
            <a:endParaRPr lang="ja-JP" altLang="en-US" sz="2000" b="1" dirty="0">
              <a:latin typeface="Meiryo UI" pitchFamily="50" charset="-128"/>
              <a:ea typeface="Meiryo UI" pitchFamily="50" charset="-128"/>
              <a:cs typeface="Meiryo UI" pitchFamily="50" charset="-128"/>
            </a:endParaRPr>
          </a:p>
          <a:p>
            <a:pPr eaLnBrk="1" hangingPunct="1">
              <a:spcBef>
                <a:spcPts val="1200"/>
              </a:spcBef>
              <a:buClr>
                <a:schemeClr val="hlink"/>
              </a:buClr>
              <a:buSzPct val="85000"/>
              <a:buFont typeface="Wingdings" pitchFamily="2" charset="2"/>
              <a:buNone/>
            </a:pPr>
            <a:r>
              <a:rPr lang="en-US" altLang="ja-JP" sz="2200" b="1" dirty="0" smtClean="0">
                <a:solidFill>
                  <a:srgbClr val="9F89B9"/>
                </a:solidFill>
                <a:latin typeface="Meiryo UI" pitchFamily="50" charset="-128"/>
                <a:ea typeface="Meiryo UI" pitchFamily="50" charset="-128"/>
                <a:cs typeface="Meiryo UI" pitchFamily="50" charset="-128"/>
              </a:rPr>
              <a:t>●</a:t>
            </a:r>
            <a:r>
              <a:rPr lang="ja-JP" altLang="en-US" sz="2200" b="1" dirty="0" smtClean="0">
                <a:solidFill>
                  <a:srgbClr val="609000"/>
                </a:solidFill>
                <a:latin typeface="Meiryo UI" pitchFamily="50" charset="-128"/>
                <a:ea typeface="Meiryo UI" pitchFamily="50" charset="-128"/>
                <a:cs typeface="Meiryo UI" pitchFamily="50" charset="-128"/>
              </a:rPr>
              <a:t> </a:t>
            </a:r>
            <a:r>
              <a:rPr lang="ja-JP" altLang="en-US" sz="2200" b="1" dirty="0">
                <a:latin typeface="Meiryo UI" pitchFamily="50" charset="-128"/>
                <a:ea typeface="Meiryo UI" pitchFamily="50" charset="-128"/>
                <a:cs typeface="Meiryo UI" pitchFamily="50" charset="-128"/>
              </a:rPr>
              <a:t>仕事</a:t>
            </a:r>
            <a:r>
              <a:rPr lang="ja-JP" altLang="en-US" sz="2200" b="1" dirty="0" smtClean="0">
                <a:latin typeface="Meiryo UI" pitchFamily="50" charset="-128"/>
                <a:ea typeface="Meiryo UI" pitchFamily="50" charset="-128"/>
                <a:cs typeface="Meiryo UI" pitchFamily="50" charset="-128"/>
              </a:rPr>
              <a:t>や家事が以前のようにできなくなり、支障をきたす    </a:t>
            </a:r>
            <a:r>
              <a:rPr lang="en-US" altLang="ja-JP" sz="2000" b="1" dirty="0">
                <a:solidFill>
                  <a:srgbClr val="FF5757"/>
                </a:solidFill>
                <a:latin typeface="Trebuchet MS" panose="020B0603020202020204" pitchFamily="34" charset="0"/>
                <a:ea typeface="Meiryo UI" pitchFamily="50" charset="-128"/>
                <a:cs typeface="Meiryo UI" pitchFamily="50" charset="-128"/>
              </a:rPr>
              <a:t>…</a:t>
            </a:r>
            <a:r>
              <a:rPr lang="ja-JP" altLang="en-US" sz="2000" b="1" dirty="0">
                <a:solidFill>
                  <a:srgbClr val="FF5757"/>
                </a:solidFill>
                <a:latin typeface="Trebuchet MS" panose="020B0603020202020204" pitchFamily="34" charset="0"/>
                <a:ea typeface="Meiryo UI" pitchFamily="50" charset="-128"/>
                <a:cs typeface="Meiryo UI" pitchFamily="50" charset="-128"/>
              </a:rPr>
              <a:t> </a:t>
            </a:r>
            <a:r>
              <a:rPr lang="en-US" altLang="ja-JP" sz="2000" b="1" dirty="0" smtClean="0">
                <a:solidFill>
                  <a:srgbClr val="FF5757"/>
                </a:solidFill>
                <a:latin typeface="Trebuchet MS" panose="020B0603020202020204" pitchFamily="34" charset="0"/>
                <a:ea typeface="Meiryo UI" pitchFamily="50" charset="-128"/>
                <a:cs typeface="Meiryo UI" pitchFamily="50" charset="-128"/>
              </a:rPr>
              <a:t>46.7%</a:t>
            </a:r>
            <a:endParaRPr lang="en-US" altLang="ja-JP" sz="2000" b="1" dirty="0" smtClean="0">
              <a:latin typeface="Meiryo UI" pitchFamily="50" charset="-128"/>
              <a:ea typeface="Meiryo UI" pitchFamily="50" charset="-128"/>
              <a:cs typeface="Meiryo UI" pitchFamily="50" charset="-128"/>
            </a:endParaRPr>
          </a:p>
          <a:p>
            <a:pPr eaLnBrk="1" hangingPunct="1">
              <a:spcBef>
                <a:spcPts val="0"/>
              </a:spcBef>
              <a:buClr>
                <a:schemeClr val="hlink"/>
              </a:buClr>
              <a:buSzPct val="85000"/>
              <a:buFont typeface="Wingdings" pitchFamily="2" charset="2"/>
              <a:buNone/>
            </a:pPr>
            <a:r>
              <a:rPr lang="ja-JP" altLang="en-US" sz="2200" b="1" dirty="0" smtClean="0">
                <a:latin typeface="Meiryo UI" pitchFamily="50" charset="-128"/>
                <a:ea typeface="Meiryo UI" pitchFamily="50" charset="-128"/>
                <a:cs typeface="Meiryo UI" pitchFamily="50" charset="-128"/>
              </a:rPr>
              <a:t>    ようになった</a:t>
            </a:r>
            <a:endParaRPr lang="ja-JP" altLang="en-US" sz="2200" b="1" dirty="0">
              <a:latin typeface="Meiryo UI" pitchFamily="50" charset="-128"/>
              <a:ea typeface="Meiryo UI" pitchFamily="50" charset="-128"/>
              <a:cs typeface="Meiryo UI" pitchFamily="50" charset="-128"/>
            </a:endParaRPr>
          </a:p>
          <a:p>
            <a:pPr eaLnBrk="1" hangingPunct="1">
              <a:spcBef>
                <a:spcPts val="1200"/>
              </a:spcBef>
              <a:buClr>
                <a:schemeClr val="hlink"/>
              </a:buClr>
              <a:buSzPct val="85000"/>
              <a:buFont typeface="Wingdings" pitchFamily="2" charset="2"/>
              <a:buNone/>
            </a:pPr>
            <a:r>
              <a:rPr lang="en-US" altLang="ja-JP" sz="2200" b="1" dirty="0" smtClean="0">
                <a:solidFill>
                  <a:srgbClr val="9F89B9"/>
                </a:solidFill>
                <a:latin typeface="Meiryo UI" pitchFamily="50" charset="-128"/>
                <a:ea typeface="Meiryo UI" pitchFamily="50" charset="-128"/>
                <a:cs typeface="Meiryo UI" pitchFamily="50" charset="-128"/>
              </a:rPr>
              <a:t>●</a:t>
            </a:r>
            <a:r>
              <a:rPr lang="ja-JP" altLang="en-US" sz="2200" b="1" dirty="0" smtClean="0">
                <a:solidFill>
                  <a:srgbClr val="609000"/>
                </a:solidFill>
                <a:latin typeface="Meiryo UI" pitchFamily="50" charset="-128"/>
                <a:ea typeface="Meiryo UI" pitchFamily="50" charset="-128"/>
                <a:cs typeface="Meiryo UI" pitchFamily="50" charset="-128"/>
              </a:rPr>
              <a:t> </a:t>
            </a:r>
            <a:r>
              <a:rPr lang="ja-JP" altLang="en-US" sz="2200" b="1" dirty="0" smtClean="0">
                <a:latin typeface="Meiryo UI" pitchFamily="50" charset="-128"/>
                <a:ea typeface="Meiryo UI" pitchFamily="50" charset="-128"/>
                <a:cs typeface="Meiryo UI" pitchFamily="50" charset="-128"/>
              </a:rPr>
              <a:t>クレジットカードや銀行通帳の取り扱いができなくなった   </a:t>
            </a:r>
            <a:r>
              <a:rPr lang="en-US" altLang="ja-JP" sz="2000" b="1" dirty="0">
                <a:solidFill>
                  <a:srgbClr val="FF5757"/>
                </a:solidFill>
                <a:latin typeface="Trebuchet MS" panose="020B0603020202020204" pitchFamily="34" charset="0"/>
                <a:ea typeface="Meiryo UI" pitchFamily="50" charset="-128"/>
                <a:cs typeface="Meiryo UI" pitchFamily="50" charset="-128"/>
              </a:rPr>
              <a:t>…</a:t>
            </a:r>
            <a:r>
              <a:rPr lang="ja-JP" altLang="en-US" sz="2000" b="1" dirty="0">
                <a:solidFill>
                  <a:srgbClr val="FF5757"/>
                </a:solidFill>
                <a:latin typeface="Trebuchet MS" panose="020B0603020202020204" pitchFamily="34" charset="0"/>
                <a:ea typeface="Meiryo UI" pitchFamily="50" charset="-128"/>
                <a:cs typeface="Meiryo UI" pitchFamily="50" charset="-128"/>
              </a:rPr>
              <a:t> </a:t>
            </a:r>
            <a:r>
              <a:rPr lang="en-US" altLang="ja-JP" sz="2000" b="1" dirty="0" smtClean="0">
                <a:solidFill>
                  <a:srgbClr val="FF5757"/>
                </a:solidFill>
                <a:latin typeface="Trebuchet MS" panose="020B0603020202020204" pitchFamily="34" charset="0"/>
                <a:ea typeface="Meiryo UI" pitchFamily="50" charset="-128"/>
                <a:cs typeface="Meiryo UI" pitchFamily="50" charset="-128"/>
              </a:rPr>
              <a:t>29.5%</a:t>
            </a:r>
            <a:endParaRPr lang="ja-JP" altLang="en-US" sz="2000" b="1" dirty="0">
              <a:latin typeface="Meiryo UI" pitchFamily="50" charset="-128"/>
              <a:ea typeface="Meiryo UI" pitchFamily="50" charset="-128"/>
              <a:cs typeface="Meiryo UI" pitchFamily="50" charset="-128"/>
            </a:endParaRPr>
          </a:p>
          <a:p>
            <a:pPr eaLnBrk="1" hangingPunct="1">
              <a:spcBef>
                <a:spcPts val="1200"/>
              </a:spcBef>
              <a:buClr>
                <a:schemeClr val="hlink"/>
              </a:buClr>
              <a:buSzPct val="85000"/>
              <a:buFont typeface="Wingdings" pitchFamily="2" charset="2"/>
              <a:buNone/>
            </a:pPr>
            <a:r>
              <a:rPr lang="en-US" altLang="ja-JP" sz="2200" b="1" dirty="0" smtClean="0">
                <a:solidFill>
                  <a:srgbClr val="9F89B9"/>
                </a:solidFill>
                <a:latin typeface="Meiryo UI" pitchFamily="50" charset="-128"/>
                <a:ea typeface="Meiryo UI" pitchFamily="50" charset="-128"/>
                <a:cs typeface="Meiryo UI" pitchFamily="50" charset="-128"/>
              </a:rPr>
              <a:t>●</a:t>
            </a:r>
            <a:r>
              <a:rPr lang="ja-JP" altLang="en-US" sz="2200" b="1" dirty="0" smtClean="0">
                <a:solidFill>
                  <a:srgbClr val="609000"/>
                </a:solidFill>
                <a:latin typeface="Meiryo UI" pitchFamily="50" charset="-128"/>
                <a:ea typeface="Meiryo UI" pitchFamily="50" charset="-128"/>
                <a:cs typeface="Meiryo UI" pitchFamily="50" charset="-128"/>
              </a:rPr>
              <a:t> </a:t>
            </a:r>
            <a:r>
              <a:rPr lang="ja-JP" altLang="en-US" sz="2200" b="1" dirty="0">
                <a:latin typeface="Meiryo UI" pitchFamily="50" charset="-128"/>
                <a:ea typeface="Meiryo UI" pitchFamily="50" charset="-128"/>
                <a:cs typeface="Meiryo UI" pitchFamily="50" charset="-128"/>
              </a:rPr>
              <a:t>服薬が</a:t>
            </a:r>
            <a:r>
              <a:rPr lang="ja-JP" altLang="en-US" sz="2200" b="1" dirty="0" smtClean="0">
                <a:latin typeface="Meiryo UI" pitchFamily="50" charset="-128"/>
                <a:ea typeface="Meiryo UI" pitchFamily="50" charset="-128"/>
                <a:cs typeface="Meiryo UI" pitchFamily="50" charset="-128"/>
              </a:rPr>
              <a:t>きちんと</a:t>
            </a:r>
            <a:r>
              <a:rPr lang="ja-JP" altLang="en-US" sz="2200" b="1" dirty="0">
                <a:latin typeface="Meiryo UI" pitchFamily="50" charset="-128"/>
                <a:ea typeface="Meiryo UI" pitchFamily="50" charset="-128"/>
                <a:cs typeface="Meiryo UI" pitchFamily="50" charset="-128"/>
              </a:rPr>
              <a:t>できなく</a:t>
            </a:r>
            <a:r>
              <a:rPr lang="ja-JP" altLang="en-US" sz="2200" b="1" dirty="0" smtClean="0">
                <a:latin typeface="Meiryo UI" pitchFamily="50" charset="-128"/>
                <a:ea typeface="Meiryo UI" pitchFamily="50" charset="-128"/>
                <a:cs typeface="Meiryo UI" pitchFamily="50" charset="-128"/>
              </a:rPr>
              <a:t>なった                                   </a:t>
            </a:r>
            <a:r>
              <a:rPr lang="en-US" altLang="ja-JP" sz="2000" b="1" dirty="0" smtClean="0">
                <a:solidFill>
                  <a:srgbClr val="FF5757"/>
                </a:solidFill>
                <a:latin typeface="Trebuchet MS" panose="020B0603020202020204" pitchFamily="34" charset="0"/>
                <a:ea typeface="Meiryo UI" pitchFamily="50" charset="-128"/>
                <a:cs typeface="Meiryo UI" pitchFamily="50" charset="-128"/>
              </a:rPr>
              <a:t>…</a:t>
            </a:r>
            <a:r>
              <a:rPr lang="ja-JP" altLang="en-US" sz="2000" b="1" dirty="0" smtClean="0">
                <a:solidFill>
                  <a:srgbClr val="FF5757"/>
                </a:solidFill>
                <a:latin typeface="Trebuchet MS" panose="020B0603020202020204" pitchFamily="34" charset="0"/>
                <a:ea typeface="Meiryo UI" pitchFamily="50" charset="-128"/>
                <a:cs typeface="Meiryo UI" pitchFamily="50" charset="-128"/>
              </a:rPr>
              <a:t> </a:t>
            </a:r>
            <a:r>
              <a:rPr lang="en-US" altLang="ja-JP" sz="2000" b="1" dirty="0" smtClean="0">
                <a:solidFill>
                  <a:srgbClr val="FF5757"/>
                </a:solidFill>
                <a:latin typeface="Trebuchet MS" panose="020B0603020202020204" pitchFamily="34" charset="0"/>
                <a:ea typeface="Meiryo UI" pitchFamily="50" charset="-128"/>
                <a:cs typeface="Meiryo UI" pitchFamily="50" charset="-128"/>
              </a:rPr>
              <a:t>28.4%</a:t>
            </a:r>
            <a:endParaRPr lang="ja-JP" altLang="en-US" sz="2000" b="1" dirty="0">
              <a:latin typeface="Meiryo UI" pitchFamily="50" charset="-128"/>
              <a:ea typeface="Meiryo UI" pitchFamily="50" charset="-128"/>
              <a:cs typeface="Meiryo UI" pitchFamily="50" charset="-128"/>
            </a:endParaRPr>
          </a:p>
          <a:p>
            <a:pPr eaLnBrk="1" hangingPunct="1">
              <a:spcBef>
                <a:spcPts val="1200"/>
              </a:spcBef>
              <a:buClr>
                <a:schemeClr val="hlink"/>
              </a:buClr>
              <a:buSzPct val="85000"/>
              <a:buFont typeface="Wingdings" pitchFamily="2" charset="2"/>
              <a:buNone/>
            </a:pPr>
            <a:r>
              <a:rPr lang="en-US" altLang="ja-JP" sz="2200" b="1" dirty="0" smtClean="0">
                <a:solidFill>
                  <a:srgbClr val="9F89B9"/>
                </a:solidFill>
                <a:latin typeface="Meiryo UI" pitchFamily="50" charset="-128"/>
                <a:ea typeface="Meiryo UI" pitchFamily="50" charset="-128"/>
                <a:cs typeface="Meiryo UI" pitchFamily="50" charset="-128"/>
              </a:rPr>
              <a:t>●</a:t>
            </a:r>
            <a:r>
              <a:rPr lang="ja-JP" altLang="en-US" sz="2200" b="1" dirty="0" smtClean="0">
                <a:solidFill>
                  <a:srgbClr val="609000"/>
                </a:solidFill>
                <a:latin typeface="Meiryo UI" pitchFamily="50" charset="-128"/>
                <a:ea typeface="Meiryo UI" pitchFamily="50" charset="-128"/>
                <a:cs typeface="Meiryo UI" pitchFamily="50" charset="-128"/>
              </a:rPr>
              <a:t> </a:t>
            </a:r>
            <a:r>
              <a:rPr lang="ja-JP" altLang="en-US" sz="2200" b="1" dirty="0">
                <a:latin typeface="Meiryo UI" pitchFamily="50" charset="-128"/>
                <a:ea typeface="Meiryo UI" pitchFamily="50" charset="-128"/>
                <a:cs typeface="Meiryo UI" pitchFamily="50" charset="-128"/>
              </a:rPr>
              <a:t>ふさぎこんで</a:t>
            </a:r>
            <a:r>
              <a:rPr lang="ja-JP" altLang="en-US" sz="2200" b="1" dirty="0" smtClean="0">
                <a:latin typeface="Meiryo UI" pitchFamily="50" charset="-128"/>
                <a:ea typeface="Meiryo UI" pitchFamily="50" charset="-128"/>
                <a:cs typeface="Meiryo UI" pitchFamily="50" charset="-128"/>
              </a:rPr>
              <a:t>、何をするのも億劫がり、嫌がるようになった </a:t>
            </a:r>
            <a:r>
              <a:rPr lang="en-US" altLang="ja-JP" sz="2000" b="1" dirty="0">
                <a:solidFill>
                  <a:srgbClr val="FF5757"/>
                </a:solidFill>
                <a:latin typeface="Trebuchet MS" panose="020B0603020202020204" pitchFamily="34" charset="0"/>
                <a:ea typeface="Meiryo UI" pitchFamily="50" charset="-128"/>
                <a:cs typeface="Meiryo UI" pitchFamily="50" charset="-128"/>
              </a:rPr>
              <a:t>…</a:t>
            </a:r>
            <a:r>
              <a:rPr lang="ja-JP" altLang="en-US" sz="2000" b="1" dirty="0">
                <a:solidFill>
                  <a:srgbClr val="FF5757"/>
                </a:solidFill>
                <a:latin typeface="Trebuchet MS" panose="020B0603020202020204" pitchFamily="34" charset="0"/>
                <a:ea typeface="Meiryo UI" pitchFamily="50" charset="-128"/>
                <a:cs typeface="Meiryo UI" pitchFamily="50" charset="-128"/>
              </a:rPr>
              <a:t> </a:t>
            </a:r>
            <a:r>
              <a:rPr lang="en-US" altLang="ja-JP" sz="2000" b="1" dirty="0" smtClean="0">
                <a:solidFill>
                  <a:srgbClr val="FF5757"/>
                </a:solidFill>
                <a:latin typeface="Trebuchet MS" panose="020B0603020202020204" pitchFamily="34" charset="0"/>
                <a:ea typeface="Meiryo UI" pitchFamily="50" charset="-128"/>
                <a:cs typeface="Meiryo UI" pitchFamily="50" charset="-128"/>
              </a:rPr>
              <a:t>26.5%</a:t>
            </a:r>
            <a:endParaRPr lang="ja-JP" altLang="en-US" sz="2000" b="1" dirty="0">
              <a:latin typeface="Meiryo UI" pitchFamily="50" charset="-128"/>
              <a:ea typeface="Meiryo UI" pitchFamily="50" charset="-128"/>
              <a:cs typeface="Meiryo UI" pitchFamily="50" charset="-128"/>
            </a:endParaRPr>
          </a:p>
          <a:p>
            <a:pPr eaLnBrk="1" hangingPunct="1">
              <a:spcBef>
                <a:spcPts val="1200"/>
              </a:spcBef>
              <a:buClr>
                <a:schemeClr val="hlink"/>
              </a:buClr>
              <a:buSzPct val="85000"/>
              <a:buFont typeface="Wingdings" pitchFamily="2" charset="2"/>
              <a:buNone/>
            </a:pPr>
            <a:r>
              <a:rPr lang="en-US" altLang="ja-JP" sz="2200" b="1" dirty="0" smtClean="0">
                <a:solidFill>
                  <a:srgbClr val="9F89B9"/>
                </a:solidFill>
                <a:latin typeface="Meiryo UI" pitchFamily="50" charset="-128"/>
                <a:ea typeface="Meiryo UI" pitchFamily="50" charset="-128"/>
                <a:cs typeface="Meiryo UI" pitchFamily="50" charset="-128"/>
              </a:rPr>
              <a:t>●</a:t>
            </a:r>
            <a:r>
              <a:rPr lang="ja-JP" altLang="en-US" sz="2200" b="1" dirty="0" smtClean="0">
                <a:solidFill>
                  <a:srgbClr val="609000"/>
                </a:solidFill>
                <a:latin typeface="Meiryo UI" pitchFamily="50" charset="-128"/>
                <a:ea typeface="Meiryo UI" pitchFamily="50" charset="-128"/>
                <a:cs typeface="Meiryo UI" pitchFamily="50" charset="-128"/>
              </a:rPr>
              <a:t> </a:t>
            </a:r>
            <a:r>
              <a:rPr lang="ja-JP" altLang="en-US" sz="2200" b="1" dirty="0">
                <a:latin typeface="Meiryo UI" pitchFamily="50" charset="-128"/>
                <a:ea typeface="Meiryo UI" pitchFamily="50" charset="-128"/>
                <a:cs typeface="Meiryo UI" pitchFamily="50" charset="-128"/>
              </a:rPr>
              <a:t>気候</a:t>
            </a:r>
            <a:r>
              <a:rPr lang="ja-JP" altLang="en-US" sz="2200" b="1" dirty="0" smtClean="0">
                <a:latin typeface="Meiryo UI" pitchFamily="50" charset="-128"/>
                <a:ea typeface="Meiryo UI" pitchFamily="50" charset="-128"/>
                <a:cs typeface="Meiryo UI" pitchFamily="50" charset="-128"/>
              </a:rPr>
              <a:t>に合った</a:t>
            </a:r>
            <a:r>
              <a:rPr lang="ja-JP" altLang="en-US" sz="2200" b="1" dirty="0">
                <a:latin typeface="Meiryo UI" pitchFamily="50" charset="-128"/>
                <a:ea typeface="Meiryo UI" pitchFamily="50" charset="-128"/>
                <a:cs typeface="Meiryo UI" pitchFamily="50" charset="-128"/>
              </a:rPr>
              <a:t>服を</a:t>
            </a:r>
            <a:r>
              <a:rPr lang="ja-JP" altLang="en-US" sz="2200" b="1" dirty="0" smtClean="0">
                <a:latin typeface="Meiryo UI" pitchFamily="50" charset="-128"/>
                <a:ea typeface="Meiryo UI" pitchFamily="50" charset="-128"/>
                <a:cs typeface="Meiryo UI" pitchFamily="50" charset="-128"/>
              </a:rPr>
              <a:t>選んで</a:t>
            </a:r>
            <a:r>
              <a:rPr lang="ja-JP" altLang="en-US" sz="2200" b="1" dirty="0">
                <a:latin typeface="Meiryo UI" pitchFamily="50" charset="-128"/>
                <a:ea typeface="Meiryo UI" pitchFamily="50" charset="-128"/>
                <a:cs typeface="Meiryo UI" pitchFamily="50" charset="-128"/>
              </a:rPr>
              <a:t>きることができなく</a:t>
            </a:r>
            <a:r>
              <a:rPr lang="ja-JP" altLang="en-US" sz="2200" b="1" dirty="0" smtClean="0">
                <a:latin typeface="Meiryo UI" pitchFamily="50" charset="-128"/>
                <a:ea typeface="Meiryo UI" pitchFamily="50" charset="-128"/>
                <a:cs typeface="Meiryo UI" pitchFamily="50" charset="-128"/>
              </a:rPr>
              <a:t>なった           </a:t>
            </a:r>
            <a:r>
              <a:rPr lang="en-US" altLang="ja-JP" sz="2000" b="1" dirty="0">
                <a:solidFill>
                  <a:srgbClr val="FF5757"/>
                </a:solidFill>
                <a:latin typeface="Trebuchet MS" panose="020B0603020202020204" pitchFamily="34" charset="0"/>
                <a:ea typeface="Meiryo UI" pitchFamily="50" charset="-128"/>
                <a:cs typeface="Meiryo UI" pitchFamily="50" charset="-128"/>
              </a:rPr>
              <a:t>…</a:t>
            </a:r>
            <a:r>
              <a:rPr lang="ja-JP" altLang="en-US" sz="2000" b="1" dirty="0">
                <a:solidFill>
                  <a:srgbClr val="FF5757"/>
                </a:solidFill>
                <a:latin typeface="Trebuchet MS" panose="020B0603020202020204" pitchFamily="34" charset="0"/>
                <a:ea typeface="Meiryo UI" pitchFamily="50" charset="-128"/>
                <a:cs typeface="Meiryo UI" pitchFamily="50" charset="-128"/>
              </a:rPr>
              <a:t> </a:t>
            </a:r>
            <a:r>
              <a:rPr lang="en-US" altLang="ja-JP" sz="2000" b="1" dirty="0">
                <a:solidFill>
                  <a:srgbClr val="FF5757"/>
                </a:solidFill>
                <a:latin typeface="Trebuchet MS" panose="020B0603020202020204" pitchFamily="34" charset="0"/>
                <a:ea typeface="Meiryo UI" pitchFamily="50" charset="-128"/>
                <a:cs typeface="Meiryo UI" pitchFamily="50" charset="-128"/>
              </a:rPr>
              <a:t>19.6</a:t>
            </a:r>
            <a:r>
              <a:rPr lang="en-US" altLang="ja-JP" sz="2000" b="1" dirty="0" smtClean="0">
                <a:solidFill>
                  <a:srgbClr val="FF5757"/>
                </a:solidFill>
                <a:latin typeface="Trebuchet MS" panose="020B0603020202020204" pitchFamily="34" charset="0"/>
                <a:ea typeface="Meiryo UI" pitchFamily="50" charset="-128"/>
                <a:cs typeface="Meiryo UI" pitchFamily="50" charset="-128"/>
              </a:rPr>
              <a:t>%</a:t>
            </a:r>
            <a:endParaRPr lang="ja-JP" altLang="en-US" sz="2000" b="1" dirty="0">
              <a:latin typeface="Meiryo UI" pitchFamily="50" charset="-128"/>
              <a:ea typeface="Meiryo UI" pitchFamily="50" charset="-128"/>
              <a:cs typeface="Meiryo UI" pitchFamily="50" charset="-128"/>
            </a:endParaRPr>
          </a:p>
          <a:p>
            <a:pPr eaLnBrk="1" hangingPunct="1">
              <a:spcBef>
                <a:spcPts val="1200"/>
              </a:spcBef>
              <a:buClr>
                <a:schemeClr val="hlink"/>
              </a:buClr>
              <a:buSzPct val="85000"/>
              <a:buFont typeface="Wingdings" pitchFamily="2" charset="2"/>
              <a:buNone/>
            </a:pPr>
            <a:r>
              <a:rPr lang="en-US" altLang="ja-JP" sz="2200" b="1" dirty="0" smtClean="0">
                <a:solidFill>
                  <a:srgbClr val="9F89B9"/>
                </a:solidFill>
                <a:latin typeface="Meiryo UI" pitchFamily="50" charset="-128"/>
                <a:ea typeface="Meiryo UI" pitchFamily="50" charset="-128"/>
                <a:cs typeface="Meiryo UI" pitchFamily="50" charset="-128"/>
              </a:rPr>
              <a:t>●</a:t>
            </a:r>
            <a:r>
              <a:rPr lang="ja-JP" altLang="en-US" sz="2200" b="1" dirty="0" smtClean="0">
                <a:solidFill>
                  <a:srgbClr val="609000"/>
                </a:solidFill>
                <a:latin typeface="Meiryo UI" pitchFamily="50" charset="-128"/>
                <a:ea typeface="Meiryo UI" pitchFamily="50" charset="-128"/>
                <a:cs typeface="Meiryo UI" pitchFamily="50" charset="-128"/>
              </a:rPr>
              <a:t> </a:t>
            </a:r>
            <a:r>
              <a:rPr lang="ja-JP" altLang="en-US" sz="2200" b="1" dirty="0" smtClean="0">
                <a:latin typeface="Meiryo UI" pitchFamily="50" charset="-128"/>
                <a:ea typeface="Meiryo UI" pitchFamily="50" charset="-128"/>
                <a:cs typeface="Meiryo UI" pitchFamily="50" charset="-128"/>
              </a:rPr>
              <a:t>入浴しても洗髪は困難になった                                </a:t>
            </a:r>
            <a:r>
              <a:rPr lang="en-US" altLang="ja-JP" sz="2000" b="1" dirty="0" smtClean="0">
                <a:solidFill>
                  <a:srgbClr val="FF5757"/>
                </a:solidFill>
                <a:latin typeface="Trebuchet MS" panose="020B0603020202020204" pitchFamily="34" charset="0"/>
                <a:ea typeface="Meiryo UI" pitchFamily="50" charset="-128"/>
                <a:cs typeface="Meiryo UI" pitchFamily="50" charset="-128"/>
              </a:rPr>
              <a:t>…</a:t>
            </a:r>
            <a:r>
              <a:rPr lang="ja-JP" altLang="en-US" sz="2000" b="1" dirty="0" smtClean="0">
                <a:solidFill>
                  <a:srgbClr val="FF5757"/>
                </a:solidFill>
                <a:latin typeface="Trebuchet MS" panose="020B0603020202020204" pitchFamily="34" charset="0"/>
                <a:ea typeface="Meiryo UI" pitchFamily="50" charset="-128"/>
                <a:cs typeface="Meiryo UI" pitchFamily="50" charset="-128"/>
              </a:rPr>
              <a:t> </a:t>
            </a:r>
            <a:r>
              <a:rPr lang="en-US" altLang="ja-JP" sz="2000" b="1" dirty="0">
                <a:solidFill>
                  <a:srgbClr val="FF5757"/>
                </a:solidFill>
                <a:latin typeface="Trebuchet MS" panose="020B0603020202020204" pitchFamily="34" charset="0"/>
                <a:ea typeface="Meiryo UI" pitchFamily="50" charset="-128"/>
                <a:cs typeface="Meiryo UI" pitchFamily="50" charset="-128"/>
              </a:rPr>
              <a:t>13.5</a:t>
            </a:r>
            <a:r>
              <a:rPr lang="en-US" altLang="ja-JP" sz="2000" b="1" dirty="0" smtClean="0">
                <a:solidFill>
                  <a:srgbClr val="FF5757"/>
                </a:solidFill>
                <a:latin typeface="Trebuchet MS" panose="020B0603020202020204" pitchFamily="34" charset="0"/>
                <a:ea typeface="Meiryo UI" pitchFamily="50" charset="-128"/>
                <a:cs typeface="Meiryo UI" pitchFamily="50" charset="-128"/>
              </a:rPr>
              <a:t>%</a:t>
            </a:r>
            <a:endParaRPr lang="ja-JP" altLang="en-US" sz="2000" b="1" dirty="0">
              <a:latin typeface="Meiryo UI" pitchFamily="50" charset="-128"/>
              <a:ea typeface="Meiryo UI" pitchFamily="50" charset="-128"/>
              <a:cs typeface="Meiryo UI" pitchFamily="50" charset="-128"/>
            </a:endParaRPr>
          </a:p>
        </p:txBody>
      </p:sp>
      <p:sp>
        <p:nvSpPr>
          <p:cNvPr id="40964" name="Text Box 4"/>
          <p:cNvSpPr txBox="1">
            <a:spLocks noChangeArrowheads="1"/>
          </p:cNvSpPr>
          <p:nvPr/>
        </p:nvSpPr>
        <p:spPr bwMode="auto">
          <a:xfrm>
            <a:off x="1991446" y="6392100"/>
            <a:ext cx="6782667" cy="276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792" tIns="45395" rIns="90792" bIns="45395">
            <a:spAutoFit/>
          </a:bodyPr>
          <a:lstStyle>
            <a:lvl1pPr defTabSz="909638">
              <a:defRPr kumimoji="1" sz="3200">
                <a:solidFill>
                  <a:schemeClr val="tx1"/>
                </a:solidFill>
                <a:latin typeface="Arial" pitchFamily="34" charset="0"/>
                <a:ea typeface="ＭＳ Ｐゴシック" pitchFamily="50" charset="-128"/>
              </a:defRPr>
            </a:lvl1pPr>
            <a:lvl2pPr defTabSz="909638">
              <a:defRPr kumimoji="1" sz="2800">
                <a:solidFill>
                  <a:schemeClr val="tx1"/>
                </a:solidFill>
                <a:latin typeface="Arial" pitchFamily="34" charset="0"/>
                <a:ea typeface="ＭＳ Ｐゴシック" pitchFamily="50" charset="-128"/>
              </a:defRPr>
            </a:lvl2pPr>
            <a:lvl3pPr defTabSz="909638">
              <a:defRPr kumimoji="1" sz="2400">
                <a:solidFill>
                  <a:schemeClr val="tx1"/>
                </a:solidFill>
                <a:latin typeface="Arial" pitchFamily="34" charset="0"/>
                <a:ea typeface="ＭＳ Ｐゴシック" pitchFamily="50" charset="-128"/>
              </a:defRPr>
            </a:lvl3pPr>
            <a:lvl4pPr defTabSz="909638">
              <a:defRPr kumimoji="1" sz="2000">
                <a:solidFill>
                  <a:schemeClr val="tx1"/>
                </a:solidFill>
                <a:latin typeface="Arial" pitchFamily="34" charset="0"/>
                <a:ea typeface="ＭＳ Ｐゴシック" pitchFamily="50" charset="-128"/>
              </a:defRPr>
            </a:lvl4pPr>
            <a:lvl5pPr defTabSz="909638">
              <a:defRPr kumimoji="1" sz="2000">
                <a:solidFill>
                  <a:schemeClr val="tx1"/>
                </a:solidFill>
                <a:latin typeface="Arial" pitchFamily="34" charset="0"/>
                <a:ea typeface="ＭＳ Ｐゴシック" pitchFamily="50" charset="-128"/>
              </a:defRPr>
            </a:lvl5pPr>
            <a:lvl6pPr defTabSz="909638" eaLnBrk="0" hangingPunct="0">
              <a:defRPr kumimoji="1" sz="2000">
                <a:solidFill>
                  <a:schemeClr val="tx1"/>
                </a:solidFill>
                <a:latin typeface="Arial" pitchFamily="34" charset="0"/>
                <a:ea typeface="ＭＳ Ｐゴシック" pitchFamily="50" charset="-128"/>
              </a:defRPr>
            </a:lvl6pPr>
            <a:lvl7pPr defTabSz="909638" eaLnBrk="0" hangingPunct="0">
              <a:defRPr kumimoji="1" sz="2000">
                <a:solidFill>
                  <a:schemeClr val="tx1"/>
                </a:solidFill>
                <a:latin typeface="Arial" pitchFamily="34" charset="0"/>
                <a:ea typeface="ＭＳ Ｐゴシック" pitchFamily="50" charset="-128"/>
              </a:defRPr>
            </a:lvl7pPr>
            <a:lvl8pPr defTabSz="909638" eaLnBrk="0" hangingPunct="0">
              <a:defRPr kumimoji="1" sz="2000">
                <a:solidFill>
                  <a:schemeClr val="tx1"/>
                </a:solidFill>
                <a:latin typeface="Arial" pitchFamily="34" charset="0"/>
                <a:ea typeface="ＭＳ Ｐゴシック" pitchFamily="50" charset="-128"/>
              </a:defRPr>
            </a:lvl8pPr>
            <a:lvl9pPr defTabSz="909638" eaLnBrk="0" hangingPunct="0">
              <a:defRPr kumimoji="1" sz="2000">
                <a:solidFill>
                  <a:schemeClr val="tx1"/>
                </a:solidFill>
                <a:latin typeface="Arial" pitchFamily="34" charset="0"/>
                <a:ea typeface="ＭＳ Ｐゴシック" pitchFamily="50" charset="-128"/>
              </a:defRPr>
            </a:lvl9pPr>
          </a:lstStyle>
          <a:p>
            <a:pPr eaLnBrk="1" hangingPunct="1">
              <a:spcBef>
                <a:spcPct val="50000"/>
              </a:spcBef>
            </a:pPr>
            <a:r>
              <a:rPr lang="ja-JP" altLang="en-US" sz="1200" b="1" dirty="0">
                <a:latin typeface="Meiryo UI" pitchFamily="50" charset="-128"/>
                <a:ea typeface="Meiryo UI" pitchFamily="50" charset="-128"/>
                <a:cs typeface="Meiryo UI" pitchFamily="50" charset="-128"/>
              </a:rPr>
              <a:t>公益社団法人 認知症の人と家族の</a:t>
            </a:r>
            <a:r>
              <a:rPr lang="ja-JP" altLang="en-US" sz="1200" b="1" dirty="0" smtClean="0">
                <a:latin typeface="Meiryo UI" pitchFamily="50" charset="-128"/>
                <a:ea typeface="Meiryo UI" pitchFamily="50" charset="-128"/>
                <a:cs typeface="Meiryo UI" pitchFamily="50" charset="-128"/>
              </a:rPr>
              <a:t>会  「認知症の診断と治療に関するアンケート調査報告書」 </a:t>
            </a:r>
            <a:r>
              <a:rPr lang="en-US" altLang="ja-JP" sz="1200" b="1" dirty="0" smtClean="0">
                <a:latin typeface="Trebuchet MS" panose="020B0603020202020204" pitchFamily="34" charset="0"/>
                <a:ea typeface="Meiryo UI" pitchFamily="50" charset="-128"/>
                <a:cs typeface="Meiryo UI" pitchFamily="50" charset="-128"/>
              </a:rPr>
              <a:t>2014.9</a:t>
            </a:r>
            <a:endParaRPr lang="ja-JP" altLang="en-US" sz="1200" b="1" dirty="0">
              <a:latin typeface="Meiryo UI" pitchFamily="50" charset="-128"/>
              <a:ea typeface="Meiryo UI" pitchFamily="50" charset="-128"/>
              <a:cs typeface="Meiryo UI" pitchFamily="50" charset="-128"/>
            </a:endParaRPr>
          </a:p>
        </p:txBody>
      </p:sp>
      <p:sp>
        <p:nvSpPr>
          <p:cNvPr id="40965" name="Rectangle 6"/>
          <p:cNvSpPr>
            <a:spLocks noChangeArrowheads="1"/>
          </p:cNvSpPr>
          <p:nvPr/>
        </p:nvSpPr>
        <p:spPr bwMode="auto">
          <a:xfrm>
            <a:off x="7287316" y="1341660"/>
            <a:ext cx="1289164" cy="32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883" tIns="41441" rIns="82883" bIns="41441" anchor="b">
            <a:spAutoFit/>
          </a:bodyPr>
          <a:lstStyle/>
          <a:p>
            <a:pPr defTabSz="909638" eaLnBrk="1" hangingPunct="1"/>
            <a:r>
              <a:rPr lang="ja-JP" altLang="en-US" sz="1600" b="1" dirty="0" smtClean="0">
                <a:latin typeface="Meiryo UI" pitchFamily="50" charset="-128"/>
                <a:ea typeface="Meiryo UI" pitchFamily="50" charset="-128"/>
                <a:cs typeface="Meiryo UI" pitchFamily="50" charset="-128"/>
              </a:rPr>
              <a:t>（</a:t>
            </a:r>
            <a:r>
              <a:rPr lang="ja-JP" altLang="en-US" sz="1600" b="1" dirty="0" smtClean="0">
                <a:latin typeface="Trebuchet MS" panose="020B0603020202020204" pitchFamily="34" charset="0"/>
                <a:ea typeface="Meiryo UI" pitchFamily="50" charset="-128"/>
                <a:cs typeface="Meiryo UI" pitchFamily="50" charset="-128"/>
              </a:rPr>
              <a:t>ｎ</a:t>
            </a:r>
            <a:r>
              <a:rPr lang="en-US" altLang="ja-JP" sz="1600" b="1" dirty="0" smtClean="0">
                <a:latin typeface="Trebuchet MS" panose="020B0603020202020204" pitchFamily="34" charset="0"/>
                <a:ea typeface="Meiryo UI" pitchFamily="50" charset="-128"/>
                <a:cs typeface="Meiryo UI" pitchFamily="50" charset="-128"/>
              </a:rPr>
              <a:t>:465</a:t>
            </a:r>
            <a:r>
              <a:rPr lang="ja-JP" altLang="en-US" sz="1600" b="1" dirty="0" smtClean="0">
                <a:latin typeface="Meiryo UI" pitchFamily="50" charset="-128"/>
                <a:ea typeface="Meiryo UI" pitchFamily="50" charset="-128"/>
                <a:cs typeface="Meiryo UI" pitchFamily="50" charset="-128"/>
              </a:rPr>
              <a:t>）</a:t>
            </a:r>
            <a:r>
              <a:rPr lang="ja-JP" altLang="en-US" sz="1600" dirty="0" smtClean="0">
                <a:latin typeface="Meiryo UI" pitchFamily="50" charset="-128"/>
                <a:ea typeface="Meiryo UI" pitchFamily="50" charset="-128"/>
                <a:cs typeface="Meiryo UI" pitchFamily="50" charset="-128"/>
              </a:rPr>
              <a:t> </a:t>
            </a:r>
            <a:endParaRPr lang="ja-JP" altLang="en-US" sz="1600" dirty="0">
              <a:latin typeface="Meiryo UI" pitchFamily="50" charset="-128"/>
              <a:ea typeface="Meiryo UI" pitchFamily="50" charset="-128"/>
              <a:cs typeface="Meiryo UI" pitchFamily="50" charset="-128"/>
            </a:endParaRPr>
          </a:p>
        </p:txBody>
      </p:sp>
      <p:sp>
        <p:nvSpPr>
          <p:cNvPr id="8" name="Rectangle 3"/>
          <p:cNvSpPr>
            <a:spLocks noChangeArrowheads="1"/>
          </p:cNvSpPr>
          <p:nvPr/>
        </p:nvSpPr>
        <p:spPr bwMode="auto">
          <a:xfrm>
            <a:off x="330481" y="949087"/>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170248587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02630"/>
            <a:ext cx="9144000" cy="562074"/>
          </a:xfrm>
        </p:spPr>
        <p:txBody>
          <a:bodyPr>
            <a:noAutofit/>
          </a:body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急性期病院で認知症が疑われるきっかけ</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899592" y="1916832"/>
            <a:ext cx="7704856" cy="3989040"/>
          </a:xfrm>
        </p:spPr>
        <p:txBody>
          <a:bodyPr>
            <a:normAutofit/>
          </a:bodyPr>
          <a:lstStyle/>
          <a:p>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せん妄の発症</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転倒</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脱水</a:t>
            </a:r>
            <a:endPar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セルフ・ネグレクト（摂食不良、セルフケア不良）</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コンプライアンス不良（内服、処置等）</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en-US" altLang="ja-JP" sz="28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(Bentley Meyer, 2004)</a:t>
            </a:r>
          </a:p>
          <a:p>
            <a:pPr marL="0" indent="0">
              <a:buNone/>
            </a:pPr>
            <a:endParaRPr kumimoji="1" lang="en-US" altLang="ja-JP" sz="2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79055" y="864551"/>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9326052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3309" y="1"/>
            <a:ext cx="5556843" cy="760178"/>
          </a:xfrm>
        </p:spPr>
        <p:txBody>
          <a:bodyPr>
            <a:noAutofit/>
          </a:bodyPr>
          <a:lstStyle/>
          <a:p>
            <a:pPr algn="l"/>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認知症の重症度判定 </a:t>
            </a:r>
            <a:r>
              <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(FAST</a:t>
            </a: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分類</a:t>
            </a:r>
            <a:r>
              <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800" b="1"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621263950"/>
              </p:ext>
            </p:extLst>
          </p:nvPr>
        </p:nvGraphicFramePr>
        <p:xfrm>
          <a:off x="213905" y="831552"/>
          <a:ext cx="8712891" cy="5688152"/>
        </p:xfrm>
        <a:graphic>
          <a:graphicData uri="http://schemas.openxmlformats.org/drawingml/2006/table">
            <a:tbl>
              <a:tblPr firstRow="1" bandRow="1">
                <a:tableStyleId>{5C22544A-7EE6-4342-B048-85BDC9FD1C3A}</a:tableStyleId>
              </a:tblPr>
              <a:tblGrid>
                <a:gridCol w="1390416"/>
                <a:gridCol w="878619"/>
                <a:gridCol w="1907352"/>
                <a:gridCol w="2232248"/>
                <a:gridCol w="2304256"/>
              </a:tblGrid>
              <a:tr h="293192">
                <a:tc>
                  <a:txBody>
                    <a:bodyPr/>
                    <a:lstStyle/>
                    <a:p>
                      <a:pPr algn="ct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重症度</a:t>
                      </a:r>
                      <a:endParaRPr kumimoji="1" lang="ja-JP" altLang="en-US" sz="1300" dirty="0">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50000"/>
                      </a:schemeClr>
                    </a:solidFill>
                  </a:tcPr>
                </a:tc>
                <a:tc>
                  <a:txBody>
                    <a:bodyPr/>
                    <a:lstStyle/>
                    <a:p>
                      <a:pPr algn="ct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臨床診断</a:t>
                      </a:r>
                      <a:endParaRPr kumimoji="1" lang="ja-JP" altLang="en-US" sz="1300" dirty="0">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50000"/>
                      </a:schemeClr>
                    </a:solidFill>
                  </a:tcPr>
                </a:tc>
                <a:tc>
                  <a:txBody>
                    <a:bodyPr/>
                    <a:lstStyle/>
                    <a:p>
                      <a:pPr algn="ct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特徴</a:t>
                      </a:r>
                      <a:endParaRPr kumimoji="1" lang="ja-JP" altLang="en-US" sz="1300" dirty="0">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50000"/>
                      </a:schemeClr>
                    </a:solidFill>
                  </a:tcPr>
                </a:tc>
                <a:tc>
                  <a:txBody>
                    <a:bodyPr/>
                    <a:lstStyle/>
                    <a:p>
                      <a:pPr algn="ct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セルフケア</a:t>
                      </a:r>
                      <a:endParaRPr kumimoji="1" lang="ja-JP" altLang="en-US" sz="1300" dirty="0">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50000"/>
                      </a:schemeClr>
                    </a:solidFill>
                  </a:tcPr>
                </a:tc>
                <a:tc>
                  <a:txBody>
                    <a:bodyPr/>
                    <a:lstStyle/>
                    <a:p>
                      <a:pPr algn="ct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支援</a:t>
                      </a:r>
                      <a:endParaRPr kumimoji="1" lang="ja-JP" altLang="en-US" sz="1300" dirty="0">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50000"/>
                      </a:schemeClr>
                    </a:solidFill>
                  </a:tcPr>
                </a:tc>
              </a:tr>
              <a:tr h="370840">
                <a:tc>
                  <a:txBody>
                    <a:bodyPr/>
                    <a:lstStyle/>
                    <a:p>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認知機能</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障害なし</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正常</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主観的・客観的機能低下を認めない</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正常</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通常の支援</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r>
              <a:tr h="370840">
                <a:tc>
                  <a:txBody>
                    <a:bodyPr/>
                    <a:lstStyle/>
                    <a:p>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非常に軽度の</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低下</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年齢相応</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物の置き忘れ、見た物の名前が思い出せない</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正常</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通常の支援</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r>
              <a:tr h="985001">
                <a:tc>
                  <a:txBody>
                    <a:bodyPr/>
                    <a:lstStyle/>
                    <a:p>
                      <a:r>
                        <a:rPr kumimoji="1" lang="en-US" altLang="ja-JP"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 軽度の低下</a:t>
                      </a:r>
                      <a:endParaRPr kumimoji="1" lang="ja-JP" altLang="en-US" sz="1200" dirty="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境界</a:t>
                      </a:r>
                      <a:endParaRPr kumimoji="1" lang="ja-JP" altLang="en-US" sz="1200" dirty="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熟練を要する仕事の場面での機能低下を同僚が認める</a:t>
                      </a:r>
                      <a:r>
                        <a:rPr kumimoji="1" lang="en-US" altLang="ja-JP"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新しい場所への旅行が難しい</a:t>
                      </a:r>
                      <a:endParaRPr kumimoji="1" lang="ja-JP" altLang="en-US" sz="1200" dirty="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セルフケアの実施にムラが生じる</a:t>
                      </a:r>
                      <a:endParaRPr kumimoji="1" lang="en-US" altLang="ja-JP"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服薬管理が不規則になる</a:t>
                      </a:r>
                      <a:endParaRPr kumimoji="1" lang="en-US" altLang="ja-JP"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緊急時の対応が難しくなる場合がある新たな処置・手技の理解が困難な場合が生じる</a:t>
                      </a:r>
                      <a:endParaRPr kumimoji="1" lang="en-US" altLang="ja-JP"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認知症の診断はなされていないが、服薬管理や緊急時の対応、セルフケアが困難なことから認知症に気づく場合がある</a:t>
                      </a:r>
                      <a:endParaRPr kumimoji="1" lang="ja-JP" altLang="en-US" sz="1200" dirty="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a:txBody>
                  <a:tcPr/>
                </a:tc>
              </a:tr>
              <a:tr h="370840">
                <a:tc>
                  <a:txBody>
                    <a:bodyPr/>
                    <a:lstStyle/>
                    <a:p>
                      <a:r>
                        <a:rPr kumimoji="1" lang="en-US" altLang="ja-JP"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 中等度の低下</a:t>
                      </a:r>
                      <a:endParaRPr kumimoji="1" lang="ja-JP" altLang="en-US" sz="1200" dirty="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軽度の認知症</a:t>
                      </a:r>
                      <a:endParaRPr kumimoji="1" lang="ja-JP" altLang="en-US" sz="1200" dirty="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段取りをつける、家計管理、買い物の障害</a:t>
                      </a:r>
                      <a:endParaRPr kumimoji="1" lang="ja-JP" altLang="en-US" sz="1200" dirty="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セルフケアの実施が困難になる</a:t>
                      </a:r>
                      <a:endParaRPr kumimoji="1" lang="en-US" altLang="ja-JP"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緊急時の対応が困難になる</a:t>
                      </a:r>
                      <a:endParaRPr kumimoji="1" lang="en-US" altLang="ja-JP"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服薬自己管理が難しくなる</a:t>
                      </a:r>
                      <a:endParaRPr kumimoji="1" lang="en-US" altLang="ja-JP"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新たな手技の獲得が困難になる</a:t>
                      </a:r>
                      <a:endParaRPr kumimoji="1" lang="ja-JP" altLang="en-US" sz="1200" dirty="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簡単な手技について指導をおこない、可能な限りの自立支援を行う</a:t>
                      </a:r>
                      <a:endParaRPr kumimoji="1" lang="en-US" altLang="ja-JP"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自尊心への配慮を要する</a:t>
                      </a:r>
                      <a:endParaRPr kumimoji="1" lang="ja-JP" altLang="en-US" sz="1200" dirty="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a:txBody>
                  <a:tcPr/>
                </a:tc>
              </a:tr>
              <a:tr h="370840">
                <a:tc>
                  <a:txBody>
                    <a:bodyPr/>
                    <a:lstStyle/>
                    <a:p>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やや高度の</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低下</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中等度の認知症</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介助なしでの着衣困難、入浴に説得が必要</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セルフケアが困難になる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自ら判断することは困難になる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介助が必要になる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自立支援は難しいが簡単な手技を見守りで実施しながら支援を行う</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支援への抵抗が生じる</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r>
              <a:tr h="370840">
                <a:tc>
                  <a:txBody>
                    <a:bodyPr/>
                    <a:lstStyle/>
                    <a:p>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高度の低下</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やや高度の認知症</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不適切な着衣</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入浴をいやがる・要介助</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トイレの水を流せない</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尿便失禁</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セルフケアが困難になる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介助での実施に抵抗を生じることがある</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一部介助、場合によって全介助</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r>
              <a:tr h="370840">
                <a:tc>
                  <a:txBody>
                    <a:bodyPr/>
                    <a:lstStyle/>
                    <a:p>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非常に高度の</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低下</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高度の認知症</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言語機能低下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理解できる語彙は一単語</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歩行能力喪失、坐位維持困難、笑う能力の喪失、</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混迷・昏睡</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セルフケアが困難になる</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全介助</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r>
            </a:tbl>
          </a:graphicData>
        </a:graphic>
      </p:graphicFrame>
      <p:sp>
        <p:nvSpPr>
          <p:cNvPr id="6" name="Rectangle 3"/>
          <p:cNvSpPr>
            <a:spLocks noChangeArrowheads="1"/>
          </p:cNvSpPr>
          <p:nvPr/>
        </p:nvSpPr>
        <p:spPr bwMode="auto">
          <a:xfrm>
            <a:off x="291523" y="64194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7" name="Text Box 4"/>
          <p:cNvSpPr txBox="1">
            <a:spLocks noChangeArrowheads="1"/>
          </p:cNvSpPr>
          <p:nvPr/>
        </p:nvSpPr>
        <p:spPr bwMode="auto">
          <a:xfrm>
            <a:off x="4211960" y="6237312"/>
            <a:ext cx="4819651"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8" tIns="45715" rIns="91428" bIns="45715" anchor="b">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algn="r" eaLnBrk="1" hangingPunct="1"/>
            <a:r>
              <a:rPr kumimoji="0" lang="en-US" altLang="en-US" sz="1200" b="1" dirty="0" err="1">
                <a:latin typeface="Meiryo UI" pitchFamily="50" charset="-128"/>
                <a:ea typeface="Meiryo UI" pitchFamily="50" charset="-128"/>
                <a:cs typeface="Meiryo UI" pitchFamily="50" charset="-128"/>
              </a:rPr>
              <a:t>Reisberg</a:t>
            </a:r>
            <a:r>
              <a:rPr kumimoji="0" lang="en-US" altLang="en-US" sz="1200" b="1" dirty="0">
                <a:latin typeface="Meiryo UI" pitchFamily="50" charset="-128"/>
                <a:ea typeface="Meiryo UI" pitchFamily="50" charset="-128"/>
                <a:cs typeface="Meiryo UI" pitchFamily="50" charset="-128"/>
              </a:rPr>
              <a:t> B et al: Functional staging of dementia of the Alzheimer type. Ann NY </a:t>
            </a:r>
            <a:r>
              <a:rPr kumimoji="0" lang="en-US" altLang="en-US" sz="1200" b="1" dirty="0" err="1">
                <a:latin typeface="Meiryo UI" pitchFamily="50" charset="-128"/>
                <a:ea typeface="Meiryo UI" pitchFamily="50" charset="-128"/>
                <a:cs typeface="Meiryo UI" pitchFamily="50" charset="-128"/>
              </a:rPr>
              <a:t>Acad</a:t>
            </a:r>
            <a:r>
              <a:rPr kumimoji="0" lang="en-US" altLang="en-US" sz="1200" b="1" dirty="0">
                <a:latin typeface="Meiryo UI" pitchFamily="50" charset="-128"/>
                <a:ea typeface="Meiryo UI" pitchFamily="50" charset="-128"/>
                <a:cs typeface="Meiryo UI" pitchFamily="50" charset="-128"/>
              </a:rPr>
              <a:t> </a:t>
            </a:r>
            <a:r>
              <a:rPr kumimoji="0" lang="en-US" altLang="en-US" sz="1200" b="1" dirty="0" err="1">
                <a:latin typeface="Meiryo UI" pitchFamily="50" charset="-128"/>
                <a:ea typeface="Meiryo UI" pitchFamily="50" charset="-128"/>
                <a:cs typeface="Meiryo UI" pitchFamily="50" charset="-128"/>
              </a:rPr>
              <a:t>Sci</a:t>
            </a:r>
            <a:r>
              <a:rPr kumimoji="0" lang="en-US" altLang="en-US" sz="1200" b="1" dirty="0">
                <a:latin typeface="Meiryo UI" pitchFamily="50" charset="-128"/>
                <a:ea typeface="Meiryo UI" pitchFamily="50" charset="-128"/>
                <a:cs typeface="Meiryo UI" pitchFamily="50" charset="-128"/>
              </a:rPr>
              <a:t> 1984; 435 481-483</a:t>
            </a:r>
            <a:endParaRPr kumimoji="0" lang="en-US" altLang="ja-JP" sz="1200" b="1" dirty="0">
              <a:latin typeface="Meiryo UI" pitchFamily="50" charset="-128"/>
              <a:ea typeface="Meiryo UI" pitchFamily="50" charset="-128"/>
              <a:cs typeface="Meiryo UI" pitchFamily="50" charset="-128"/>
            </a:endParaRPr>
          </a:p>
        </p:txBody>
      </p:sp>
      <p:sp>
        <p:nvSpPr>
          <p:cNvPr id="3" name="角丸四角形 2"/>
          <p:cNvSpPr/>
          <p:nvPr/>
        </p:nvSpPr>
        <p:spPr>
          <a:xfrm>
            <a:off x="5796136" y="116632"/>
            <a:ext cx="3235475" cy="72008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dirty="0">
                <a:latin typeface="Meiryo UI" panose="020B0604030504040204" pitchFamily="50" charset="-128"/>
                <a:ea typeface="Meiryo UI" panose="020B0604030504040204" pitchFamily="50" charset="-128"/>
                <a:cs typeface="Meiryo UI" panose="020B0604030504040204" pitchFamily="50" charset="-128"/>
              </a:rPr>
              <a:t>一般病院では、</a:t>
            </a:r>
            <a:r>
              <a:rPr lang="en-US" altLang="ja-JP" dirty="0">
                <a:latin typeface="Meiryo UI" panose="020B0604030504040204" pitchFamily="50" charset="-128"/>
                <a:ea typeface="Meiryo UI" panose="020B0604030504040204" pitchFamily="50" charset="-128"/>
                <a:cs typeface="Meiryo UI" panose="020B0604030504040204" pitchFamily="50" charset="-128"/>
              </a:rPr>
              <a:t>FAST3</a:t>
            </a:r>
            <a:r>
              <a:rPr lang="ja-JP" altLang="en-US" dirty="0">
                <a:latin typeface="Meiryo UI" panose="020B0604030504040204" pitchFamily="50" charset="-128"/>
                <a:ea typeface="Meiryo UI" panose="020B0604030504040204" pitchFamily="50" charset="-128"/>
                <a:cs typeface="Meiryo UI" panose="020B0604030504040204" pitchFamily="50" charset="-128"/>
              </a:rPr>
              <a:t>のレベルで治療上の問題が生じ始める</a:t>
            </a:r>
            <a:endParaRPr kumimoji="1" lang="ja-JP" altLang="en-US" dirty="0"/>
          </a:p>
        </p:txBody>
      </p:sp>
    </p:spTree>
    <p:extLst>
      <p:ext uri="{BB962C8B-B14F-4D97-AF65-F5344CB8AC3E}">
        <p14:creationId xmlns:p14="http://schemas.microsoft.com/office/powerpoint/2010/main" val="120909535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72085" y="188640"/>
            <a:ext cx="8229600" cy="936104"/>
          </a:xfrm>
        </p:spPr>
        <p:txBody>
          <a:bodyPr>
            <a:normAutofit fontScale="90000"/>
          </a:bodyPr>
          <a:lstStyle/>
          <a:p>
            <a:r>
              <a:rPr kumimoji="1"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急性期病院における</a:t>
            </a:r>
            <a:r>
              <a:rPr kumimoji="1"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認知症のアセスメント</a:t>
            </a:r>
            <a:endParaRPr kumimoji="1" lang="ja-JP" altLang="en-US" sz="3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円/楕円 4"/>
          <p:cNvSpPr/>
          <p:nvPr/>
        </p:nvSpPr>
        <p:spPr>
          <a:xfrm>
            <a:off x="2682206" y="1988840"/>
            <a:ext cx="3608040" cy="2808312"/>
          </a:xfrm>
          <a:prstGeom prst="ellipse">
            <a:avLst/>
          </a:prstGeom>
          <a:noFill/>
          <a:ln w="635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5"/>
          <p:cNvSpPr/>
          <p:nvPr/>
        </p:nvSpPr>
        <p:spPr>
          <a:xfrm>
            <a:off x="1590626" y="3225056"/>
            <a:ext cx="3608040" cy="2808312"/>
          </a:xfrm>
          <a:prstGeom prst="ellipse">
            <a:avLst/>
          </a:prstGeom>
          <a:noFill/>
          <a:ln w="635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3805088" y="3240687"/>
            <a:ext cx="3608040" cy="2808312"/>
          </a:xfrm>
          <a:prstGeom prst="ellipse">
            <a:avLst/>
          </a:prstGeom>
          <a:noFill/>
          <a:ln w="635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4064059" y="1487441"/>
            <a:ext cx="934945" cy="461665"/>
          </a:xfrm>
          <a:prstGeom prst="rect">
            <a:avLst/>
          </a:prstGeom>
          <a:noFill/>
        </p:spPr>
        <p:txBody>
          <a:bodyPr wrap="square" rtlCol="0">
            <a:spAutoFit/>
          </a:bodyPr>
          <a:lstStyle/>
          <a:p>
            <a:r>
              <a:rPr kumimoji="1" lang="ja-JP" altLang="en-US" sz="24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個 人</a:t>
            </a:r>
            <a:endParaRPr kumimoji="1" lang="ja-JP" altLang="en-US" sz="2400" b="1" dirty="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p:cNvSpPr txBox="1"/>
          <p:nvPr/>
        </p:nvSpPr>
        <p:spPr>
          <a:xfrm>
            <a:off x="7165010" y="5514909"/>
            <a:ext cx="1107996" cy="461665"/>
          </a:xfrm>
          <a:prstGeom prst="rect">
            <a:avLst/>
          </a:prstGeom>
          <a:noFill/>
        </p:spPr>
        <p:txBody>
          <a:bodyPr wrap="none" rtlCol="0">
            <a:spAutoFit/>
          </a:bodyPr>
          <a:lstStyle/>
          <a:p>
            <a:r>
              <a:rPr kumimoji="1" lang="ja-JP" altLang="en-US" sz="2400" b="1" dirty="0" smtClean="0">
                <a:solidFill>
                  <a:schemeClr val="accent6">
                    <a:lumMod val="75000"/>
                  </a:schemeClr>
                </a:solidFill>
                <a:latin typeface="Meiryo UI" panose="020B0604030504040204" pitchFamily="50" charset="-128"/>
                <a:ea typeface="Meiryo UI" panose="020B0604030504040204" pitchFamily="50" charset="-128"/>
                <a:cs typeface="Meiryo UI" panose="020B0604030504040204" pitchFamily="50" charset="-128"/>
              </a:rPr>
              <a:t>認知症</a:t>
            </a:r>
            <a:endParaRPr kumimoji="1" lang="ja-JP" altLang="en-US" sz="2400" b="1" dirty="0">
              <a:solidFill>
                <a:schemeClr val="accent6">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p:cNvSpPr txBox="1"/>
          <p:nvPr/>
        </p:nvSpPr>
        <p:spPr>
          <a:xfrm>
            <a:off x="323528" y="5418866"/>
            <a:ext cx="1415772" cy="461665"/>
          </a:xfrm>
          <a:prstGeom prst="rect">
            <a:avLst/>
          </a:prstGeom>
          <a:noFill/>
        </p:spPr>
        <p:txBody>
          <a:bodyPr wrap="none" rtlCol="0">
            <a:spAutoFit/>
          </a:bodyPr>
          <a:lstStyle/>
          <a:p>
            <a:r>
              <a:rPr kumimoji="1" lang="ja-JP" altLang="en-US" sz="2400" b="1" dirty="0" smtClean="0">
                <a:solidFill>
                  <a:schemeClr val="accent3">
                    <a:lumMod val="75000"/>
                  </a:schemeClr>
                </a:solidFill>
                <a:latin typeface="Meiryo UI" panose="020B0604030504040204" pitchFamily="50" charset="-128"/>
                <a:ea typeface="Meiryo UI" panose="020B0604030504040204" pitchFamily="50" charset="-128"/>
                <a:cs typeface="Meiryo UI" panose="020B0604030504040204" pitchFamily="50" charset="-128"/>
              </a:rPr>
              <a:t>身体治療</a:t>
            </a:r>
            <a:endParaRPr kumimoji="1" lang="ja-JP" altLang="en-US" sz="2400" b="1" dirty="0">
              <a:solidFill>
                <a:schemeClr val="accent3">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p:cNvSpPr txBox="1"/>
          <p:nvPr/>
        </p:nvSpPr>
        <p:spPr>
          <a:xfrm>
            <a:off x="5736248" y="4545413"/>
            <a:ext cx="1107996" cy="923330"/>
          </a:xfrm>
          <a:prstGeom prst="rect">
            <a:avLst/>
          </a:prstGeom>
          <a:noFill/>
        </p:spPr>
        <p:txBody>
          <a:bodyPr wrap="none" rtlCol="0">
            <a:spAutoFit/>
          </a:bodyPr>
          <a:lstStyle/>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認知機能</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rPr>
              <a:t>IADL</a:t>
            </a:r>
          </a:p>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行動変化</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テキスト ボックス 11"/>
          <p:cNvSpPr txBox="1"/>
          <p:nvPr/>
        </p:nvSpPr>
        <p:spPr>
          <a:xfrm>
            <a:off x="4095583" y="2118060"/>
            <a:ext cx="877163" cy="1200329"/>
          </a:xfrm>
          <a:prstGeom prst="rect">
            <a:avLst/>
          </a:prstGeom>
          <a:noFill/>
        </p:spPr>
        <p:txBody>
          <a:bodyPr wrap="none" rtlCol="0">
            <a:spAutoFit/>
          </a:bodyPr>
          <a:lstStyle/>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ニーズ</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価値観</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関係</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世界観</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テキスト ボックス 12"/>
          <p:cNvSpPr txBox="1"/>
          <p:nvPr/>
        </p:nvSpPr>
        <p:spPr>
          <a:xfrm>
            <a:off x="5170526" y="3522016"/>
            <a:ext cx="877163" cy="646331"/>
          </a:xfrm>
          <a:prstGeom prst="rect">
            <a:avLst/>
          </a:prstGeom>
          <a:noFill/>
        </p:spPr>
        <p:txBody>
          <a:bodyPr wrap="none" rtlCol="0">
            <a:spAutoFit/>
          </a:bodyPr>
          <a:lstStyle/>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認知症</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の体験</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p:cNvSpPr txBox="1"/>
          <p:nvPr/>
        </p:nvSpPr>
        <p:spPr>
          <a:xfrm>
            <a:off x="2028707" y="4268414"/>
            <a:ext cx="1104790" cy="1477328"/>
          </a:xfrm>
          <a:prstGeom prst="rect">
            <a:avLst/>
          </a:prstGeom>
          <a:noFill/>
        </p:spPr>
        <p:txBody>
          <a:bodyPr wrap="none" rtlCol="0">
            <a:spAutoFit/>
          </a:bodyPr>
          <a:lstStyle/>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病態</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rPr>
              <a:t>ADL</a:t>
            </a:r>
          </a:p>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転倒</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セルフケア</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p:cNvSpPr txBox="1"/>
          <p:nvPr/>
        </p:nvSpPr>
        <p:spPr>
          <a:xfrm>
            <a:off x="4064060" y="4855222"/>
            <a:ext cx="809837" cy="369332"/>
          </a:xfrm>
          <a:prstGeom prst="rect">
            <a:avLst/>
          </a:prstGeom>
          <a:noFill/>
        </p:spPr>
        <p:txBody>
          <a:bodyPr wrap="none" rtlCol="0">
            <a:spAutoFit/>
          </a:bodyPr>
          <a:lstStyle/>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せん妄</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テキスト ボックス 15"/>
          <p:cNvSpPr txBox="1"/>
          <p:nvPr/>
        </p:nvSpPr>
        <p:spPr>
          <a:xfrm>
            <a:off x="2965682" y="3511122"/>
            <a:ext cx="857927" cy="646331"/>
          </a:xfrm>
          <a:prstGeom prst="rect">
            <a:avLst/>
          </a:prstGeom>
          <a:noFill/>
        </p:spPr>
        <p:txBody>
          <a:bodyPr wrap="none" rtlCol="0">
            <a:spAutoFit/>
          </a:bodyPr>
          <a:lstStyle/>
          <a:p>
            <a:pPr algn="ct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疾病</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の体験</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p:cNvSpPr txBox="1"/>
          <p:nvPr/>
        </p:nvSpPr>
        <p:spPr>
          <a:xfrm>
            <a:off x="4189455" y="5194720"/>
            <a:ext cx="646331" cy="369332"/>
          </a:xfrm>
          <a:prstGeom prst="rect">
            <a:avLst/>
          </a:prstGeom>
          <a:noFill/>
        </p:spPr>
        <p:txBody>
          <a:bodyPr wrap="none" rtlCol="0">
            <a:spAutoFit/>
          </a:bodyPr>
          <a:lstStyle/>
          <a:p>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苦</a:t>
            </a: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痛</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Rectangle 3"/>
          <p:cNvSpPr>
            <a:spLocks noChangeArrowheads="1"/>
          </p:cNvSpPr>
          <p:nvPr/>
        </p:nvSpPr>
        <p:spPr bwMode="auto">
          <a:xfrm>
            <a:off x="227959" y="122253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12682395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a:spLocks noGrp="1"/>
          </p:cNvSpPr>
          <p:nvPr>
            <p:ph type="title"/>
          </p:nvPr>
        </p:nvSpPr>
        <p:spPr>
          <a:xfrm>
            <a:off x="462585" y="189724"/>
            <a:ext cx="8229600" cy="562074"/>
          </a:xfrm>
        </p:spPr>
        <p:txBody>
          <a:bodyPr>
            <a:no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認知症高齢者の割合</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Rectangle 3"/>
          <p:cNvSpPr>
            <a:spLocks noChangeArrowheads="1"/>
          </p:cNvSpPr>
          <p:nvPr/>
        </p:nvSpPr>
        <p:spPr bwMode="auto">
          <a:xfrm>
            <a:off x="292722" y="84960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graphicFrame>
        <p:nvGraphicFramePr>
          <p:cNvPr id="2" name="表 1"/>
          <p:cNvGraphicFramePr>
            <a:graphicFrameLocks noGrp="1"/>
          </p:cNvGraphicFramePr>
          <p:nvPr>
            <p:extLst>
              <p:ext uri="{D42A27DB-BD31-4B8C-83A1-F6EECF244321}">
                <p14:modId xmlns:p14="http://schemas.microsoft.com/office/powerpoint/2010/main" val="1024911909"/>
              </p:ext>
            </p:extLst>
          </p:nvPr>
        </p:nvGraphicFramePr>
        <p:xfrm>
          <a:off x="760707" y="1268760"/>
          <a:ext cx="7633353" cy="996307"/>
        </p:xfrm>
        <a:graphic>
          <a:graphicData uri="http://schemas.openxmlformats.org/drawingml/2006/table">
            <a:tbl>
              <a:tblPr firstRow="1">
                <a:tableStyleId>{5C22544A-7EE6-4342-B048-85BDC9FD1C3A}</a:tableStyleId>
              </a:tblPr>
              <a:tblGrid>
                <a:gridCol w="368781"/>
                <a:gridCol w="1037796"/>
                <a:gridCol w="1037796"/>
                <a:gridCol w="1037796"/>
                <a:gridCol w="1037796"/>
                <a:gridCol w="1037796"/>
                <a:gridCol w="1037796"/>
                <a:gridCol w="1037796"/>
              </a:tblGrid>
              <a:tr h="360040">
                <a:tc>
                  <a:txBody>
                    <a:bodyPr/>
                    <a:lstStyle/>
                    <a:p>
                      <a:pPr algn="ctr"/>
                      <a:r>
                        <a:rPr kumimoji="1" lang="ja-JP" altLang="en-US" sz="1600"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歳</a:t>
                      </a:r>
                      <a:endParaRPr kumimoji="1" lang="ja-JP" altLang="en-US" sz="1600"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smtClean="0">
                          <a:solidFill>
                            <a:schemeClr val="tx1">
                              <a:lumMod val="65000"/>
                              <a:lumOff val="35000"/>
                            </a:schemeClr>
                          </a:solidFill>
                        </a:rPr>
                        <a:t>65-69</a:t>
                      </a:r>
                      <a:endParaRPr kumimoji="1" lang="ja-JP" altLang="en-US" sz="2000" dirty="0">
                        <a:solidFill>
                          <a:schemeClr val="tx1">
                            <a:lumMod val="65000"/>
                            <a:lumOff val="3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smtClean="0">
                          <a:solidFill>
                            <a:schemeClr val="tx1">
                              <a:lumMod val="65000"/>
                              <a:lumOff val="35000"/>
                            </a:schemeClr>
                          </a:solidFill>
                        </a:rPr>
                        <a:t>70-74</a:t>
                      </a:r>
                      <a:endParaRPr kumimoji="1" lang="ja-JP" altLang="en-US" sz="2000" dirty="0">
                        <a:solidFill>
                          <a:schemeClr val="tx1">
                            <a:lumMod val="65000"/>
                            <a:lumOff val="3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smtClean="0">
                          <a:solidFill>
                            <a:schemeClr val="tx1">
                              <a:lumMod val="65000"/>
                              <a:lumOff val="35000"/>
                            </a:schemeClr>
                          </a:solidFill>
                        </a:rPr>
                        <a:t>75-79</a:t>
                      </a:r>
                      <a:endParaRPr kumimoji="1" lang="ja-JP" altLang="en-US" sz="2000" dirty="0">
                        <a:solidFill>
                          <a:schemeClr val="tx1">
                            <a:lumMod val="65000"/>
                            <a:lumOff val="3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smtClean="0">
                          <a:solidFill>
                            <a:schemeClr val="tx1">
                              <a:lumMod val="65000"/>
                              <a:lumOff val="35000"/>
                            </a:schemeClr>
                          </a:solidFill>
                        </a:rPr>
                        <a:t>80-84</a:t>
                      </a:r>
                      <a:endParaRPr kumimoji="1" lang="ja-JP" altLang="en-US" sz="2000" dirty="0">
                        <a:solidFill>
                          <a:schemeClr val="tx1">
                            <a:lumMod val="65000"/>
                            <a:lumOff val="3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smtClean="0">
                          <a:solidFill>
                            <a:schemeClr val="tx1">
                              <a:lumMod val="65000"/>
                              <a:lumOff val="35000"/>
                            </a:schemeClr>
                          </a:solidFill>
                        </a:rPr>
                        <a:t>85-89</a:t>
                      </a:r>
                      <a:endParaRPr kumimoji="1" lang="ja-JP" altLang="en-US" sz="2000" dirty="0">
                        <a:solidFill>
                          <a:schemeClr val="tx1">
                            <a:lumMod val="65000"/>
                            <a:lumOff val="3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smtClean="0">
                          <a:solidFill>
                            <a:schemeClr val="tx1">
                              <a:lumMod val="65000"/>
                              <a:lumOff val="35000"/>
                            </a:schemeClr>
                          </a:solidFill>
                        </a:rPr>
                        <a:t>90-94</a:t>
                      </a:r>
                      <a:endParaRPr kumimoji="1" lang="ja-JP" altLang="en-US" sz="2000" dirty="0">
                        <a:solidFill>
                          <a:schemeClr val="tx1">
                            <a:lumMod val="65000"/>
                            <a:lumOff val="3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smtClean="0">
                          <a:solidFill>
                            <a:schemeClr val="tx1">
                              <a:lumMod val="65000"/>
                              <a:lumOff val="35000"/>
                            </a:schemeClr>
                          </a:solidFill>
                        </a:rPr>
                        <a:t>95-</a:t>
                      </a:r>
                      <a:endParaRPr kumimoji="1" lang="ja-JP" altLang="en-US" sz="2000" dirty="0">
                        <a:solidFill>
                          <a:schemeClr val="tx1">
                            <a:lumMod val="65000"/>
                            <a:lumOff val="3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00067">
                <a:tc>
                  <a:txBody>
                    <a:bodyPr/>
                    <a:lstStyle/>
                    <a:p>
                      <a:pPr algn="ctr"/>
                      <a:r>
                        <a:rPr kumimoji="1" lang="ja-JP" altLang="en-US" sz="16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89B9"/>
                    </a:solidFill>
                  </a:tcPr>
                </a:tc>
                <a:tc>
                  <a:txBody>
                    <a:bodyPr/>
                    <a:lstStyle/>
                    <a:p>
                      <a:pPr algn="ctr"/>
                      <a:r>
                        <a:rPr kumimoji="1" lang="en-US" altLang="ja-JP"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2.9</a:t>
                      </a:r>
                      <a:endParaRPr kumimoji="1"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89B9"/>
                    </a:solidFill>
                  </a:tcPr>
                </a:tc>
                <a:tc>
                  <a:txBody>
                    <a:bodyPr/>
                    <a:lstStyle/>
                    <a:p>
                      <a:pPr algn="ctr"/>
                      <a:r>
                        <a:rPr kumimoji="1" lang="en-US" altLang="ja-JP"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4.1</a:t>
                      </a:r>
                      <a:endParaRPr kumimoji="1"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89B9"/>
                    </a:solidFill>
                  </a:tcPr>
                </a:tc>
                <a:tc>
                  <a:txBody>
                    <a:bodyPr/>
                    <a:lstStyle/>
                    <a:p>
                      <a:pPr algn="ctr"/>
                      <a:r>
                        <a:rPr kumimoji="1" lang="en-US" altLang="ja-JP"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13.6</a:t>
                      </a:r>
                      <a:endParaRPr kumimoji="1"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89B9"/>
                    </a:solidFill>
                  </a:tcPr>
                </a:tc>
                <a:tc>
                  <a:txBody>
                    <a:bodyPr/>
                    <a:lstStyle/>
                    <a:p>
                      <a:pPr algn="ctr"/>
                      <a:r>
                        <a:rPr kumimoji="1" lang="en-US" altLang="ja-JP"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21.8</a:t>
                      </a:r>
                      <a:endParaRPr kumimoji="1"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89B9"/>
                    </a:solidFill>
                  </a:tcPr>
                </a:tc>
                <a:tc>
                  <a:txBody>
                    <a:bodyPr/>
                    <a:lstStyle/>
                    <a:p>
                      <a:pPr algn="ctr"/>
                      <a:r>
                        <a:rPr kumimoji="1" lang="en-US" altLang="ja-JP"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41.4</a:t>
                      </a:r>
                      <a:endParaRPr kumimoji="1"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89B9"/>
                    </a:solidFill>
                  </a:tcPr>
                </a:tc>
                <a:tc>
                  <a:txBody>
                    <a:bodyPr/>
                    <a:lstStyle/>
                    <a:p>
                      <a:pPr algn="ctr"/>
                      <a:r>
                        <a:rPr kumimoji="1" lang="en-US" altLang="ja-JP"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61.0</a:t>
                      </a:r>
                      <a:endParaRPr kumimoji="1"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89B9"/>
                    </a:solidFill>
                  </a:tcPr>
                </a:tc>
                <a:tc>
                  <a:txBody>
                    <a:bodyPr/>
                    <a:lstStyle/>
                    <a:p>
                      <a:pPr algn="ctr"/>
                      <a:r>
                        <a:rPr kumimoji="1" lang="en-US" altLang="ja-JP"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79.5</a:t>
                      </a:r>
                      <a:endParaRPr kumimoji="1"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89B9"/>
                    </a:solidFill>
                  </a:tcPr>
                </a:tc>
              </a:tr>
            </a:tbl>
          </a:graphicData>
        </a:graphic>
      </p:graphicFrame>
      <p:graphicFrame>
        <p:nvGraphicFramePr>
          <p:cNvPr id="9" name="グラフ 8"/>
          <p:cNvGraphicFramePr>
            <a:graphicFrameLocks/>
          </p:cNvGraphicFramePr>
          <p:nvPr>
            <p:extLst>
              <p:ext uri="{D42A27DB-BD31-4B8C-83A1-F6EECF244321}">
                <p14:modId xmlns:p14="http://schemas.microsoft.com/office/powerpoint/2010/main" val="1333790008"/>
              </p:ext>
            </p:extLst>
          </p:nvPr>
        </p:nvGraphicFramePr>
        <p:xfrm>
          <a:off x="941236" y="2636912"/>
          <a:ext cx="7092531" cy="3528392"/>
        </p:xfrm>
        <a:graphic>
          <a:graphicData uri="http://schemas.openxmlformats.org/drawingml/2006/chart">
            <c:chart xmlns:c="http://schemas.openxmlformats.org/drawingml/2006/chart" xmlns:r="http://schemas.openxmlformats.org/officeDocument/2006/relationships" r:id="rId3"/>
          </a:graphicData>
        </a:graphic>
      </p:graphicFrame>
      <p:sp>
        <p:nvSpPr>
          <p:cNvPr id="3" name="角丸四角形 2"/>
          <p:cNvSpPr/>
          <p:nvPr/>
        </p:nvSpPr>
        <p:spPr>
          <a:xfrm>
            <a:off x="2123728" y="2822468"/>
            <a:ext cx="1512168" cy="792088"/>
          </a:xfrm>
          <a:prstGeom prst="roundRect">
            <a:avLst/>
          </a:prstGeom>
          <a:solidFill>
            <a:srgbClr val="7A5E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全国数</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462</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万人</a:t>
            </a:r>
            <a:endParaRPr kumimoji="1" lang="ja-JP" altLang="en-US" sz="2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テキスト ボックス 4"/>
          <p:cNvSpPr txBox="1"/>
          <p:nvPr/>
        </p:nvSpPr>
        <p:spPr>
          <a:xfrm>
            <a:off x="5364088" y="6316686"/>
            <a:ext cx="3348372" cy="338554"/>
          </a:xfrm>
          <a:prstGeom prst="rect">
            <a:avLst/>
          </a:prstGeom>
          <a:noFill/>
        </p:spPr>
        <p:txBody>
          <a:bodyPr wrap="square" rtlCol="0">
            <a:spAutoFit/>
          </a:bodyPr>
          <a:lstStyle/>
          <a:p>
            <a:r>
              <a:rPr kumimoji="1" lang="ja-JP" altLang="en-US" sz="16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厚生労働省研究班推計（</a:t>
            </a:r>
            <a:r>
              <a:rPr kumimoji="1" lang="en-US" altLang="ja-JP" sz="16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2013</a:t>
            </a:r>
            <a:r>
              <a:rPr kumimoji="1" lang="ja-JP" altLang="en-US" sz="16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b="1"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77395407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74848" y="130622"/>
            <a:ext cx="8229600" cy="634082"/>
          </a:xfrm>
        </p:spPr>
        <p:txBody>
          <a:bodyPr>
            <a:no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認知症の</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アセスメント用尺度</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角丸四角形 4"/>
          <p:cNvSpPr/>
          <p:nvPr/>
        </p:nvSpPr>
        <p:spPr>
          <a:xfrm>
            <a:off x="701643" y="1340767"/>
            <a:ext cx="7848872" cy="2376265"/>
          </a:xfrm>
          <a:prstGeom prst="roundRect">
            <a:avLst/>
          </a:prstGeom>
          <a:gradFill>
            <a:gsLst>
              <a:gs pos="0">
                <a:schemeClr val="accent4">
                  <a:lumMod val="60000"/>
                  <a:lumOff val="40000"/>
                </a:schemeClr>
              </a:gs>
              <a:gs pos="19000">
                <a:schemeClr val="accent4">
                  <a:lumMod val="60000"/>
                  <a:lumOff val="40000"/>
                </a:schemeClr>
              </a:gs>
              <a:gs pos="100000">
                <a:schemeClr val="bg1"/>
              </a:gs>
            </a:gsLst>
          </a:gra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fontAlgn="ctr"/>
            <a:r>
              <a:rPr lang="ja-JP" altLang="en-US"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＜患者さんに質問して行う検査＞</a:t>
            </a:r>
            <a:endParaRPr lang="ja-JP" altLang="ja-JP" sz="2000" b="1" dirty="0">
              <a:latin typeface="Meiryo UI" panose="020B0604030504040204" pitchFamily="50" charset="-128"/>
              <a:ea typeface="Meiryo UI" panose="020B0604030504040204" pitchFamily="50" charset="-128"/>
              <a:cs typeface="Meiryo UI" panose="020B0604030504040204" pitchFamily="50" charset="-128"/>
            </a:endParaRPr>
          </a:p>
          <a:p>
            <a:pPr algn="ctr" fontAlgn="ctr">
              <a:spcBef>
                <a:spcPts val="1200"/>
              </a:spcBef>
            </a:pPr>
            <a:r>
              <a:rPr lang="en-US" altLang="ja-JP"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Mini-Mental </a:t>
            </a:r>
            <a:r>
              <a:rPr lang="en-US" altLang="ja-JP" sz="20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State </a:t>
            </a:r>
            <a:r>
              <a:rPr lang="en-US" altLang="ja-JP"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Examination</a:t>
            </a:r>
            <a:r>
              <a:rPr lang="ja-JP" altLang="en-US"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0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MMSE)</a:t>
            </a:r>
            <a:endParaRPr lang="ja-JP" altLang="ja-JP" sz="2000" b="1" dirty="0">
              <a:latin typeface="Meiryo UI" panose="020B0604030504040204" pitchFamily="50" charset="-128"/>
              <a:ea typeface="Meiryo UI" panose="020B0604030504040204" pitchFamily="50" charset="-128"/>
              <a:cs typeface="Meiryo UI" panose="020B0604030504040204" pitchFamily="50" charset="-128"/>
            </a:endParaRPr>
          </a:p>
          <a:p>
            <a:pPr algn="ctr" fontAlgn="ctr">
              <a:spcBef>
                <a:spcPts val="1200"/>
              </a:spcBef>
            </a:pPr>
            <a:r>
              <a:rPr lang="ja-JP" altLang="ja-JP"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改訂版</a:t>
            </a:r>
            <a:r>
              <a:rPr lang="ja-JP" altLang="ja-JP" sz="20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長谷川式簡易知能</a:t>
            </a:r>
            <a:r>
              <a:rPr lang="ja-JP" altLang="ja-JP"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評価 </a:t>
            </a:r>
            <a:r>
              <a:rPr lang="en-US" altLang="ja-JP"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0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HDS-R)</a:t>
            </a:r>
            <a:endParaRPr lang="ja-JP" altLang="ja-JP" sz="2000" b="1" dirty="0">
              <a:latin typeface="Meiryo UI" panose="020B0604030504040204" pitchFamily="50" charset="-128"/>
              <a:ea typeface="Meiryo UI" panose="020B0604030504040204" pitchFamily="50" charset="-128"/>
              <a:cs typeface="Meiryo UI" panose="020B0604030504040204" pitchFamily="50" charset="-128"/>
            </a:endParaRPr>
          </a:p>
          <a:p>
            <a:pPr algn="ctr" fontAlgn="ctr">
              <a:spcBef>
                <a:spcPts val="1200"/>
              </a:spcBef>
            </a:pPr>
            <a:r>
              <a:rPr lang="ja-JP" altLang="ja-JP"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時計</a:t>
            </a:r>
            <a:r>
              <a:rPr lang="ja-JP" altLang="ja-JP" sz="20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描画テスト </a:t>
            </a:r>
            <a:r>
              <a:rPr lang="en-US" altLang="ja-JP" sz="20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Clock Drawing Test(CDT</a:t>
            </a:r>
            <a:r>
              <a:rPr lang="en-US" altLang="ja-JP"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p>
          <a:p>
            <a:pPr algn="ctr" fontAlgn="ctr"/>
            <a:endParaRPr lang="ja-JP" altLang="ja-JP" sz="2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角丸四角形 5"/>
          <p:cNvSpPr/>
          <p:nvPr/>
        </p:nvSpPr>
        <p:spPr>
          <a:xfrm>
            <a:off x="701643" y="4077072"/>
            <a:ext cx="7848872" cy="2088232"/>
          </a:xfrm>
          <a:prstGeom prst="roundRect">
            <a:avLst/>
          </a:prstGeom>
          <a:gradFill flip="none" rotWithShape="1">
            <a:gsLst>
              <a:gs pos="0">
                <a:schemeClr val="accent3">
                  <a:lumMod val="60000"/>
                  <a:lumOff val="40000"/>
                </a:schemeClr>
              </a:gs>
              <a:gs pos="28000">
                <a:schemeClr val="accent3">
                  <a:lumMod val="60000"/>
                  <a:lumOff val="40000"/>
                </a:schemeClr>
              </a:gs>
              <a:gs pos="100000">
                <a:schemeClr val="bg1"/>
              </a:gs>
            </a:gsLst>
            <a:lin ang="16200000" scaled="1"/>
            <a:tileRect/>
          </a:gra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fontAlgn="ctr"/>
            <a:r>
              <a:rPr lang="ja-JP" altLang="en-US"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＜ご家族などの介護者</a:t>
            </a:r>
            <a:r>
              <a:rPr lang="en-US" altLang="ja-JP"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同伴者からの情報による検査＞</a:t>
            </a:r>
            <a:endParaRPr lang="ja-JP" altLang="ja-JP" sz="2000" b="1" dirty="0">
              <a:latin typeface="Meiryo UI" panose="020B0604030504040204" pitchFamily="50" charset="-128"/>
              <a:ea typeface="Meiryo UI" panose="020B0604030504040204" pitchFamily="50" charset="-128"/>
              <a:cs typeface="Meiryo UI" panose="020B0604030504040204" pitchFamily="50" charset="-128"/>
            </a:endParaRPr>
          </a:p>
          <a:p>
            <a:pPr algn="ctr" fontAlgn="ctr">
              <a:spcBef>
                <a:spcPts val="1200"/>
              </a:spcBef>
            </a:pPr>
            <a:r>
              <a:rPr lang="en-US" altLang="ja-JP"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Short </a:t>
            </a:r>
            <a:r>
              <a:rPr lang="en-US" altLang="ja-JP" sz="20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Memory Questionnaire(SMQ)</a:t>
            </a:r>
            <a:endParaRPr lang="ja-JP" altLang="ja-JP" sz="2000" b="1" dirty="0">
              <a:latin typeface="Meiryo UI" panose="020B0604030504040204" pitchFamily="50" charset="-128"/>
              <a:ea typeface="Meiryo UI" panose="020B0604030504040204" pitchFamily="50" charset="-128"/>
              <a:cs typeface="Meiryo UI" panose="020B0604030504040204" pitchFamily="50" charset="-128"/>
            </a:endParaRPr>
          </a:p>
          <a:p>
            <a:pPr algn="ctr" fontAlgn="ctr">
              <a:spcBef>
                <a:spcPts val="1200"/>
              </a:spcBef>
            </a:pPr>
            <a:r>
              <a:rPr lang="en-US" altLang="ja-JP"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Informant </a:t>
            </a:r>
            <a:r>
              <a:rPr lang="en-US" altLang="ja-JP" sz="20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Questionnaire on Cognitive Decline in the Elderly(IQCODE</a:t>
            </a:r>
            <a:r>
              <a:rPr lang="en-US" altLang="ja-JP"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ja-JP" sz="2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Rectangle 3"/>
          <p:cNvSpPr>
            <a:spLocks noChangeArrowheads="1"/>
          </p:cNvSpPr>
          <p:nvPr/>
        </p:nvSpPr>
        <p:spPr bwMode="auto">
          <a:xfrm>
            <a:off x="341417" y="777594"/>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95584018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4"/>
          <p:cNvSpPr>
            <a:spLocks noChangeArrowheads="1"/>
          </p:cNvSpPr>
          <p:nvPr/>
        </p:nvSpPr>
        <p:spPr bwMode="auto">
          <a:xfrm>
            <a:off x="407988" y="188640"/>
            <a:ext cx="82804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8" tIns="45715" rIns="91428" bIns="45715" anchor="ctr"/>
          <a:lstStyle/>
          <a:p>
            <a:pPr algn="ctr" defTabSz="1001713" eaLnBrk="1" hangingPunct="1"/>
            <a:r>
              <a:rPr lang="en-US" altLang="ja-JP" sz="3200" b="1" dirty="0">
                <a:latin typeface="Meiryo UI" pitchFamily="50" charset="-128"/>
                <a:ea typeface="Meiryo UI" pitchFamily="50" charset="-128"/>
                <a:cs typeface="Meiryo UI" pitchFamily="50" charset="-128"/>
              </a:rPr>
              <a:t>IADL</a:t>
            </a:r>
            <a:r>
              <a:rPr lang="ja-JP" altLang="en-US" sz="3200" b="1" dirty="0">
                <a:latin typeface="Meiryo UI" pitchFamily="50" charset="-128"/>
                <a:ea typeface="Meiryo UI" pitchFamily="50" charset="-128"/>
                <a:cs typeface="Meiryo UI" pitchFamily="50" charset="-128"/>
              </a:rPr>
              <a:t>のアセスメント</a:t>
            </a:r>
          </a:p>
        </p:txBody>
      </p:sp>
      <p:sp>
        <p:nvSpPr>
          <p:cNvPr id="92163" name="テキスト ボックス 5"/>
          <p:cNvSpPr txBox="1">
            <a:spLocks noChangeArrowheads="1"/>
          </p:cNvSpPr>
          <p:nvPr/>
        </p:nvSpPr>
        <p:spPr bwMode="auto">
          <a:xfrm>
            <a:off x="1128713" y="1282081"/>
            <a:ext cx="72326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en-US" altLang="ja-JP" sz="2400" b="1" dirty="0">
                <a:solidFill>
                  <a:schemeClr val="accent4">
                    <a:lumMod val="75000"/>
                  </a:schemeClr>
                </a:solidFill>
                <a:latin typeface="Meiryo UI" pitchFamily="50" charset="-128"/>
                <a:ea typeface="Meiryo UI" pitchFamily="50" charset="-128"/>
                <a:cs typeface="Meiryo UI" pitchFamily="50" charset="-128"/>
              </a:rPr>
              <a:t>●IADL(Lawton) </a:t>
            </a:r>
            <a:r>
              <a:rPr lang="ja-JP" altLang="en-US" sz="2400" b="1" dirty="0" smtClean="0">
                <a:latin typeface="Meiryo UI" pitchFamily="50" charset="-128"/>
                <a:ea typeface="Meiryo UI" pitchFamily="50" charset="-128"/>
                <a:cs typeface="Meiryo UI" pitchFamily="50" charset="-128"/>
              </a:rPr>
              <a:t>＝独居</a:t>
            </a:r>
            <a:r>
              <a:rPr lang="ja-JP" altLang="en-US" sz="2400" b="1" dirty="0">
                <a:latin typeface="Meiryo UI" pitchFamily="50" charset="-128"/>
                <a:ea typeface="Meiryo UI" pitchFamily="50" charset="-128"/>
                <a:cs typeface="Meiryo UI" pitchFamily="50" charset="-128"/>
              </a:rPr>
              <a:t>機能の評価</a:t>
            </a:r>
          </a:p>
        </p:txBody>
      </p:sp>
      <p:sp>
        <p:nvSpPr>
          <p:cNvPr id="92164" name="テキスト ボックス 5"/>
          <p:cNvSpPr txBox="1">
            <a:spLocks noChangeArrowheads="1"/>
          </p:cNvSpPr>
          <p:nvPr/>
        </p:nvSpPr>
        <p:spPr bwMode="auto">
          <a:xfrm>
            <a:off x="1144588" y="5568950"/>
            <a:ext cx="6608762" cy="77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en-US" altLang="ja-JP" sz="2400" b="1" dirty="0">
                <a:solidFill>
                  <a:schemeClr val="tx1">
                    <a:lumMod val="50000"/>
                    <a:lumOff val="50000"/>
                  </a:schemeClr>
                </a:solidFill>
                <a:latin typeface="Meiryo UI" pitchFamily="50" charset="-128"/>
                <a:ea typeface="Meiryo UI" pitchFamily="50" charset="-128"/>
                <a:cs typeface="Meiryo UI" pitchFamily="50" charset="-128"/>
              </a:rPr>
              <a:t>●</a:t>
            </a:r>
            <a:r>
              <a:rPr lang="ja-JP" altLang="en-US" sz="800" b="1" dirty="0">
                <a:solidFill>
                  <a:schemeClr val="tx1">
                    <a:lumMod val="50000"/>
                    <a:lumOff val="50000"/>
                  </a:schemeClr>
                </a:solidFill>
                <a:latin typeface="Meiryo UI" pitchFamily="50" charset="-128"/>
                <a:ea typeface="Meiryo UI" pitchFamily="50" charset="-128"/>
                <a:cs typeface="Meiryo UI" pitchFamily="50" charset="-128"/>
              </a:rPr>
              <a:t>　</a:t>
            </a:r>
            <a:r>
              <a:rPr lang="ja-JP" altLang="en-US" sz="2200" b="1" dirty="0">
                <a:solidFill>
                  <a:schemeClr val="tx1">
                    <a:lumMod val="50000"/>
                    <a:lumOff val="50000"/>
                  </a:schemeClr>
                </a:solidFill>
                <a:latin typeface="Meiryo UI" pitchFamily="50" charset="-128"/>
                <a:ea typeface="Meiryo UI" pitchFamily="50" charset="-128"/>
                <a:cs typeface="Meiryo UI" pitchFamily="50" charset="-128"/>
              </a:rPr>
              <a:t>認知症のための障害評価尺度</a:t>
            </a:r>
            <a:endParaRPr lang="en-US" altLang="ja-JP" sz="2200" b="1" dirty="0">
              <a:solidFill>
                <a:schemeClr val="tx1">
                  <a:lumMod val="50000"/>
                  <a:lumOff val="50000"/>
                </a:schemeClr>
              </a:solidFill>
              <a:latin typeface="Meiryo UI" pitchFamily="50" charset="-128"/>
              <a:ea typeface="Meiryo UI" pitchFamily="50" charset="-128"/>
              <a:cs typeface="Meiryo UI" pitchFamily="50" charset="-128"/>
            </a:endParaRPr>
          </a:p>
          <a:p>
            <a:pPr eaLnBrk="1" hangingPunct="1">
              <a:lnSpc>
                <a:spcPct val="90000"/>
              </a:lnSpc>
            </a:pPr>
            <a:r>
              <a:rPr lang="en-US" altLang="ja-JP" sz="2200" b="1" dirty="0">
                <a:solidFill>
                  <a:schemeClr val="tx1">
                    <a:lumMod val="50000"/>
                    <a:lumOff val="50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50000"/>
                    <a:lumOff val="50000"/>
                  </a:schemeClr>
                </a:solidFill>
                <a:latin typeface="Meiryo UI" pitchFamily="50" charset="-128"/>
                <a:ea typeface="Meiryo UI" pitchFamily="50" charset="-128"/>
                <a:cs typeface="Meiryo UI" pitchFamily="50" charset="-128"/>
              </a:rPr>
              <a:t> </a:t>
            </a:r>
            <a:r>
              <a:rPr lang="en-US" altLang="ja-JP" sz="1800" b="1" dirty="0" smtClean="0">
                <a:solidFill>
                  <a:schemeClr val="tx1">
                    <a:lumMod val="50000"/>
                    <a:lumOff val="50000"/>
                  </a:schemeClr>
                </a:solidFill>
                <a:latin typeface="Meiryo UI" pitchFamily="50" charset="-128"/>
                <a:ea typeface="Meiryo UI" pitchFamily="50" charset="-128"/>
                <a:cs typeface="Meiryo UI" pitchFamily="50" charset="-128"/>
              </a:rPr>
              <a:t>(</a:t>
            </a:r>
            <a:r>
              <a:rPr lang="en-US" altLang="ja-JP" sz="1800" b="1" dirty="0">
                <a:solidFill>
                  <a:schemeClr val="tx1">
                    <a:lumMod val="50000"/>
                    <a:lumOff val="50000"/>
                  </a:schemeClr>
                </a:solidFill>
                <a:latin typeface="Meiryo UI" pitchFamily="50" charset="-128"/>
                <a:ea typeface="Meiryo UI" pitchFamily="50" charset="-128"/>
                <a:cs typeface="Meiryo UI" pitchFamily="50" charset="-128"/>
              </a:rPr>
              <a:t>Disability Assessment for Dementia</a:t>
            </a:r>
            <a:r>
              <a:rPr lang="ja-JP" altLang="en-US" sz="1800" b="1" dirty="0">
                <a:solidFill>
                  <a:schemeClr val="tx1">
                    <a:lumMod val="50000"/>
                    <a:lumOff val="50000"/>
                  </a:schemeClr>
                </a:solidFill>
                <a:latin typeface="Meiryo UI" pitchFamily="50" charset="-128"/>
                <a:ea typeface="Meiryo UI" pitchFamily="50" charset="-128"/>
                <a:cs typeface="Meiryo UI" pitchFamily="50" charset="-128"/>
              </a:rPr>
              <a:t>：</a:t>
            </a:r>
            <a:r>
              <a:rPr lang="en-US" altLang="ja-JP" sz="1800" b="1" dirty="0">
                <a:solidFill>
                  <a:schemeClr val="tx1">
                    <a:lumMod val="50000"/>
                    <a:lumOff val="50000"/>
                  </a:schemeClr>
                </a:solidFill>
                <a:latin typeface="Meiryo UI" pitchFamily="50" charset="-128"/>
                <a:ea typeface="Meiryo UI" pitchFamily="50" charset="-128"/>
                <a:cs typeface="Meiryo UI" pitchFamily="50" charset="-128"/>
              </a:rPr>
              <a:t>DAD)</a:t>
            </a:r>
            <a:endParaRPr lang="ja-JP" altLang="en-US" sz="1800" b="1" dirty="0">
              <a:solidFill>
                <a:schemeClr val="tx1">
                  <a:lumMod val="50000"/>
                  <a:lumOff val="50000"/>
                </a:schemeClr>
              </a:solidFill>
              <a:latin typeface="Meiryo UI" pitchFamily="50" charset="-128"/>
              <a:ea typeface="Meiryo UI" pitchFamily="50" charset="-128"/>
              <a:cs typeface="Meiryo UI" pitchFamily="50" charset="-128"/>
            </a:endParaRPr>
          </a:p>
        </p:txBody>
      </p:sp>
      <p:grpSp>
        <p:nvGrpSpPr>
          <p:cNvPr id="92165" name="Group 2"/>
          <p:cNvGrpSpPr>
            <a:grpSpLocks/>
          </p:cNvGrpSpPr>
          <p:nvPr/>
        </p:nvGrpSpPr>
        <p:grpSpPr bwMode="auto">
          <a:xfrm>
            <a:off x="1951038" y="2502868"/>
            <a:ext cx="708025" cy="585788"/>
            <a:chOff x="489" y="504"/>
            <a:chExt cx="663" cy="544"/>
          </a:xfrm>
        </p:grpSpPr>
        <p:sp>
          <p:nvSpPr>
            <p:cNvPr id="92241" name="Freeform 3"/>
            <p:cNvSpPr>
              <a:spLocks/>
            </p:cNvSpPr>
            <p:nvPr/>
          </p:nvSpPr>
          <p:spPr bwMode="auto">
            <a:xfrm>
              <a:off x="489" y="504"/>
              <a:ext cx="663" cy="240"/>
            </a:xfrm>
            <a:custGeom>
              <a:avLst/>
              <a:gdLst>
                <a:gd name="T0" fmla="*/ 0 w 2503"/>
                <a:gd name="T1" fmla="*/ 0 h 736"/>
                <a:gd name="T2" fmla="*/ 0 w 2503"/>
                <a:gd name="T3" fmla="*/ 0 h 736"/>
                <a:gd name="T4" fmla="*/ 0 w 2503"/>
                <a:gd name="T5" fmla="*/ 0 h 736"/>
                <a:gd name="T6" fmla="*/ 0 w 2503"/>
                <a:gd name="T7" fmla="*/ 0 h 736"/>
                <a:gd name="T8" fmla="*/ 0 w 2503"/>
                <a:gd name="T9" fmla="*/ 0 h 736"/>
                <a:gd name="T10" fmla="*/ 0 w 2503"/>
                <a:gd name="T11" fmla="*/ 0 h 736"/>
                <a:gd name="T12" fmla="*/ 0 w 2503"/>
                <a:gd name="T13" fmla="*/ 0 h 736"/>
                <a:gd name="T14" fmla="*/ 0 w 2503"/>
                <a:gd name="T15" fmla="*/ 0 h 736"/>
                <a:gd name="T16" fmla="*/ 0 w 2503"/>
                <a:gd name="T17" fmla="*/ 0 h 736"/>
                <a:gd name="T18" fmla="*/ 0 w 2503"/>
                <a:gd name="T19" fmla="*/ 0 h 736"/>
                <a:gd name="T20" fmla="*/ 0 w 2503"/>
                <a:gd name="T21" fmla="*/ 0 h 736"/>
                <a:gd name="T22" fmla="*/ 0 w 2503"/>
                <a:gd name="T23" fmla="*/ 0 h 736"/>
                <a:gd name="T24" fmla="*/ 0 w 2503"/>
                <a:gd name="T25" fmla="*/ 0 h 7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03"/>
                <a:gd name="T40" fmla="*/ 0 h 736"/>
                <a:gd name="T41" fmla="*/ 2503 w 2503"/>
                <a:gd name="T42" fmla="*/ 736 h 7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03" h="736">
                  <a:moveTo>
                    <a:pt x="183" y="0"/>
                  </a:moveTo>
                  <a:lnTo>
                    <a:pt x="2271" y="0"/>
                  </a:lnTo>
                  <a:lnTo>
                    <a:pt x="2487" y="176"/>
                  </a:lnTo>
                  <a:lnTo>
                    <a:pt x="2503" y="672"/>
                  </a:lnTo>
                  <a:lnTo>
                    <a:pt x="2375" y="736"/>
                  </a:lnTo>
                  <a:lnTo>
                    <a:pt x="1951" y="736"/>
                  </a:lnTo>
                  <a:lnTo>
                    <a:pt x="1767" y="488"/>
                  </a:lnTo>
                  <a:lnTo>
                    <a:pt x="599" y="488"/>
                  </a:lnTo>
                  <a:lnTo>
                    <a:pt x="479" y="696"/>
                  </a:lnTo>
                  <a:lnTo>
                    <a:pt x="79" y="696"/>
                  </a:lnTo>
                  <a:lnTo>
                    <a:pt x="0" y="560"/>
                  </a:lnTo>
                  <a:lnTo>
                    <a:pt x="0" y="184"/>
                  </a:lnTo>
                  <a:lnTo>
                    <a:pt x="183" y="0"/>
                  </a:lnTo>
                  <a:close/>
                </a:path>
              </a:pathLst>
            </a:custGeom>
            <a:solidFill>
              <a:srgbClr val="FFFF66"/>
            </a:solidFill>
            <a:ln w="9525">
              <a:solidFill>
                <a:schemeClr val="tx1"/>
              </a:solidFill>
              <a:round/>
              <a:headEnd/>
              <a:tailEnd/>
            </a:ln>
          </p:spPr>
          <p:txBody>
            <a:bodyPr wrap="none" anchor="ctr"/>
            <a:lstStyle/>
            <a:p>
              <a:endParaRPr lang="ja-JP" altLang="en-US"/>
            </a:p>
          </p:txBody>
        </p:sp>
        <p:sp>
          <p:nvSpPr>
            <p:cNvPr id="92242" name="Freeform 4"/>
            <p:cNvSpPr>
              <a:spLocks/>
            </p:cNvSpPr>
            <p:nvPr/>
          </p:nvSpPr>
          <p:spPr bwMode="auto">
            <a:xfrm>
              <a:off x="560" y="704"/>
              <a:ext cx="544" cy="344"/>
            </a:xfrm>
            <a:custGeom>
              <a:avLst/>
              <a:gdLst>
                <a:gd name="T0" fmla="*/ 80 w 544"/>
                <a:gd name="T1" fmla="*/ 8 h 344"/>
                <a:gd name="T2" fmla="*/ 16 w 544"/>
                <a:gd name="T3" fmla="*/ 152 h 344"/>
                <a:gd name="T4" fmla="*/ 0 w 544"/>
                <a:gd name="T5" fmla="*/ 344 h 344"/>
                <a:gd name="T6" fmla="*/ 544 w 544"/>
                <a:gd name="T7" fmla="*/ 336 h 344"/>
                <a:gd name="T8" fmla="*/ 512 w 544"/>
                <a:gd name="T9" fmla="*/ 112 h 344"/>
                <a:gd name="T10" fmla="*/ 448 w 544"/>
                <a:gd name="T11" fmla="*/ 0 h 344"/>
                <a:gd name="T12" fmla="*/ 80 w 544"/>
                <a:gd name="T13" fmla="*/ 8 h 344"/>
                <a:gd name="T14" fmla="*/ 0 60000 65536"/>
                <a:gd name="T15" fmla="*/ 0 60000 65536"/>
                <a:gd name="T16" fmla="*/ 0 60000 65536"/>
                <a:gd name="T17" fmla="*/ 0 60000 65536"/>
                <a:gd name="T18" fmla="*/ 0 60000 65536"/>
                <a:gd name="T19" fmla="*/ 0 60000 65536"/>
                <a:gd name="T20" fmla="*/ 0 60000 65536"/>
                <a:gd name="T21" fmla="*/ 0 w 544"/>
                <a:gd name="T22" fmla="*/ 0 h 344"/>
                <a:gd name="T23" fmla="*/ 544 w 544"/>
                <a:gd name="T24" fmla="*/ 344 h 34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44" h="344">
                  <a:moveTo>
                    <a:pt x="80" y="8"/>
                  </a:moveTo>
                  <a:lnTo>
                    <a:pt x="16" y="152"/>
                  </a:lnTo>
                  <a:lnTo>
                    <a:pt x="0" y="344"/>
                  </a:lnTo>
                  <a:lnTo>
                    <a:pt x="544" y="336"/>
                  </a:lnTo>
                  <a:lnTo>
                    <a:pt x="512" y="112"/>
                  </a:lnTo>
                  <a:lnTo>
                    <a:pt x="448" y="0"/>
                  </a:lnTo>
                  <a:lnTo>
                    <a:pt x="80" y="8"/>
                  </a:lnTo>
                  <a:close/>
                </a:path>
              </a:pathLst>
            </a:custGeom>
            <a:solidFill>
              <a:srgbClr val="FFFF66"/>
            </a:solidFill>
            <a:ln w="9525">
              <a:solidFill>
                <a:schemeClr val="tx1"/>
              </a:solidFill>
              <a:round/>
              <a:headEnd/>
              <a:tailEnd/>
            </a:ln>
          </p:spPr>
          <p:txBody>
            <a:bodyPr wrap="none" anchor="ctr"/>
            <a:lstStyle/>
            <a:p>
              <a:endParaRPr lang="ja-JP" altLang="en-US"/>
            </a:p>
          </p:txBody>
        </p:sp>
        <p:sp>
          <p:nvSpPr>
            <p:cNvPr id="92243" name="Oval 5"/>
            <p:cNvSpPr>
              <a:spLocks noChangeArrowheads="1"/>
            </p:cNvSpPr>
            <p:nvPr/>
          </p:nvSpPr>
          <p:spPr bwMode="auto">
            <a:xfrm>
              <a:off x="708" y="744"/>
              <a:ext cx="243" cy="224"/>
            </a:xfrm>
            <a:prstGeom prst="ellipse">
              <a:avLst/>
            </a:prstGeom>
            <a:solidFill>
              <a:schemeClr val="bg2"/>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2244" name="Line 6"/>
            <p:cNvSpPr>
              <a:spLocks noChangeShapeType="1"/>
            </p:cNvSpPr>
            <p:nvPr/>
          </p:nvSpPr>
          <p:spPr bwMode="auto">
            <a:xfrm>
              <a:off x="489" y="600"/>
              <a:ext cx="136" cy="5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92245" name="Line 7"/>
            <p:cNvSpPr>
              <a:spLocks noChangeShapeType="1"/>
            </p:cNvSpPr>
            <p:nvPr/>
          </p:nvSpPr>
          <p:spPr bwMode="auto">
            <a:xfrm flipV="1">
              <a:off x="951" y="600"/>
              <a:ext cx="201" cy="5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92246" name="Oval 8"/>
            <p:cNvSpPr>
              <a:spLocks noChangeArrowheads="1"/>
            </p:cNvSpPr>
            <p:nvPr/>
          </p:nvSpPr>
          <p:spPr bwMode="auto">
            <a:xfrm>
              <a:off x="804" y="744"/>
              <a:ext cx="47" cy="52"/>
            </a:xfrm>
            <a:prstGeom prst="ellipse">
              <a:avLst/>
            </a:prstGeom>
            <a:solidFill>
              <a:schemeClr val="accent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2247" name="Oval 9"/>
            <p:cNvSpPr>
              <a:spLocks noChangeArrowheads="1"/>
            </p:cNvSpPr>
            <p:nvPr/>
          </p:nvSpPr>
          <p:spPr bwMode="auto">
            <a:xfrm>
              <a:off x="876" y="866"/>
              <a:ext cx="47" cy="52"/>
            </a:xfrm>
            <a:prstGeom prst="ellipse">
              <a:avLst/>
            </a:prstGeom>
            <a:solidFill>
              <a:schemeClr val="accent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2248" name="Oval 10"/>
            <p:cNvSpPr>
              <a:spLocks noChangeArrowheads="1"/>
            </p:cNvSpPr>
            <p:nvPr/>
          </p:nvSpPr>
          <p:spPr bwMode="auto">
            <a:xfrm>
              <a:off x="804" y="892"/>
              <a:ext cx="47" cy="52"/>
            </a:xfrm>
            <a:prstGeom prst="ellipse">
              <a:avLst/>
            </a:prstGeom>
            <a:solidFill>
              <a:schemeClr val="accent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2249" name="Oval 11"/>
            <p:cNvSpPr>
              <a:spLocks noChangeArrowheads="1"/>
            </p:cNvSpPr>
            <p:nvPr/>
          </p:nvSpPr>
          <p:spPr bwMode="auto">
            <a:xfrm>
              <a:off x="731" y="788"/>
              <a:ext cx="47" cy="52"/>
            </a:xfrm>
            <a:prstGeom prst="ellipse">
              <a:avLst/>
            </a:prstGeom>
            <a:solidFill>
              <a:schemeClr val="accent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2250" name="Oval 12"/>
            <p:cNvSpPr>
              <a:spLocks noChangeArrowheads="1"/>
            </p:cNvSpPr>
            <p:nvPr/>
          </p:nvSpPr>
          <p:spPr bwMode="auto">
            <a:xfrm>
              <a:off x="731" y="866"/>
              <a:ext cx="47" cy="52"/>
            </a:xfrm>
            <a:prstGeom prst="ellipse">
              <a:avLst/>
            </a:prstGeom>
            <a:solidFill>
              <a:schemeClr val="accent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2251" name="Oval 13"/>
            <p:cNvSpPr>
              <a:spLocks noChangeArrowheads="1"/>
            </p:cNvSpPr>
            <p:nvPr/>
          </p:nvSpPr>
          <p:spPr bwMode="auto">
            <a:xfrm>
              <a:off x="876" y="770"/>
              <a:ext cx="47" cy="52"/>
            </a:xfrm>
            <a:prstGeom prst="ellipse">
              <a:avLst/>
            </a:prstGeom>
            <a:solidFill>
              <a:schemeClr val="accent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grpSp>
      <p:grpSp>
        <p:nvGrpSpPr>
          <p:cNvPr id="92166" name="Group 14"/>
          <p:cNvGrpSpPr>
            <a:grpSpLocks/>
          </p:cNvGrpSpPr>
          <p:nvPr/>
        </p:nvGrpSpPr>
        <p:grpSpPr bwMode="auto">
          <a:xfrm>
            <a:off x="3943350" y="2182193"/>
            <a:ext cx="661988" cy="757238"/>
            <a:chOff x="1872" y="126"/>
            <a:chExt cx="1011" cy="1373"/>
          </a:xfrm>
        </p:grpSpPr>
        <p:sp>
          <p:nvSpPr>
            <p:cNvPr id="92232" name="Freeform 15" descr="大理石 (茶)"/>
            <p:cNvSpPr>
              <a:spLocks/>
            </p:cNvSpPr>
            <p:nvPr/>
          </p:nvSpPr>
          <p:spPr bwMode="auto">
            <a:xfrm>
              <a:off x="1880" y="648"/>
              <a:ext cx="1003" cy="851"/>
            </a:xfrm>
            <a:custGeom>
              <a:avLst/>
              <a:gdLst>
                <a:gd name="T0" fmla="*/ 88 w 1003"/>
                <a:gd name="T1" fmla="*/ 48 h 851"/>
                <a:gd name="T2" fmla="*/ 120 w 1003"/>
                <a:gd name="T3" fmla="*/ 16 h 851"/>
                <a:gd name="T4" fmla="*/ 168 w 1003"/>
                <a:gd name="T5" fmla="*/ 0 h 851"/>
                <a:gd name="T6" fmla="*/ 920 w 1003"/>
                <a:gd name="T7" fmla="*/ 72 h 851"/>
                <a:gd name="T8" fmla="*/ 840 w 1003"/>
                <a:gd name="T9" fmla="*/ 208 h 851"/>
                <a:gd name="T10" fmla="*/ 480 w 1003"/>
                <a:gd name="T11" fmla="*/ 192 h 851"/>
                <a:gd name="T12" fmla="*/ 80 w 1003"/>
                <a:gd name="T13" fmla="*/ 104 h 851"/>
                <a:gd name="T14" fmla="*/ 48 w 1003"/>
                <a:gd name="T15" fmla="*/ 120 h 851"/>
                <a:gd name="T16" fmla="*/ 0 w 1003"/>
                <a:gd name="T17" fmla="*/ 600 h 851"/>
                <a:gd name="T18" fmla="*/ 32 w 1003"/>
                <a:gd name="T19" fmla="*/ 680 h 851"/>
                <a:gd name="T20" fmla="*/ 480 w 1003"/>
                <a:gd name="T21" fmla="*/ 792 h 851"/>
                <a:gd name="T22" fmla="*/ 928 w 1003"/>
                <a:gd name="T23" fmla="*/ 640 h 851"/>
                <a:gd name="T24" fmla="*/ 952 w 1003"/>
                <a:gd name="T25" fmla="*/ 136 h 85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003"/>
                <a:gd name="T40" fmla="*/ 0 h 851"/>
                <a:gd name="T41" fmla="*/ 1003 w 1003"/>
                <a:gd name="T42" fmla="*/ 851 h 85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003" h="851">
                  <a:moveTo>
                    <a:pt x="88" y="48"/>
                  </a:moveTo>
                  <a:cubicBezTo>
                    <a:pt x="98" y="37"/>
                    <a:pt x="107" y="23"/>
                    <a:pt x="120" y="16"/>
                  </a:cubicBezTo>
                  <a:cubicBezTo>
                    <a:pt x="134" y="7"/>
                    <a:pt x="168" y="0"/>
                    <a:pt x="168" y="0"/>
                  </a:cubicBezTo>
                  <a:cubicBezTo>
                    <a:pt x="418" y="10"/>
                    <a:pt x="675" y="10"/>
                    <a:pt x="920" y="72"/>
                  </a:cubicBezTo>
                  <a:cubicBezTo>
                    <a:pt x="1003" y="127"/>
                    <a:pt x="885" y="189"/>
                    <a:pt x="840" y="208"/>
                  </a:cubicBezTo>
                  <a:cubicBezTo>
                    <a:pt x="793" y="206"/>
                    <a:pt x="541" y="196"/>
                    <a:pt x="480" y="192"/>
                  </a:cubicBezTo>
                  <a:cubicBezTo>
                    <a:pt x="341" y="181"/>
                    <a:pt x="214" y="123"/>
                    <a:pt x="80" y="104"/>
                  </a:cubicBezTo>
                  <a:cubicBezTo>
                    <a:pt x="56" y="96"/>
                    <a:pt x="49" y="85"/>
                    <a:pt x="48" y="120"/>
                  </a:cubicBezTo>
                  <a:cubicBezTo>
                    <a:pt x="39" y="285"/>
                    <a:pt x="52" y="443"/>
                    <a:pt x="0" y="600"/>
                  </a:cubicBezTo>
                  <a:cubicBezTo>
                    <a:pt x="9" y="628"/>
                    <a:pt x="12" y="656"/>
                    <a:pt x="32" y="680"/>
                  </a:cubicBezTo>
                  <a:cubicBezTo>
                    <a:pt x="122" y="788"/>
                    <a:pt x="358" y="782"/>
                    <a:pt x="480" y="792"/>
                  </a:cubicBezTo>
                  <a:cubicBezTo>
                    <a:pt x="692" y="786"/>
                    <a:pt x="857" y="851"/>
                    <a:pt x="928" y="640"/>
                  </a:cubicBezTo>
                  <a:cubicBezTo>
                    <a:pt x="913" y="470"/>
                    <a:pt x="952" y="306"/>
                    <a:pt x="952" y="136"/>
                  </a:cubicBezTo>
                </a:path>
              </a:pathLst>
            </a:custGeom>
            <a:blipFill dpi="0" rotWithShape="0">
              <a:blip r:embed="rId3"/>
              <a:srcRect/>
              <a:tile tx="0" ty="0" sx="100000" sy="100000" flip="none" algn="tl"/>
            </a:blipFill>
            <a:ln w="9525">
              <a:solidFill>
                <a:schemeClr val="tx1"/>
              </a:solidFill>
              <a:round/>
              <a:headEnd/>
              <a:tailEnd/>
            </a:ln>
          </p:spPr>
          <p:txBody>
            <a:bodyPr wrap="none" anchor="ctr"/>
            <a:lstStyle/>
            <a:p>
              <a:endParaRPr lang="ja-JP" altLang="en-US"/>
            </a:p>
          </p:txBody>
        </p:sp>
        <p:grpSp>
          <p:nvGrpSpPr>
            <p:cNvPr id="92233" name="Group 16"/>
            <p:cNvGrpSpPr>
              <a:grpSpLocks/>
            </p:cNvGrpSpPr>
            <p:nvPr/>
          </p:nvGrpSpPr>
          <p:grpSpPr bwMode="auto">
            <a:xfrm>
              <a:off x="2336" y="160"/>
              <a:ext cx="521" cy="723"/>
              <a:chOff x="3040" y="424"/>
              <a:chExt cx="521" cy="723"/>
            </a:xfrm>
          </p:grpSpPr>
          <p:sp>
            <p:nvSpPr>
              <p:cNvPr id="92237" name="Freeform 17"/>
              <p:cNvSpPr>
                <a:spLocks/>
              </p:cNvSpPr>
              <p:nvPr/>
            </p:nvSpPr>
            <p:spPr bwMode="auto">
              <a:xfrm>
                <a:off x="3040" y="680"/>
                <a:ext cx="368" cy="467"/>
              </a:xfrm>
              <a:custGeom>
                <a:avLst/>
                <a:gdLst>
                  <a:gd name="T0" fmla="*/ 120 w 368"/>
                  <a:gd name="T1" fmla="*/ 24 h 467"/>
                  <a:gd name="T2" fmla="*/ 208 w 368"/>
                  <a:gd name="T3" fmla="*/ 120 h 467"/>
                  <a:gd name="T4" fmla="*/ 256 w 368"/>
                  <a:gd name="T5" fmla="*/ 136 h 467"/>
                  <a:gd name="T6" fmla="*/ 336 w 368"/>
                  <a:gd name="T7" fmla="*/ 128 h 467"/>
                  <a:gd name="T8" fmla="*/ 336 w 368"/>
                  <a:gd name="T9" fmla="*/ 72 h 467"/>
                  <a:gd name="T10" fmla="*/ 224 w 368"/>
                  <a:gd name="T11" fmla="*/ 0 h 467"/>
                  <a:gd name="T12" fmla="*/ 112 w 368"/>
                  <a:gd name="T13" fmla="*/ 40 h 467"/>
                  <a:gd name="T14" fmla="*/ 24 w 368"/>
                  <a:gd name="T15" fmla="*/ 288 h 467"/>
                  <a:gd name="T16" fmla="*/ 0 w 368"/>
                  <a:gd name="T17" fmla="*/ 376 h 467"/>
                  <a:gd name="T18" fmla="*/ 112 w 368"/>
                  <a:gd name="T19" fmla="*/ 440 h 467"/>
                  <a:gd name="T20" fmla="*/ 176 w 368"/>
                  <a:gd name="T21" fmla="*/ 464 h 467"/>
                  <a:gd name="T22" fmla="*/ 264 w 368"/>
                  <a:gd name="T23" fmla="*/ 360 h 467"/>
                  <a:gd name="T24" fmla="*/ 368 w 368"/>
                  <a:gd name="T25" fmla="*/ 128 h 46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68"/>
                  <a:gd name="T40" fmla="*/ 0 h 467"/>
                  <a:gd name="T41" fmla="*/ 368 w 368"/>
                  <a:gd name="T42" fmla="*/ 467 h 46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68" h="467">
                    <a:moveTo>
                      <a:pt x="120" y="24"/>
                    </a:moveTo>
                    <a:cubicBezTo>
                      <a:pt x="143" y="62"/>
                      <a:pt x="160" y="104"/>
                      <a:pt x="208" y="120"/>
                    </a:cubicBezTo>
                    <a:cubicBezTo>
                      <a:pt x="224" y="125"/>
                      <a:pt x="256" y="136"/>
                      <a:pt x="256" y="136"/>
                    </a:cubicBezTo>
                    <a:cubicBezTo>
                      <a:pt x="282" y="133"/>
                      <a:pt x="310" y="137"/>
                      <a:pt x="336" y="128"/>
                    </a:cubicBezTo>
                    <a:cubicBezTo>
                      <a:pt x="353" y="121"/>
                      <a:pt x="338" y="75"/>
                      <a:pt x="336" y="72"/>
                    </a:cubicBezTo>
                    <a:cubicBezTo>
                      <a:pt x="315" y="35"/>
                      <a:pt x="262" y="9"/>
                      <a:pt x="224" y="0"/>
                    </a:cubicBezTo>
                    <a:cubicBezTo>
                      <a:pt x="182" y="8"/>
                      <a:pt x="147" y="16"/>
                      <a:pt x="112" y="40"/>
                    </a:cubicBezTo>
                    <a:cubicBezTo>
                      <a:pt x="74" y="114"/>
                      <a:pt x="67" y="222"/>
                      <a:pt x="24" y="288"/>
                    </a:cubicBezTo>
                    <a:cubicBezTo>
                      <a:pt x="5" y="360"/>
                      <a:pt x="14" y="331"/>
                      <a:pt x="0" y="376"/>
                    </a:cubicBezTo>
                    <a:cubicBezTo>
                      <a:pt x="16" y="424"/>
                      <a:pt x="67" y="428"/>
                      <a:pt x="112" y="440"/>
                    </a:cubicBezTo>
                    <a:cubicBezTo>
                      <a:pt x="132" y="453"/>
                      <a:pt x="146" y="467"/>
                      <a:pt x="176" y="464"/>
                    </a:cubicBezTo>
                    <a:cubicBezTo>
                      <a:pt x="213" y="459"/>
                      <a:pt x="247" y="388"/>
                      <a:pt x="264" y="360"/>
                    </a:cubicBezTo>
                    <a:cubicBezTo>
                      <a:pt x="307" y="284"/>
                      <a:pt x="368" y="220"/>
                      <a:pt x="368" y="128"/>
                    </a:cubicBezTo>
                  </a:path>
                </a:pathLst>
              </a:custGeom>
              <a:solidFill>
                <a:schemeClr val="bg1"/>
              </a:solidFill>
              <a:ln w="9525">
                <a:solidFill>
                  <a:schemeClr val="bg1"/>
                </a:solidFill>
                <a:round/>
                <a:headEnd/>
                <a:tailEnd/>
              </a:ln>
            </p:spPr>
            <p:txBody>
              <a:bodyPr wrap="none" anchor="ctr"/>
              <a:lstStyle/>
              <a:p>
                <a:endParaRPr lang="ja-JP" altLang="en-US"/>
              </a:p>
            </p:txBody>
          </p:sp>
          <p:sp>
            <p:nvSpPr>
              <p:cNvPr id="92238" name="Freeform 18"/>
              <p:cNvSpPr>
                <a:spLocks/>
              </p:cNvSpPr>
              <p:nvPr/>
            </p:nvSpPr>
            <p:spPr bwMode="auto">
              <a:xfrm>
                <a:off x="3216" y="424"/>
                <a:ext cx="177" cy="377"/>
              </a:xfrm>
              <a:custGeom>
                <a:avLst/>
                <a:gdLst>
                  <a:gd name="T0" fmla="*/ 136 w 177"/>
                  <a:gd name="T1" fmla="*/ 0 h 377"/>
                  <a:gd name="T2" fmla="*/ 48 w 177"/>
                  <a:gd name="T3" fmla="*/ 128 h 377"/>
                  <a:gd name="T4" fmla="*/ 96 w 177"/>
                  <a:gd name="T5" fmla="*/ 120 h 377"/>
                  <a:gd name="T6" fmla="*/ 56 w 177"/>
                  <a:gd name="T7" fmla="*/ 176 h 377"/>
                  <a:gd name="T8" fmla="*/ 48 w 177"/>
                  <a:gd name="T9" fmla="*/ 232 h 377"/>
                  <a:gd name="T10" fmla="*/ 0 w 177"/>
                  <a:gd name="T11" fmla="*/ 336 h 377"/>
                  <a:gd name="T12" fmla="*/ 24 w 177"/>
                  <a:gd name="T13" fmla="*/ 328 h 377"/>
                  <a:gd name="T14" fmla="*/ 56 w 177"/>
                  <a:gd name="T15" fmla="*/ 336 h 377"/>
                  <a:gd name="T16" fmla="*/ 80 w 177"/>
                  <a:gd name="T17" fmla="*/ 320 h 377"/>
                  <a:gd name="T18" fmla="*/ 72 w 177"/>
                  <a:gd name="T19" fmla="*/ 320 h 377"/>
                  <a:gd name="T20" fmla="*/ 80 w 177"/>
                  <a:gd name="T21" fmla="*/ 280 h 377"/>
                  <a:gd name="T22" fmla="*/ 176 w 177"/>
                  <a:gd name="T23" fmla="*/ 128 h 377"/>
                  <a:gd name="T24" fmla="*/ 144 w 177"/>
                  <a:gd name="T25" fmla="*/ 72 h 377"/>
                  <a:gd name="T26" fmla="*/ 176 w 177"/>
                  <a:gd name="T27" fmla="*/ 16 h 377"/>
                  <a:gd name="T28" fmla="*/ 152 w 177"/>
                  <a:gd name="T29" fmla="*/ 8 h 377"/>
                  <a:gd name="T30" fmla="*/ 136 w 177"/>
                  <a:gd name="T31" fmla="*/ 0 h 3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77"/>
                  <a:gd name="T49" fmla="*/ 0 h 377"/>
                  <a:gd name="T50" fmla="*/ 177 w 177"/>
                  <a:gd name="T51" fmla="*/ 377 h 37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77" h="377">
                    <a:moveTo>
                      <a:pt x="136" y="0"/>
                    </a:moveTo>
                    <a:cubicBezTo>
                      <a:pt x="106" y="42"/>
                      <a:pt x="64" y="78"/>
                      <a:pt x="48" y="128"/>
                    </a:cubicBezTo>
                    <a:cubicBezTo>
                      <a:pt x="42" y="143"/>
                      <a:pt x="84" y="108"/>
                      <a:pt x="96" y="120"/>
                    </a:cubicBezTo>
                    <a:cubicBezTo>
                      <a:pt x="112" y="136"/>
                      <a:pt x="68" y="156"/>
                      <a:pt x="56" y="176"/>
                    </a:cubicBezTo>
                    <a:cubicBezTo>
                      <a:pt x="53" y="194"/>
                      <a:pt x="54" y="214"/>
                      <a:pt x="48" y="232"/>
                    </a:cubicBezTo>
                    <a:cubicBezTo>
                      <a:pt x="23" y="298"/>
                      <a:pt x="0" y="223"/>
                      <a:pt x="0" y="336"/>
                    </a:cubicBezTo>
                    <a:cubicBezTo>
                      <a:pt x="0" y="344"/>
                      <a:pt x="16" y="330"/>
                      <a:pt x="24" y="328"/>
                    </a:cubicBezTo>
                    <a:cubicBezTo>
                      <a:pt x="48" y="377"/>
                      <a:pt x="29" y="362"/>
                      <a:pt x="56" y="336"/>
                    </a:cubicBezTo>
                    <a:cubicBezTo>
                      <a:pt x="62" y="329"/>
                      <a:pt x="72" y="325"/>
                      <a:pt x="80" y="320"/>
                    </a:cubicBezTo>
                    <a:cubicBezTo>
                      <a:pt x="123" y="255"/>
                      <a:pt x="78" y="326"/>
                      <a:pt x="72" y="320"/>
                    </a:cubicBezTo>
                    <a:cubicBezTo>
                      <a:pt x="62" y="310"/>
                      <a:pt x="77" y="293"/>
                      <a:pt x="80" y="280"/>
                    </a:cubicBezTo>
                    <a:cubicBezTo>
                      <a:pt x="92" y="224"/>
                      <a:pt x="130" y="162"/>
                      <a:pt x="176" y="128"/>
                    </a:cubicBezTo>
                    <a:cubicBezTo>
                      <a:pt x="94" y="109"/>
                      <a:pt x="75" y="117"/>
                      <a:pt x="144" y="72"/>
                    </a:cubicBezTo>
                    <a:cubicBezTo>
                      <a:pt x="148" y="64"/>
                      <a:pt x="177" y="23"/>
                      <a:pt x="176" y="16"/>
                    </a:cubicBezTo>
                    <a:cubicBezTo>
                      <a:pt x="174" y="7"/>
                      <a:pt x="160" y="10"/>
                      <a:pt x="152" y="8"/>
                    </a:cubicBezTo>
                    <a:cubicBezTo>
                      <a:pt x="112" y="17"/>
                      <a:pt x="112" y="23"/>
                      <a:pt x="136" y="0"/>
                    </a:cubicBezTo>
                    <a:close/>
                  </a:path>
                </a:pathLst>
              </a:custGeom>
              <a:solidFill>
                <a:srgbClr val="00CC00"/>
              </a:solidFill>
              <a:ln w="9525">
                <a:solidFill>
                  <a:schemeClr val="tx1"/>
                </a:solidFill>
                <a:round/>
                <a:headEnd/>
                <a:tailEnd/>
              </a:ln>
            </p:spPr>
            <p:txBody>
              <a:bodyPr wrap="none" anchor="ctr"/>
              <a:lstStyle/>
              <a:p>
                <a:endParaRPr lang="ja-JP" altLang="en-US"/>
              </a:p>
            </p:txBody>
          </p:sp>
          <p:sp>
            <p:nvSpPr>
              <p:cNvPr id="92239" name="Freeform 19"/>
              <p:cNvSpPr>
                <a:spLocks/>
              </p:cNvSpPr>
              <p:nvPr/>
            </p:nvSpPr>
            <p:spPr bwMode="auto">
              <a:xfrm>
                <a:off x="3248" y="520"/>
                <a:ext cx="241" cy="305"/>
              </a:xfrm>
              <a:custGeom>
                <a:avLst/>
                <a:gdLst>
                  <a:gd name="T0" fmla="*/ 10225 w 177"/>
                  <a:gd name="T1" fmla="*/ 0 h 377"/>
                  <a:gd name="T2" fmla="*/ 3620 w 177"/>
                  <a:gd name="T3" fmla="*/ 6 h 377"/>
                  <a:gd name="T4" fmla="*/ 7220 w 177"/>
                  <a:gd name="T5" fmla="*/ 6 h 377"/>
                  <a:gd name="T6" fmla="*/ 4180 w 177"/>
                  <a:gd name="T7" fmla="*/ 9 h 377"/>
                  <a:gd name="T8" fmla="*/ 3620 w 177"/>
                  <a:gd name="T9" fmla="*/ 12 h 377"/>
                  <a:gd name="T10" fmla="*/ 0 w 177"/>
                  <a:gd name="T11" fmla="*/ 17 h 377"/>
                  <a:gd name="T12" fmla="*/ 1822 w 177"/>
                  <a:gd name="T13" fmla="*/ 17 h 377"/>
                  <a:gd name="T14" fmla="*/ 4180 w 177"/>
                  <a:gd name="T15" fmla="*/ 17 h 377"/>
                  <a:gd name="T16" fmla="*/ 6015 w 177"/>
                  <a:gd name="T17" fmla="*/ 17 h 377"/>
                  <a:gd name="T18" fmla="*/ 5391 w 177"/>
                  <a:gd name="T19" fmla="*/ 17 h 377"/>
                  <a:gd name="T20" fmla="*/ 6015 w 177"/>
                  <a:gd name="T21" fmla="*/ 15 h 377"/>
                  <a:gd name="T22" fmla="*/ 13266 w 177"/>
                  <a:gd name="T23" fmla="*/ 6 h 377"/>
                  <a:gd name="T24" fmla="*/ 10855 w 177"/>
                  <a:gd name="T25" fmla="*/ 4 h 377"/>
                  <a:gd name="T26" fmla="*/ 13266 w 177"/>
                  <a:gd name="T27" fmla="*/ 2 h 377"/>
                  <a:gd name="T28" fmla="*/ 11443 w 177"/>
                  <a:gd name="T29" fmla="*/ 2 h 377"/>
                  <a:gd name="T30" fmla="*/ 10225 w 177"/>
                  <a:gd name="T31" fmla="*/ 0 h 3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77"/>
                  <a:gd name="T49" fmla="*/ 0 h 377"/>
                  <a:gd name="T50" fmla="*/ 177 w 177"/>
                  <a:gd name="T51" fmla="*/ 377 h 37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77" h="377">
                    <a:moveTo>
                      <a:pt x="136" y="0"/>
                    </a:moveTo>
                    <a:cubicBezTo>
                      <a:pt x="106" y="42"/>
                      <a:pt x="64" y="78"/>
                      <a:pt x="48" y="128"/>
                    </a:cubicBezTo>
                    <a:cubicBezTo>
                      <a:pt x="42" y="143"/>
                      <a:pt x="84" y="108"/>
                      <a:pt x="96" y="120"/>
                    </a:cubicBezTo>
                    <a:cubicBezTo>
                      <a:pt x="112" y="136"/>
                      <a:pt x="68" y="156"/>
                      <a:pt x="56" y="176"/>
                    </a:cubicBezTo>
                    <a:cubicBezTo>
                      <a:pt x="53" y="194"/>
                      <a:pt x="54" y="214"/>
                      <a:pt x="48" y="232"/>
                    </a:cubicBezTo>
                    <a:cubicBezTo>
                      <a:pt x="23" y="298"/>
                      <a:pt x="0" y="223"/>
                      <a:pt x="0" y="336"/>
                    </a:cubicBezTo>
                    <a:cubicBezTo>
                      <a:pt x="0" y="344"/>
                      <a:pt x="16" y="330"/>
                      <a:pt x="24" y="328"/>
                    </a:cubicBezTo>
                    <a:cubicBezTo>
                      <a:pt x="48" y="377"/>
                      <a:pt x="29" y="362"/>
                      <a:pt x="56" y="336"/>
                    </a:cubicBezTo>
                    <a:cubicBezTo>
                      <a:pt x="62" y="329"/>
                      <a:pt x="72" y="325"/>
                      <a:pt x="80" y="320"/>
                    </a:cubicBezTo>
                    <a:cubicBezTo>
                      <a:pt x="123" y="255"/>
                      <a:pt x="78" y="326"/>
                      <a:pt x="72" y="320"/>
                    </a:cubicBezTo>
                    <a:cubicBezTo>
                      <a:pt x="62" y="310"/>
                      <a:pt x="77" y="293"/>
                      <a:pt x="80" y="280"/>
                    </a:cubicBezTo>
                    <a:cubicBezTo>
                      <a:pt x="92" y="224"/>
                      <a:pt x="130" y="162"/>
                      <a:pt x="176" y="128"/>
                    </a:cubicBezTo>
                    <a:cubicBezTo>
                      <a:pt x="94" y="109"/>
                      <a:pt x="75" y="117"/>
                      <a:pt x="144" y="72"/>
                    </a:cubicBezTo>
                    <a:cubicBezTo>
                      <a:pt x="148" y="64"/>
                      <a:pt x="177" y="23"/>
                      <a:pt x="176" y="16"/>
                    </a:cubicBezTo>
                    <a:cubicBezTo>
                      <a:pt x="174" y="7"/>
                      <a:pt x="160" y="10"/>
                      <a:pt x="152" y="8"/>
                    </a:cubicBezTo>
                    <a:cubicBezTo>
                      <a:pt x="112" y="17"/>
                      <a:pt x="112" y="23"/>
                      <a:pt x="136" y="0"/>
                    </a:cubicBezTo>
                    <a:close/>
                  </a:path>
                </a:pathLst>
              </a:custGeom>
              <a:solidFill>
                <a:srgbClr val="00CC00"/>
              </a:solidFill>
              <a:ln w="9525">
                <a:solidFill>
                  <a:schemeClr val="tx1"/>
                </a:solidFill>
                <a:round/>
                <a:headEnd/>
                <a:tailEnd/>
              </a:ln>
            </p:spPr>
            <p:txBody>
              <a:bodyPr wrap="none" anchor="ctr"/>
              <a:lstStyle/>
              <a:p>
                <a:endParaRPr lang="ja-JP" altLang="en-US"/>
              </a:p>
            </p:txBody>
          </p:sp>
          <p:sp>
            <p:nvSpPr>
              <p:cNvPr id="92240" name="Freeform 20"/>
              <p:cNvSpPr>
                <a:spLocks/>
              </p:cNvSpPr>
              <p:nvPr/>
            </p:nvSpPr>
            <p:spPr bwMode="auto">
              <a:xfrm>
                <a:off x="3248" y="640"/>
                <a:ext cx="313" cy="169"/>
              </a:xfrm>
              <a:custGeom>
                <a:avLst/>
                <a:gdLst>
                  <a:gd name="T0" fmla="*/ 396516 w 177"/>
                  <a:gd name="T1" fmla="*/ 0 h 377"/>
                  <a:gd name="T2" fmla="*/ 140169 w 177"/>
                  <a:gd name="T3" fmla="*/ 0 h 377"/>
                  <a:gd name="T4" fmla="*/ 281414 w 177"/>
                  <a:gd name="T5" fmla="*/ 0 h 377"/>
                  <a:gd name="T6" fmla="*/ 163298 w 177"/>
                  <a:gd name="T7" fmla="*/ 0 h 377"/>
                  <a:gd name="T8" fmla="*/ 140169 w 177"/>
                  <a:gd name="T9" fmla="*/ 0 h 377"/>
                  <a:gd name="T10" fmla="*/ 0 w 177"/>
                  <a:gd name="T11" fmla="*/ 0 h 377"/>
                  <a:gd name="T12" fmla="*/ 69322 w 177"/>
                  <a:gd name="T13" fmla="*/ 0 h 377"/>
                  <a:gd name="T14" fmla="*/ 163298 w 177"/>
                  <a:gd name="T15" fmla="*/ 0 h 377"/>
                  <a:gd name="T16" fmla="*/ 232619 w 177"/>
                  <a:gd name="T17" fmla="*/ 0 h 377"/>
                  <a:gd name="T18" fmla="*/ 210566 w 177"/>
                  <a:gd name="T19" fmla="*/ 0 h 377"/>
                  <a:gd name="T20" fmla="*/ 232619 w 177"/>
                  <a:gd name="T21" fmla="*/ 0 h 377"/>
                  <a:gd name="T22" fmla="*/ 514586 w 177"/>
                  <a:gd name="T23" fmla="*/ 0 h 377"/>
                  <a:gd name="T24" fmla="*/ 421894 w 177"/>
                  <a:gd name="T25" fmla="*/ 0 h 377"/>
                  <a:gd name="T26" fmla="*/ 514586 w 177"/>
                  <a:gd name="T27" fmla="*/ 0 h 377"/>
                  <a:gd name="T28" fmla="*/ 445208 w 177"/>
                  <a:gd name="T29" fmla="*/ 0 h 377"/>
                  <a:gd name="T30" fmla="*/ 396516 w 177"/>
                  <a:gd name="T31" fmla="*/ 0 h 3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77"/>
                  <a:gd name="T49" fmla="*/ 0 h 377"/>
                  <a:gd name="T50" fmla="*/ 177 w 177"/>
                  <a:gd name="T51" fmla="*/ 377 h 37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77" h="377">
                    <a:moveTo>
                      <a:pt x="136" y="0"/>
                    </a:moveTo>
                    <a:cubicBezTo>
                      <a:pt x="106" y="42"/>
                      <a:pt x="64" y="78"/>
                      <a:pt x="48" y="128"/>
                    </a:cubicBezTo>
                    <a:cubicBezTo>
                      <a:pt x="42" y="143"/>
                      <a:pt x="84" y="108"/>
                      <a:pt x="96" y="120"/>
                    </a:cubicBezTo>
                    <a:cubicBezTo>
                      <a:pt x="112" y="136"/>
                      <a:pt x="68" y="156"/>
                      <a:pt x="56" y="176"/>
                    </a:cubicBezTo>
                    <a:cubicBezTo>
                      <a:pt x="53" y="194"/>
                      <a:pt x="54" y="214"/>
                      <a:pt x="48" y="232"/>
                    </a:cubicBezTo>
                    <a:cubicBezTo>
                      <a:pt x="23" y="298"/>
                      <a:pt x="0" y="223"/>
                      <a:pt x="0" y="336"/>
                    </a:cubicBezTo>
                    <a:cubicBezTo>
                      <a:pt x="0" y="344"/>
                      <a:pt x="16" y="330"/>
                      <a:pt x="24" y="328"/>
                    </a:cubicBezTo>
                    <a:cubicBezTo>
                      <a:pt x="48" y="377"/>
                      <a:pt x="29" y="362"/>
                      <a:pt x="56" y="336"/>
                    </a:cubicBezTo>
                    <a:cubicBezTo>
                      <a:pt x="62" y="329"/>
                      <a:pt x="72" y="325"/>
                      <a:pt x="80" y="320"/>
                    </a:cubicBezTo>
                    <a:cubicBezTo>
                      <a:pt x="123" y="255"/>
                      <a:pt x="78" y="326"/>
                      <a:pt x="72" y="320"/>
                    </a:cubicBezTo>
                    <a:cubicBezTo>
                      <a:pt x="62" y="310"/>
                      <a:pt x="77" y="293"/>
                      <a:pt x="80" y="280"/>
                    </a:cubicBezTo>
                    <a:cubicBezTo>
                      <a:pt x="92" y="224"/>
                      <a:pt x="130" y="162"/>
                      <a:pt x="176" y="128"/>
                    </a:cubicBezTo>
                    <a:cubicBezTo>
                      <a:pt x="94" y="109"/>
                      <a:pt x="75" y="117"/>
                      <a:pt x="144" y="72"/>
                    </a:cubicBezTo>
                    <a:cubicBezTo>
                      <a:pt x="148" y="64"/>
                      <a:pt x="177" y="23"/>
                      <a:pt x="176" y="16"/>
                    </a:cubicBezTo>
                    <a:cubicBezTo>
                      <a:pt x="174" y="7"/>
                      <a:pt x="160" y="10"/>
                      <a:pt x="152" y="8"/>
                    </a:cubicBezTo>
                    <a:cubicBezTo>
                      <a:pt x="112" y="17"/>
                      <a:pt x="112" y="23"/>
                      <a:pt x="136" y="0"/>
                    </a:cubicBezTo>
                    <a:close/>
                  </a:path>
                </a:pathLst>
              </a:custGeom>
              <a:solidFill>
                <a:srgbClr val="00CC00"/>
              </a:solidFill>
              <a:ln w="9525">
                <a:solidFill>
                  <a:schemeClr val="tx1"/>
                </a:solidFill>
                <a:round/>
                <a:headEnd/>
                <a:tailEnd/>
              </a:ln>
            </p:spPr>
            <p:txBody>
              <a:bodyPr wrap="none" anchor="ctr"/>
              <a:lstStyle/>
              <a:p>
                <a:endParaRPr lang="ja-JP" altLang="en-US"/>
              </a:p>
            </p:txBody>
          </p:sp>
        </p:grpSp>
        <p:sp>
          <p:nvSpPr>
            <p:cNvPr id="92234" name="Freeform 21" descr="右下がり対角線 (反転)"/>
            <p:cNvSpPr>
              <a:spLocks/>
            </p:cNvSpPr>
            <p:nvPr/>
          </p:nvSpPr>
          <p:spPr bwMode="auto">
            <a:xfrm>
              <a:off x="1872" y="126"/>
              <a:ext cx="440" cy="722"/>
            </a:xfrm>
            <a:custGeom>
              <a:avLst/>
              <a:gdLst>
                <a:gd name="T0" fmla="*/ 424126 w 256"/>
                <a:gd name="T1" fmla="*/ 834 h 714"/>
                <a:gd name="T2" fmla="*/ 0 w 256"/>
                <a:gd name="T3" fmla="*/ 64 h 714"/>
                <a:gd name="T4" fmla="*/ 62954 w 256"/>
                <a:gd name="T5" fmla="*/ 18 h 714"/>
                <a:gd name="T6" fmla="*/ 125797 w 256"/>
                <a:gd name="T7" fmla="*/ 120 h 714"/>
                <a:gd name="T8" fmla="*/ 267317 w 256"/>
                <a:gd name="T9" fmla="*/ 359 h 714"/>
                <a:gd name="T10" fmla="*/ 424126 w 256"/>
                <a:gd name="T11" fmla="*/ 656 h 714"/>
                <a:gd name="T12" fmla="*/ 471723 w 256"/>
                <a:gd name="T13" fmla="*/ 750 h 714"/>
                <a:gd name="T14" fmla="*/ 502425 w 256"/>
                <a:gd name="T15" fmla="*/ 807 h 714"/>
                <a:gd name="T16" fmla="*/ 455806 w 256"/>
                <a:gd name="T17" fmla="*/ 825 h 714"/>
                <a:gd name="T18" fmla="*/ 424126 w 256"/>
                <a:gd name="T19" fmla="*/ 834 h 71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56"/>
                <a:gd name="T31" fmla="*/ 0 h 714"/>
                <a:gd name="T32" fmla="*/ 256 w 256"/>
                <a:gd name="T33" fmla="*/ 714 h 71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56" h="714">
                  <a:moveTo>
                    <a:pt x="216" y="714"/>
                  </a:moveTo>
                  <a:cubicBezTo>
                    <a:pt x="144" y="486"/>
                    <a:pt x="86" y="267"/>
                    <a:pt x="0" y="50"/>
                  </a:cubicBezTo>
                  <a:cubicBezTo>
                    <a:pt x="1" y="46"/>
                    <a:pt x="9" y="0"/>
                    <a:pt x="32" y="18"/>
                  </a:cubicBezTo>
                  <a:cubicBezTo>
                    <a:pt x="36" y="21"/>
                    <a:pt x="63" y="105"/>
                    <a:pt x="64" y="106"/>
                  </a:cubicBezTo>
                  <a:cubicBezTo>
                    <a:pt x="80" y="170"/>
                    <a:pt x="98" y="249"/>
                    <a:pt x="136" y="306"/>
                  </a:cubicBezTo>
                  <a:cubicBezTo>
                    <a:pt x="153" y="391"/>
                    <a:pt x="191" y="477"/>
                    <a:pt x="216" y="562"/>
                  </a:cubicBezTo>
                  <a:cubicBezTo>
                    <a:pt x="240" y="646"/>
                    <a:pt x="201" y="527"/>
                    <a:pt x="240" y="642"/>
                  </a:cubicBezTo>
                  <a:cubicBezTo>
                    <a:pt x="245" y="658"/>
                    <a:pt x="256" y="690"/>
                    <a:pt x="256" y="690"/>
                  </a:cubicBezTo>
                  <a:cubicBezTo>
                    <a:pt x="248" y="695"/>
                    <a:pt x="240" y="701"/>
                    <a:pt x="232" y="706"/>
                  </a:cubicBezTo>
                  <a:cubicBezTo>
                    <a:pt x="214" y="714"/>
                    <a:pt x="196" y="714"/>
                    <a:pt x="216" y="714"/>
                  </a:cubicBezTo>
                  <a:close/>
                </a:path>
              </a:pathLst>
            </a:custGeom>
            <a:pattFill prst="dkDnDiag">
              <a:fgClr>
                <a:srgbClr val="99FFCC"/>
              </a:fgClr>
              <a:bgClr>
                <a:srgbClr val="FFFFFF"/>
              </a:bgClr>
            </a:pattFill>
            <a:ln w="9525">
              <a:solidFill>
                <a:schemeClr val="tx1"/>
              </a:solidFill>
              <a:round/>
              <a:headEnd/>
              <a:tailEnd/>
            </a:ln>
          </p:spPr>
          <p:txBody>
            <a:bodyPr wrap="none" anchor="ctr"/>
            <a:lstStyle/>
            <a:p>
              <a:endParaRPr lang="ja-JP" altLang="en-US"/>
            </a:p>
          </p:txBody>
        </p:sp>
        <p:sp>
          <p:nvSpPr>
            <p:cNvPr id="92235" name="Freeform 22" descr="右下がり対角線 (反転)"/>
            <p:cNvSpPr>
              <a:spLocks/>
            </p:cNvSpPr>
            <p:nvPr/>
          </p:nvSpPr>
          <p:spPr bwMode="auto">
            <a:xfrm>
              <a:off x="1896" y="294"/>
              <a:ext cx="264" cy="410"/>
            </a:xfrm>
            <a:custGeom>
              <a:avLst/>
              <a:gdLst>
                <a:gd name="T0" fmla="*/ 332 w 256"/>
                <a:gd name="T1" fmla="*/ 1 h 714"/>
                <a:gd name="T2" fmla="*/ 0 w 256"/>
                <a:gd name="T3" fmla="*/ 1 h 714"/>
                <a:gd name="T4" fmla="*/ 46 w 256"/>
                <a:gd name="T5" fmla="*/ 1 h 714"/>
                <a:gd name="T6" fmla="*/ 97 w 256"/>
                <a:gd name="T7" fmla="*/ 1 h 714"/>
                <a:gd name="T8" fmla="*/ 209 w 256"/>
                <a:gd name="T9" fmla="*/ 1 h 714"/>
                <a:gd name="T10" fmla="*/ 332 w 256"/>
                <a:gd name="T11" fmla="*/ 1 h 714"/>
                <a:gd name="T12" fmla="*/ 371 w 256"/>
                <a:gd name="T13" fmla="*/ 1 h 714"/>
                <a:gd name="T14" fmla="*/ 395 w 256"/>
                <a:gd name="T15" fmla="*/ 1 h 714"/>
                <a:gd name="T16" fmla="*/ 356 w 256"/>
                <a:gd name="T17" fmla="*/ 1 h 714"/>
                <a:gd name="T18" fmla="*/ 332 w 256"/>
                <a:gd name="T19" fmla="*/ 1 h 71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56"/>
                <a:gd name="T31" fmla="*/ 0 h 714"/>
                <a:gd name="T32" fmla="*/ 256 w 256"/>
                <a:gd name="T33" fmla="*/ 714 h 71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56" h="714">
                  <a:moveTo>
                    <a:pt x="216" y="714"/>
                  </a:moveTo>
                  <a:cubicBezTo>
                    <a:pt x="144" y="486"/>
                    <a:pt x="86" y="267"/>
                    <a:pt x="0" y="50"/>
                  </a:cubicBezTo>
                  <a:cubicBezTo>
                    <a:pt x="1" y="46"/>
                    <a:pt x="9" y="0"/>
                    <a:pt x="32" y="18"/>
                  </a:cubicBezTo>
                  <a:cubicBezTo>
                    <a:pt x="36" y="21"/>
                    <a:pt x="63" y="105"/>
                    <a:pt x="64" y="106"/>
                  </a:cubicBezTo>
                  <a:cubicBezTo>
                    <a:pt x="80" y="170"/>
                    <a:pt x="98" y="249"/>
                    <a:pt x="136" y="306"/>
                  </a:cubicBezTo>
                  <a:cubicBezTo>
                    <a:pt x="153" y="391"/>
                    <a:pt x="191" y="477"/>
                    <a:pt x="216" y="562"/>
                  </a:cubicBezTo>
                  <a:cubicBezTo>
                    <a:pt x="240" y="646"/>
                    <a:pt x="201" y="527"/>
                    <a:pt x="240" y="642"/>
                  </a:cubicBezTo>
                  <a:cubicBezTo>
                    <a:pt x="245" y="658"/>
                    <a:pt x="256" y="690"/>
                    <a:pt x="256" y="690"/>
                  </a:cubicBezTo>
                  <a:cubicBezTo>
                    <a:pt x="248" y="695"/>
                    <a:pt x="240" y="701"/>
                    <a:pt x="232" y="706"/>
                  </a:cubicBezTo>
                  <a:cubicBezTo>
                    <a:pt x="214" y="714"/>
                    <a:pt x="196" y="714"/>
                    <a:pt x="216" y="714"/>
                  </a:cubicBezTo>
                  <a:close/>
                </a:path>
              </a:pathLst>
            </a:custGeom>
            <a:pattFill prst="dkDnDiag">
              <a:fgClr>
                <a:srgbClr val="99FFCC"/>
              </a:fgClr>
              <a:bgClr>
                <a:srgbClr val="FFFFFF"/>
              </a:bgClr>
            </a:pattFill>
            <a:ln w="9525">
              <a:solidFill>
                <a:schemeClr val="tx1"/>
              </a:solidFill>
              <a:round/>
              <a:headEnd/>
              <a:tailEnd/>
            </a:ln>
          </p:spPr>
          <p:txBody>
            <a:bodyPr wrap="none" anchor="ctr"/>
            <a:lstStyle/>
            <a:p>
              <a:endParaRPr lang="ja-JP" altLang="en-US"/>
            </a:p>
          </p:txBody>
        </p:sp>
        <p:sp>
          <p:nvSpPr>
            <p:cNvPr id="92236" name="Freeform 23"/>
            <p:cNvSpPr>
              <a:spLocks/>
            </p:cNvSpPr>
            <p:nvPr/>
          </p:nvSpPr>
          <p:spPr bwMode="auto">
            <a:xfrm>
              <a:off x="1984" y="160"/>
              <a:ext cx="804" cy="688"/>
            </a:xfrm>
            <a:custGeom>
              <a:avLst/>
              <a:gdLst>
                <a:gd name="T0" fmla="*/ 0 w 804"/>
                <a:gd name="T1" fmla="*/ 560 h 688"/>
                <a:gd name="T2" fmla="*/ 64 w 804"/>
                <a:gd name="T3" fmla="*/ 328 h 688"/>
                <a:gd name="T4" fmla="*/ 200 w 804"/>
                <a:gd name="T5" fmla="*/ 32 h 688"/>
                <a:gd name="T6" fmla="*/ 320 w 804"/>
                <a:gd name="T7" fmla="*/ 0 h 688"/>
                <a:gd name="T8" fmla="*/ 416 w 804"/>
                <a:gd name="T9" fmla="*/ 8 h 688"/>
                <a:gd name="T10" fmla="*/ 528 w 804"/>
                <a:gd name="T11" fmla="*/ 24 h 688"/>
                <a:gd name="T12" fmla="*/ 552 w 804"/>
                <a:gd name="T13" fmla="*/ 32 h 688"/>
                <a:gd name="T14" fmla="*/ 616 w 804"/>
                <a:gd name="T15" fmla="*/ 40 h 688"/>
                <a:gd name="T16" fmla="*/ 752 w 804"/>
                <a:gd name="T17" fmla="*/ 96 h 688"/>
                <a:gd name="T18" fmla="*/ 792 w 804"/>
                <a:gd name="T19" fmla="*/ 184 h 688"/>
                <a:gd name="T20" fmla="*/ 792 w 804"/>
                <a:gd name="T21" fmla="*/ 688 h 68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04"/>
                <a:gd name="T34" fmla="*/ 0 h 688"/>
                <a:gd name="T35" fmla="*/ 804 w 804"/>
                <a:gd name="T36" fmla="*/ 688 h 68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04" h="688">
                  <a:moveTo>
                    <a:pt x="0" y="560"/>
                  </a:moveTo>
                  <a:cubicBezTo>
                    <a:pt x="21" y="482"/>
                    <a:pt x="44" y="405"/>
                    <a:pt x="64" y="328"/>
                  </a:cubicBezTo>
                  <a:cubicBezTo>
                    <a:pt x="90" y="224"/>
                    <a:pt x="107" y="101"/>
                    <a:pt x="200" y="32"/>
                  </a:cubicBezTo>
                  <a:cubicBezTo>
                    <a:pt x="233" y="7"/>
                    <a:pt x="280" y="7"/>
                    <a:pt x="320" y="0"/>
                  </a:cubicBezTo>
                  <a:cubicBezTo>
                    <a:pt x="352" y="2"/>
                    <a:pt x="384" y="4"/>
                    <a:pt x="416" y="8"/>
                  </a:cubicBezTo>
                  <a:cubicBezTo>
                    <a:pt x="453" y="12"/>
                    <a:pt x="528" y="24"/>
                    <a:pt x="528" y="24"/>
                  </a:cubicBezTo>
                  <a:cubicBezTo>
                    <a:pt x="536" y="26"/>
                    <a:pt x="543" y="30"/>
                    <a:pt x="552" y="32"/>
                  </a:cubicBezTo>
                  <a:cubicBezTo>
                    <a:pt x="573" y="35"/>
                    <a:pt x="595" y="33"/>
                    <a:pt x="616" y="40"/>
                  </a:cubicBezTo>
                  <a:cubicBezTo>
                    <a:pt x="656" y="51"/>
                    <a:pt x="710" y="79"/>
                    <a:pt x="752" y="96"/>
                  </a:cubicBezTo>
                  <a:cubicBezTo>
                    <a:pt x="791" y="155"/>
                    <a:pt x="780" y="125"/>
                    <a:pt x="792" y="184"/>
                  </a:cubicBezTo>
                  <a:cubicBezTo>
                    <a:pt x="804" y="351"/>
                    <a:pt x="792" y="519"/>
                    <a:pt x="792" y="688"/>
                  </a:cubicBezTo>
                </a:path>
              </a:pathLst>
            </a:custGeom>
            <a:noFill/>
            <a:ln w="57150">
              <a:solidFill>
                <a:srgbClr val="66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grpSp>
      <p:grpSp>
        <p:nvGrpSpPr>
          <p:cNvPr id="92167" name="Group 41"/>
          <p:cNvGrpSpPr>
            <a:grpSpLocks/>
          </p:cNvGrpSpPr>
          <p:nvPr/>
        </p:nvGrpSpPr>
        <p:grpSpPr bwMode="auto">
          <a:xfrm>
            <a:off x="1873250" y="4037981"/>
            <a:ext cx="927100" cy="573087"/>
            <a:chOff x="1568" y="2095"/>
            <a:chExt cx="1072" cy="673"/>
          </a:xfrm>
        </p:grpSpPr>
        <p:sp>
          <p:nvSpPr>
            <p:cNvPr id="92224" name="Oval 42"/>
            <p:cNvSpPr>
              <a:spLocks noChangeArrowheads="1"/>
            </p:cNvSpPr>
            <p:nvPr/>
          </p:nvSpPr>
          <p:spPr bwMode="auto">
            <a:xfrm>
              <a:off x="2280" y="2552"/>
              <a:ext cx="128" cy="216"/>
            </a:xfrm>
            <a:prstGeom prst="ellipse">
              <a:avLst/>
            </a:prstGeom>
            <a:solidFill>
              <a:schemeClr val="bg2"/>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2225" name="Oval 43"/>
            <p:cNvSpPr>
              <a:spLocks noChangeArrowheads="1"/>
            </p:cNvSpPr>
            <p:nvPr/>
          </p:nvSpPr>
          <p:spPr bwMode="auto">
            <a:xfrm>
              <a:off x="1640" y="2512"/>
              <a:ext cx="128" cy="216"/>
            </a:xfrm>
            <a:prstGeom prst="ellipse">
              <a:avLst/>
            </a:prstGeom>
            <a:solidFill>
              <a:schemeClr val="bg2"/>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2226" name="Oval 44"/>
            <p:cNvSpPr>
              <a:spLocks noChangeArrowheads="1"/>
            </p:cNvSpPr>
            <p:nvPr/>
          </p:nvSpPr>
          <p:spPr bwMode="auto">
            <a:xfrm>
              <a:off x="2512" y="2344"/>
              <a:ext cx="128" cy="216"/>
            </a:xfrm>
            <a:prstGeom prst="ellipse">
              <a:avLst/>
            </a:prstGeom>
            <a:solidFill>
              <a:schemeClr val="bg2"/>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2227" name="Freeform 45"/>
            <p:cNvSpPr>
              <a:spLocks/>
            </p:cNvSpPr>
            <p:nvPr/>
          </p:nvSpPr>
          <p:spPr bwMode="auto">
            <a:xfrm>
              <a:off x="1568" y="2095"/>
              <a:ext cx="1052" cy="623"/>
            </a:xfrm>
            <a:custGeom>
              <a:avLst/>
              <a:gdLst>
                <a:gd name="T0" fmla="*/ 64 w 1052"/>
                <a:gd name="T1" fmla="*/ 313 h 623"/>
                <a:gd name="T2" fmla="*/ 0 w 1052"/>
                <a:gd name="T3" fmla="*/ 417 h 623"/>
                <a:gd name="T4" fmla="*/ 8 w 1052"/>
                <a:gd name="T5" fmla="*/ 505 h 623"/>
                <a:gd name="T6" fmla="*/ 168 w 1052"/>
                <a:gd name="T7" fmla="*/ 585 h 623"/>
                <a:gd name="T8" fmla="*/ 312 w 1052"/>
                <a:gd name="T9" fmla="*/ 601 h 623"/>
                <a:gd name="T10" fmla="*/ 384 w 1052"/>
                <a:gd name="T11" fmla="*/ 609 h 623"/>
                <a:gd name="T12" fmla="*/ 784 w 1052"/>
                <a:gd name="T13" fmla="*/ 577 h 623"/>
                <a:gd name="T14" fmla="*/ 784 w 1052"/>
                <a:gd name="T15" fmla="*/ 513 h 623"/>
                <a:gd name="T16" fmla="*/ 800 w 1052"/>
                <a:gd name="T17" fmla="*/ 449 h 623"/>
                <a:gd name="T18" fmla="*/ 904 w 1052"/>
                <a:gd name="T19" fmla="*/ 481 h 623"/>
                <a:gd name="T20" fmla="*/ 976 w 1052"/>
                <a:gd name="T21" fmla="*/ 425 h 623"/>
                <a:gd name="T22" fmla="*/ 1008 w 1052"/>
                <a:gd name="T23" fmla="*/ 377 h 623"/>
                <a:gd name="T24" fmla="*/ 1040 w 1052"/>
                <a:gd name="T25" fmla="*/ 305 h 623"/>
                <a:gd name="T26" fmla="*/ 1000 w 1052"/>
                <a:gd name="T27" fmla="*/ 137 h 623"/>
                <a:gd name="T28" fmla="*/ 976 w 1052"/>
                <a:gd name="T29" fmla="*/ 89 h 623"/>
                <a:gd name="T30" fmla="*/ 944 w 1052"/>
                <a:gd name="T31" fmla="*/ 17 h 623"/>
                <a:gd name="T32" fmla="*/ 888 w 1052"/>
                <a:gd name="T33" fmla="*/ 1 h 623"/>
                <a:gd name="T34" fmla="*/ 512 w 1052"/>
                <a:gd name="T35" fmla="*/ 25 h 623"/>
                <a:gd name="T36" fmla="*/ 264 w 1052"/>
                <a:gd name="T37" fmla="*/ 49 h 623"/>
                <a:gd name="T38" fmla="*/ 224 w 1052"/>
                <a:gd name="T39" fmla="*/ 97 h 623"/>
                <a:gd name="T40" fmla="*/ 192 w 1052"/>
                <a:gd name="T41" fmla="*/ 257 h 623"/>
                <a:gd name="T42" fmla="*/ 136 w 1052"/>
                <a:gd name="T43" fmla="*/ 281 h 623"/>
                <a:gd name="T44" fmla="*/ 88 w 1052"/>
                <a:gd name="T45" fmla="*/ 297 h 623"/>
                <a:gd name="T46" fmla="*/ 64 w 1052"/>
                <a:gd name="T47" fmla="*/ 313 h 62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052"/>
                <a:gd name="T73" fmla="*/ 0 h 623"/>
                <a:gd name="T74" fmla="*/ 1052 w 1052"/>
                <a:gd name="T75" fmla="*/ 623 h 623"/>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052" h="623">
                  <a:moveTo>
                    <a:pt x="64" y="313"/>
                  </a:moveTo>
                  <a:cubicBezTo>
                    <a:pt x="38" y="346"/>
                    <a:pt x="13" y="377"/>
                    <a:pt x="0" y="417"/>
                  </a:cubicBezTo>
                  <a:cubicBezTo>
                    <a:pt x="2" y="446"/>
                    <a:pt x="1" y="476"/>
                    <a:pt x="8" y="505"/>
                  </a:cubicBezTo>
                  <a:cubicBezTo>
                    <a:pt x="16" y="542"/>
                    <a:pt x="133" y="581"/>
                    <a:pt x="168" y="585"/>
                  </a:cubicBezTo>
                  <a:cubicBezTo>
                    <a:pt x="216" y="590"/>
                    <a:pt x="264" y="595"/>
                    <a:pt x="312" y="601"/>
                  </a:cubicBezTo>
                  <a:cubicBezTo>
                    <a:pt x="336" y="603"/>
                    <a:pt x="384" y="609"/>
                    <a:pt x="384" y="609"/>
                  </a:cubicBezTo>
                  <a:cubicBezTo>
                    <a:pt x="427" y="607"/>
                    <a:pt x="714" y="623"/>
                    <a:pt x="784" y="577"/>
                  </a:cubicBezTo>
                  <a:cubicBezTo>
                    <a:pt x="802" y="522"/>
                    <a:pt x="784" y="590"/>
                    <a:pt x="784" y="513"/>
                  </a:cubicBezTo>
                  <a:cubicBezTo>
                    <a:pt x="784" y="493"/>
                    <a:pt x="793" y="467"/>
                    <a:pt x="800" y="449"/>
                  </a:cubicBezTo>
                  <a:cubicBezTo>
                    <a:pt x="838" y="487"/>
                    <a:pt x="849" y="490"/>
                    <a:pt x="904" y="481"/>
                  </a:cubicBezTo>
                  <a:cubicBezTo>
                    <a:pt x="929" y="463"/>
                    <a:pt x="950" y="442"/>
                    <a:pt x="976" y="425"/>
                  </a:cubicBezTo>
                  <a:cubicBezTo>
                    <a:pt x="986" y="409"/>
                    <a:pt x="1005" y="396"/>
                    <a:pt x="1008" y="377"/>
                  </a:cubicBezTo>
                  <a:cubicBezTo>
                    <a:pt x="1017" y="311"/>
                    <a:pt x="1000" y="331"/>
                    <a:pt x="1040" y="305"/>
                  </a:cubicBezTo>
                  <a:cubicBezTo>
                    <a:pt x="1030" y="246"/>
                    <a:pt x="1052" y="171"/>
                    <a:pt x="1000" y="137"/>
                  </a:cubicBezTo>
                  <a:cubicBezTo>
                    <a:pt x="970" y="49"/>
                    <a:pt x="1017" y="182"/>
                    <a:pt x="976" y="89"/>
                  </a:cubicBezTo>
                  <a:cubicBezTo>
                    <a:pt x="968" y="72"/>
                    <a:pt x="962" y="31"/>
                    <a:pt x="944" y="17"/>
                  </a:cubicBezTo>
                  <a:cubicBezTo>
                    <a:pt x="938" y="12"/>
                    <a:pt x="890" y="1"/>
                    <a:pt x="888" y="1"/>
                  </a:cubicBezTo>
                  <a:cubicBezTo>
                    <a:pt x="762" y="16"/>
                    <a:pt x="638" y="19"/>
                    <a:pt x="512" y="25"/>
                  </a:cubicBezTo>
                  <a:cubicBezTo>
                    <a:pt x="428" y="15"/>
                    <a:pt x="336" y="0"/>
                    <a:pt x="264" y="49"/>
                  </a:cubicBezTo>
                  <a:cubicBezTo>
                    <a:pt x="252" y="66"/>
                    <a:pt x="230" y="77"/>
                    <a:pt x="224" y="97"/>
                  </a:cubicBezTo>
                  <a:cubicBezTo>
                    <a:pt x="211" y="137"/>
                    <a:pt x="231" y="225"/>
                    <a:pt x="192" y="257"/>
                  </a:cubicBezTo>
                  <a:cubicBezTo>
                    <a:pt x="176" y="269"/>
                    <a:pt x="154" y="273"/>
                    <a:pt x="136" y="281"/>
                  </a:cubicBezTo>
                  <a:cubicBezTo>
                    <a:pt x="120" y="287"/>
                    <a:pt x="88" y="297"/>
                    <a:pt x="88" y="297"/>
                  </a:cubicBezTo>
                  <a:cubicBezTo>
                    <a:pt x="62" y="322"/>
                    <a:pt x="64" y="332"/>
                    <a:pt x="64" y="313"/>
                  </a:cubicBezTo>
                  <a:close/>
                </a:path>
              </a:pathLst>
            </a:custGeom>
            <a:solidFill>
              <a:schemeClr val="hlink"/>
            </a:solidFill>
            <a:ln w="9525">
              <a:solidFill>
                <a:srgbClr val="663300"/>
              </a:solidFill>
              <a:round/>
              <a:headEnd/>
              <a:tailEnd/>
            </a:ln>
          </p:spPr>
          <p:txBody>
            <a:bodyPr wrap="none" anchor="ctr"/>
            <a:lstStyle/>
            <a:p>
              <a:endParaRPr lang="ja-JP" altLang="en-US"/>
            </a:p>
          </p:txBody>
        </p:sp>
        <p:sp>
          <p:nvSpPr>
            <p:cNvPr id="92228" name="Oval 46"/>
            <p:cNvSpPr>
              <a:spLocks noChangeArrowheads="1"/>
            </p:cNvSpPr>
            <p:nvPr/>
          </p:nvSpPr>
          <p:spPr bwMode="auto">
            <a:xfrm>
              <a:off x="1632" y="2448"/>
              <a:ext cx="144" cy="144"/>
            </a:xfrm>
            <a:prstGeom prst="ellipse">
              <a:avLst/>
            </a:prstGeom>
            <a:solidFill>
              <a:srgbClr val="FFFF66"/>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2229" name="Oval 47"/>
            <p:cNvSpPr>
              <a:spLocks noChangeArrowheads="1"/>
            </p:cNvSpPr>
            <p:nvPr/>
          </p:nvSpPr>
          <p:spPr bwMode="auto">
            <a:xfrm>
              <a:off x="2168" y="2480"/>
              <a:ext cx="144" cy="144"/>
            </a:xfrm>
            <a:prstGeom prst="ellipse">
              <a:avLst/>
            </a:prstGeom>
            <a:solidFill>
              <a:srgbClr val="FFFF66"/>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2230" name="Freeform 48"/>
            <p:cNvSpPr>
              <a:spLocks/>
            </p:cNvSpPr>
            <p:nvPr/>
          </p:nvSpPr>
          <p:spPr bwMode="auto">
            <a:xfrm>
              <a:off x="1832" y="2224"/>
              <a:ext cx="488" cy="144"/>
            </a:xfrm>
            <a:custGeom>
              <a:avLst/>
              <a:gdLst>
                <a:gd name="T0" fmla="*/ 16 w 488"/>
                <a:gd name="T1" fmla="*/ 8 h 144"/>
                <a:gd name="T2" fmla="*/ 0 w 488"/>
                <a:gd name="T3" fmla="*/ 128 h 144"/>
                <a:gd name="T4" fmla="*/ 488 w 488"/>
                <a:gd name="T5" fmla="*/ 144 h 144"/>
                <a:gd name="T6" fmla="*/ 472 w 488"/>
                <a:gd name="T7" fmla="*/ 0 h 144"/>
                <a:gd name="T8" fmla="*/ 16 w 488"/>
                <a:gd name="T9" fmla="*/ 8 h 144"/>
                <a:gd name="T10" fmla="*/ 0 60000 65536"/>
                <a:gd name="T11" fmla="*/ 0 60000 65536"/>
                <a:gd name="T12" fmla="*/ 0 60000 65536"/>
                <a:gd name="T13" fmla="*/ 0 60000 65536"/>
                <a:gd name="T14" fmla="*/ 0 60000 65536"/>
                <a:gd name="T15" fmla="*/ 0 w 488"/>
                <a:gd name="T16" fmla="*/ 0 h 144"/>
                <a:gd name="T17" fmla="*/ 488 w 488"/>
                <a:gd name="T18" fmla="*/ 144 h 144"/>
              </a:gdLst>
              <a:ahLst/>
              <a:cxnLst>
                <a:cxn ang="T10">
                  <a:pos x="T0" y="T1"/>
                </a:cxn>
                <a:cxn ang="T11">
                  <a:pos x="T2" y="T3"/>
                </a:cxn>
                <a:cxn ang="T12">
                  <a:pos x="T4" y="T5"/>
                </a:cxn>
                <a:cxn ang="T13">
                  <a:pos x="T6" y="T7"/>
                </a:cxn>
                <a:cxn ang="T14">
                  <a:pos x="T8" y="T9"/>
                </a:cxn>
              </a:cxnLst>
              <a:rect l="T15" t="T16" r="T17" b="T18"/>
              <a:pathLst>
                <a:path w="488" h="144">
                  <a:moveTo>
                    <a:pt x="16" y="8"/>
                  </a:moveTo>
                  <a:lnTo>
                    <a:pt x="0" y="128"/>
                  </a:lnTo>
                  <a:lnTo>
                    <a:pt x="488" y="144"/>
                  </a:lnTo>
                  <a:lnTo>
                    <a:pt x="472" y="0"/>
                  </a:lnTo>
                  <a:lnTo>
                    <a:pt x="16" y="8"/>
                  </a:lnTo>
                  <a:close/>
                </a:path>
              </a:pathLst>
            </a:custGeom>
            <a:solidFill>
              <a:schemeClr val="bg1"/>
            </a:solidFill>
            <a:ln w="9525">
              <a:solidFill>
                <a:schemeClr val="tx1"/>
              </a:solidFill>
              <a:round/>
              <a:headEnd/>
              <a:tailEnd/>
            </a:ln>
          </p:spPr>
          <p:txBody>
            <a:bodyPr wrap="none" anchor="ctr"/>
            <a:lstStyle/>
            <a:p>
              <a:endParaRPr lang="ja-JP" altLang="en-US"/>
            </a:p>
          </p:txBody>
        </p:sp>
        <p:sp>
          <p:nvSpPr>
            <p:cNvPr id="92231" name="Freeform 49"/>
            <p:cNvSpPr>
              <a:spLocks/>
            </p:cNvSpPr>
            <p:nvPr/>
          </p:nvSpPr>
          <p:spPr bwMode="auto">
            <a:xfrm>
              <a:off x="2352" y="2168"/>
              <a:ext cx="184" cy="208"/>
            </a:xfrm>
            <a:custGeom>
              <a:avLst/>
              <a:gdLst>
                <a:gd name="T0" fmla="*/ 0 w 184"/>
                <a:gd name="T1" fmla="*/ 56 h 208"/>
                <a:gd name="T2" fmla="*/ 24 w 184"/>
                <a:gd name="T3" fmla="*/ 208 h 208"/>
                <a:gd name="T4" fmla="*/ 184 w 184"/>
                <a:gd name="T5" fmla="*/ 120 h 208"/>
                <a:gd name="T6" fmla="*/ 152 w 184"/>
                <a:gd name="T7" fmla="*/ 0 h 208"/>
                <a:gd name="T8" fmla="*/ 0 w 184"/>
                <a:gd name="T9" fmla="*/ 56 h 208"/>
                <a:gd name="T10" fmla="*/ 0 60000 65536"/>
                <a:gd name="T11" fmla="*/ 0 60000 65536"/>
                <a:gd name="T12" fmla="*/ 0 60000 65536"/>
                <a:gd name="T13" fmla="*/ 0 60000 65536"/>
                <a:gd name="T14" fmla="*/ 0 60000 65536"/>
                <a:gd name="T15" fmla="*/ 0 w 184"/>
                <a:gd name="T16" fmla="*/ 0 h 208"/>
                <a:gd name="T17" fmla="*/ 184 w 184"/>
                <a:gd name="T18" fmla="*/ 208 h 208"/>
              </a:gdLst>
              <a:ahLst/>
              <a:cxnLst>
                <a:cxn ang="T10">
                  <a:pos x="T0" y="T1"/>
                </a:cxn>
                <a:cxn ang="T11">
                  <a:pos x="T2" y="T3"/>
                </a:cxn>
                <a:cxn ang="T12">
                  <a:pos x="T4" y="T5"/>
                </a:cxn>
                <a:cxn ang="T13">
                  <a:pos x="T6" y="T7"/>
                </a:cxn>
                <a:cxn ang="T14">
                  <a:pos x="T8" y="T9"/>
                </a:cxn>
              </a:cxnLst>
              <a:rect l="T15" t="T16" r="T17" b="T18"/>
              <a:pathLst>
                <a:path w="184" h="208">
                  <a:moveTo>
                    <a:pt x="0" y="56"/>
                  </a:moveTo>
                  <a:lnTo>
                    <a:pt x="24" y="208"/>
                  </a:lnTo>
                  <a:lnTo>
                    <a:pt x="184" y="120"/>
                  </a:lnTo>
                  <a:lnTo>
                    <a:pt x="152" y="0"/>
                  </a:lnTo>
                  <a:lnTo>
                    <a:pt x="0" y="56"/>
                  </a:lnTo>
                  <a:close/>
                </a:path>
              </a:pathLst>
            </a:custGeom>
            <a:solidFill>
              <a:schemeClr val="bg1"/>
            </a:solidFill>
            <a:ln w="9525">
              <a:solidFill>
                <a:schemeClr val="tx1"/>
              </a:solidFill>
              <a:round/>
              <a:headEnd/>
              <a:tailEnd/>
            </a:ln>
          </p:spPr>
          <p:txBody>
            <a:bodyPr wrap="none" anchor="ctr"/>
            <a:lstStyle/>
            <a:p>
              <a:endParaRPr lang="ja-JP" altLang="en-US"/>
            </a:p>
          </p:txBody>
        </p:sp>
      </p:grpSp>
      <p:grpSp>
        <p:nvGrpSpPr>
          <p:cNvPr id="92168" name="Group 50"/>
          <p:cNvGrpSpPr>
            <a:grpSpLocks/>
          </p:cNvGrpSpPr>
          <p:nvPr/>
        </p:nvGrpSpPr>
        <p:grpSpPr bwMode="auto">
          <a:xfrm rot="-796898">
            <a:off x="3733800" y="4015756"/>
            <a:ext cx="1003300" cy="825500"/>
            <a:chOff x="2768" y="2224"/>
            <a:chExt cx="888" cy="784"/>
          </a:xfrm>
        </p:grpSpPr>
        <p:sp>
          <p:nvSpPr>
            <p:cNvPr id="92219" name="Freeform 51"/>
            <p:cNvSpPr>
              <a:spLocks/>
            </p:cNvSpPr>
            <p:nvPr/>
          </p:nvSpPr>
          <p:spPr bwMode="auto">
            <a:xfrm>
              <a:off x="2768" y="2232"/>
              <a:ext cx="168" cy="752"/>
            </a:xfrm>
            <a:custGeom>
              <a:avLst/>
              <a:gdLst>
                <a:gd name="T0" fmla="*/ 301 w 160"/>
                <a:gd name="T1" fmla="*/ 8 h 736"/>
                <a:gd name="T2" fmla="*/ 175 w 160"/>
                <a:gd name="T3" fmla="*/ 0 h 736"/>
                <a:gd name="T4" fmla="*/ 190 w 160"/>
                <a:gd name="T5" fmla="*/ 497 h 736"/>
                <a:gd name="T6" fmla="*/ 0 w 160"/>
                <a:gd name="T7" fmla="*/ 940 h 736"/>
                <a:gd name="T8" fmla="*/ 144 w 160"/>
                <a:gd name="T9" fmla="*/ 919 h 736"/>
                <a:gd name="T10" fmla="*/ 316 w 160"/>
                <a:gd name="T11" fmla="*/ 994 h 736"/>
                <a:gd name="T12" fmla="*/ 0 60000 65536"/>
                <a:gd name="T13" fmla="*/ 0 60000 65536"/>
                <a:gd name="T14" fmla="*/ 0 60000 65536"/>
                <a:gd name="T15" fmla="*/ 0 60000 65536"/>
                <a:gd name="T16" fmla="*/ 0 60000 65536"/>
                <a:gd name="T17" fmla="*/ 0 60000 65536"/>
                <a:gd name="T18" fmla="*/ 0 w 160"/>
                <a:gd name="T19" fmla="*/ 0 h 736"/>
                <a:gd name="T20" fmla="*/ 160 w 160"/>
                <a:gd name="T21" fmla="*/ 736 h 736"/>
              </a:gdLst>
              <a:ahLst/>
              <a:cxnLst>
                <a:cxn ang="T12">
                  <a:pos x="T0" y="T1"/>
                </a:cxn>
                <a:cxn ang="T13">
                  <a:pos x="T2" y="T3"/>
                </a:cxn>
                <a:cxn ang="T14">
                  <a:pos x="T4" y="T5"/>
                </a:cxn>
                <a:cxn ang="T15">
                  <a:pos x="T6" y="T7"/>
                </a:cxn>
                <a:cxn ang="T16">
                  <a:pos x="T8" y="T9"/>
                </a:cxn>
                <a:cxn ang="T17">
                  <a:pos x="T10" y="T11"/>
                </a:cxn>
              </a:cxnLst>
              <a:rect l="T18" t="T19" r="T20" b="T21"/>
              <a:pathLst>
                <a:path w="160" h="736">
                  <a:moveTo>
                    <a:pt x="152" y="8"/>
                  </a:moveTo>
                  <a:lnTo>
                    <a:pt x="88" y="0"/>
                  </a:lnTo>
                  <a:lnTo>
                    <a:pt x="96" y="368"/>
                  </a:lnTo>
                  <a:lnTo>
                    <a:pt x="0" y="696"/>
                  </a:lnTo>
                  <a:lnTo>
                    <a:pt x="72" y="680"/>
                  </a:lnTo>
                  <a:lnTo>
                    <a:pt x="160" y="736"/>
                  </a:lnTo>
                </a:path>
              </a:pathLst>
            </a:custGeom>
            <a:solidFill>
              <a:schemeClr val="bg1"/>
            </a:solidFill>
            <a:ln w="9525">
              <a:solidFill>
                <a:schemeClr val="tx1"/>
              </a:solidFill>
              <a:round/>
              <a:headEnd/>
              <a:tailEnd/>
            </a:ln>
          </p:spPr>
          <p:txBody>
            <a:bodyPr wrap="none" anchor="ctr"/>
            <a:lstStyle/>
            <a:p>
              <a:endParaRPr lang="ja-JP" altLang="en-US"/>
            </a:p>
          </p:txBody>
        </p:sp>
        <p:sp>
          <p:nvSpPr>
            <p:cNvPr id="92220" name="Rectangle 52"/>
            <p:cNvSpPr>
              <a:spLocks noChangeArrowheads="1"/>
            </p:cNvSpPr>
            <p:nvPr/>
          </p:nvSpPr>
          <p:spPr bwMode="auto">
            <a:xfrm>
              <a:off x="2904" y="2224"/>
              <a:ext cx="704" cy="784"/>
            </a:xfrm>
            <a:prstGeom prst="rect">
              <a:avLst/>
            </a:prstGeom>
            <a:solidFill>
              <a:schemeClr val="bg1"/>
            </a:solidFill>
            <a:ln w="9525">
              <a:solidFill>
                <a:schemeClr val="tx1"/>
              </a:solidFill>
              <a:miter lim="800000"/>
              <a:headEnd/>
              <a:tailEnd/>
            </a:ln>
          </p:spPr>
          <p:txBody>
            <a:bodyPr wrap="none" anchor="ctr"/>
            <a:lstStyle/>
            <a:p>
              <a:pPr defTabSz="457200" eaLnBrk="1" hangingPunct="1"/>
              <a:endParaRPr lang="ja-JP" altLang="en-US" sz="1800">
                <a:latin typeface="Calibri" pitchFamily="34" charset="0"/>
              </a:endParaRPr>
            </a:p>
          </p:txBody>
        </p:sp>
        <p:sp>
          <p:nvSpPr>
            <p:cNvPr id="92221" name="Freeform 53"/>
            <p:cNvSpPr>
              <a:spLocks/>
            </p:cNvSpPr>
            <p:nvPr/>
          </p:nvSpPr>
          <p:spPr bwMode="auto">
            <a:xfrm>
              <a:off x="2904" y="2232"/>
              <a:ext cx="752" cy="224"/>
            </a:xfrm>
            <a:custGeom>
              <a:avLst/>
              <a:gdLst>
                <a:gd name="T0" fmla="*/ 24 w 752"/>
                <a:gd name="T1" fmla="*/ 216 h 224"/>
                <a:gd name="T2" fmla="*/ 752 w 752"/>
                <a:gd name="T3" fmla="*/ 216 h 224"/>
                <a:gd name="T4" fmla="*/ 696 w 752"/>
                <a:gd name="T5" fmla="*/ 0 h 224"/>
                <a:gd name="T6" fmla="*/ 0 w 752"/>
                <a:gd name="T7" fmla="*/ 0 h 224"/>
                <a:gd name="T8" fmla="*/ 80 w 752"/>
                <a:gd name="T9" fmla="*/ 224 h 224"/>
                <a:gd name="T10" fmla="*/ 0 60000 65536"/>
                <a:gd name="T11" fmla="*/ 0 60000 65536"/>
                <a:gd name="T12" fmla="*/ 0 60000 65536"/>
                <a:gd name="T13" fmla="*/ 0 60000 65536"/>
                <a:gd name="T14" fmla="*/ 0 60000 65536"/>
                <a:gd name="T15" fmla="*/ 0 w 752"/>
                <a:gd name="T16" fmla="*/ 0 h 224"/>
                <a:gd name="T17" fmla="*/ 752 w 752"/>
                <a:gd name="T18" fmla="*/ 224 h 224"/>
              </a:gdLst>
              <a:ahLst/>
              <a:cxnLst>
                <a:cxn ang="T10">
                  <a:pos x="T0" y="T1"/>
                </a:cxn>
                <a:cxn ang="T11">
                  <a:pos x="T2" y="T3"/>
                </a:cxn>
                <a:cxn ang="T12">
                  <a:pos x="T4" y="T5"/>
                </a:cxn>
                <a:cxn ang="T13">
                  <a:pos x="T6" y="T7"/>
                </a:cxn>
                <a:cxn ang="T14">
                  <a:pos x="T8" y="T9"/>
                </a:cxn>
              </a:cxnLst>
              <a:rect l="T15" t="T16" r="T17" b="T18"/>
              <a:pathLst>
                <a:path w="752" h="224">
                  <a:moveTo>
                    <a:pt x="24" y="216"/>
                  </a:moveTo>
                  <a:lnTo>
                    <a:pt x="752" y="216"/>
                  </a:lnTo>
                  <a:lnTo>
                    <a:pt x="696" y="0"/>
                  </a:lnTo>
                  <a:lnTo>
                    <a:pt x="0" y="0"/>
                  </a:lnTo>
                  <a:lnTo>
                    <a:pt x="80" y="224"/>
                  </a:lnTo>
                </a:path>
              </a:pathLst>
            </a:custGeom>
            <a:solidFill>
              <a:schemeClr val="bg1"/>
            </a:solidFill>
            <a:ln w="9525">
              <a:solidFill>
                <a:schemeClr val="tx1"/>
              </a:solidFill>
              <a:round/>
              <a:headEnd/>
              <a:tailEnd/>
            </a:ln>
          </p:spPr>
          <p:txBody>
            <a:bodyPr wrap="none" anchor="ctr"/>
            <a:lstStyle/>
            <a:p>
              <a:endParaRPr lang="ja-JP" altLang="en-US"/>
            </a:p>
          </p:txBody>
        </p:sp>
        <p:sp>
          <p:nvSpPr>
            <p:cNvPr id="92222" name="Text Box 54"/>
            <p:cNvSpPr txBox="1">
              <a:spLocks noChangeArrowheads="1"/>
            </p:cNvSpPr>
            <p:nvPr/>
          </p:nvSpPr>
          <p:spPr bwMode="auto">
            <a:xfrm>
              <a:off x="2984" y="2589"/>
              <a:ext cx="589" cy="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defRPr kumimoji="1" sz="3200">
                  <a:solidFill>
                    <a:schemeClr val="tx1"/>
                  </a:solidFill>
                  <a:latin typeface="Arial" pitchFamily="34" charset="0"/>
                  <a:ea typeface="ＭＳ Ｐゴシック" pitchFamily="50" charset="-128"/>
                </a:defRPr>
              </a:lvl1pPr>
              <a:lvl2pPr defTabSz="457200">
                <a:defRPr kumimoji="1" sz="2800">
                  <a:solidFill>
                    <a:schemeClr val="tx1"/>
                  </a:solidFill>
                  <a:latin typeface="Arial" pitchFamily="34" charset="0"/>
                  <a:ea typeface="ＭＳ Ｐゴシック" pitchFamily="50" charset="-128"/>
                </a:defRPr>
              </a:lvl2pPr>
              <a:lvl3pPr defTabSz="457200">
                <a:defRPr kumimoji="1" sz="2400">
                  <a:solidFill>
                    <a:schemeClr val="tx1"/>
                  </a:solidFill>
                  <a:latin typeface="Arial" pitchFamily="34" charset="0"/>
                  <a:ea typeface="ＭＳ Ｐゴシック" pitchFamily="50" charset="-128"/>
                </a:defRPr>
              </a:lvl3pPr>
              <a:lvl4pPr defTabSz="457200">
                <a:defRPr kumimoji="1" sz="2000">
                  <a:solidFill>
                    <a:schemeClr val="tx1"/>
                  </a:solidFill>
                  <a:latin typeface="Arial" pitchFamily="34" charset="0"/>
                  <a:ea typeface="ＭＳ Ｐゴシック" pitchFamily="50" charset="-128"/>
                </a:defRPr>
              </a:lvl4pPr>
              <a:lvl5pPr defTabSz="457200">
                <a:defRPr kumimoji="1" sz="2000">
                  <a:solidFill>
                    <a:schemeClr val="tx1"/>
                  </a:solidFill>
                  <a:latin typeface="Arial" pitchFamily="34" charset="0"/>
                  <a:ea typeface="ＭＳ Ｐゴシック" pitchFamily="50" charset="-128"/>
                </a:defRPr>
              </a:lvl5pPr>
              <a:lvl6pPr defTabSz="457200" eaLnBrk="0" hangingPunct="0">
                <a:defRPr kumimoji="1" sz="2000">
                  <a:solidFill>
                    <a:schemeClr val="tx1"/>
                  </a:solidFill>
                  <a:latin typeface="Arial" pitchFamily="34" charset="0"/>
                  <a:ea typeface="ＭＳ Ｐゴシック" pitchFamily="50" charset="-128"/>
                </a:defRPr>
              </a:lvl6pPr>
              <a:lvl7pPr defTabSz="457200" eaLnBrk="0" hangingPunct="0">
                <a:defRPr kumimoji="1" sz="2000">
                  <a:solidFill>
                    <a:schemeClr val="tx1"/>
                  </a:solidFill>
                  <a:latin typeface="Arial" pitchFamily="34" charset="0"/>
                  <a:ea typeface="ＭＳ Ｐゴシック" pitchFamily="50" charset="-128"/>
                </a:defRPr>
              </a:lvl7pPr>
              <a:lvl8pPr defTabSz="457200" eaLnBrk="0" hangingPunct="0">
                <a:defRPr kumimoji="1" sz="2000">
                  <a:solidFill>
                    <a:schemeClr val="tx1"/>
                  </a:solidFill>
                  <a:latin typeface="Arial" pitchFamily="34" charset="0"/>
                  <a:ea typeface="ＭＳ Ｐゴシック" pitchFamily="50" charset="-128"/>
                </a:defRPr>
              </a:lvl8pPr>
              <a:lvl9pPr defTabSz="457200" eaLnBrk="0" hangingPunct="0">
                <a:defRPr kumimoji="1" sz="2000">
                  <a:solidFill>
                    <a:schemeClr val="tx1"/>
                  </a:solidFill>
                  <a:latin typeface="Arial" pitchFamily="34" charset="0"/>
                  <a:ea typeface="ＭＳ Ｐゴシック" pitchFamily="50" charset="-128"/>
                </a:defRPr>
              </a:lvl9pPr>
            </a:lstStyle>
            <a:p>
              <a:pPr eaLnBrk="1" hangingPunct="1"/>
              <a:r>
                <a:rPr lang="ja-JP" altLang="en-US" sz="900" b="1" dirty="0">
                  <a:latin typeface="Calibri" pitchFamily="34" charset="0"/>
                </a:rPr>
                <a:t>院外処方</a:t>
              </a:r>
              <a:endParaRPr lang="en-US" altLang="ja-JP" sz="900" b="1" dirty="0">
                <a:latin typeface="Calibri" pitchFamily="34" charset="0"/>
              </a:endParaRPr>
            </a:p>
            <a:p>
              <a:pPr eaLnBrk="1" hangingPunct="1"/>
              <a:r>
                <a:rPr lang="ja-JP" altLang="en-US" sz="900" b="1" dirty="0">
                  <a:latin typeface="Calibri" pitchFamily="34" charset="0"/>
                </a:rPr>
                <a:t>凸凹薬局</a:t>
              </a:r>
            </a:p>
          </p:txBody>
        </p:sp>
        <p:sp>
          <p:nvSpPr>
            <p:cNvPr id="92223" name="Rectangle 55"/>
            <p:cNvSpPr>
              <a:spLocks noChangeArrowheads="1"/>
            </p:cNvSpPr>
            <p:nvPr/>
          </p:nvSpPr>
          <p:spPr bwMode="auto">
            <a:xfrm>
              <a:off x="2976" y="2568"/>
              <a:ext cx="576" cy="36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defTabSz="457200" eaLnBrk="1" hangingPunct="1"/>
              <a:endParaRPr lang="ja-JP" altLang="en-US" sz="1800">
                <a:latin typeface="Calibri" pitchFamily="34" charset="0"/>
              </a:endParaRPr>
            </a:p>
          </p:txBody>
        </p:sp>
      </p:grpSp>
      <p:grpSp>
        <p:nvGrpSpPr>
          <p:cNvPr id="92169" name="Group 56"/>
          <p:cNvGrpSpPr>
            <a:grpSpLocks/>
          </p:cNvGrpSpPr>
          <p:nvPr/>
        </p:nvGrpSpPr>
        <p:grpSpPr bwMode="auto">
          <a:xfrm>
            <a:off x="2673350" y="3099768"/>
            <a:ext cx="1295400" cy="822325"/>
            <a:chOff x="4152" y="2128"/>
            <a:chExt cx="1136" cy="750"/>
          </a:xfrm>
        </p:grpSpPr>
        <p:sp>
          <p:nvSpPr>
            <p:cNvPr id="92207" name="Rectangle 57"/>
            <p:cNvSpPr>
              <a:spLocks noChangeArrowheads="1"/>
            </p:cNvSpPr>
            <p:nvPr/>
          </p:nvSpPr>
          <p:spPr bwMode="auto">
            <a:xfrm>
              <a:off x="4152" y="2297"/>
              <a:ext cx="1136" cy="581"/>
            </a:xfrm>
            <a:prstGeom prst="rect">
              <a:avLst/>
            </a:prstGeom>
            <a:solidFill>
              <a:srgbClr val="FFFF66"/>
            </a:solidFill>
            <a:ln w="9525">
              <a:solidFill>
                <a:schemeClr val="tx1"/>
              </a:solidFill>
              <a:miter lim="800000"/>
              <a:headEnd/>
              <a:tailEnd/>
            </a:ln>
          </p:spPr>
          <p:txBody>
            <a:bodyPr wrap="none" anchor="ctr"/>
            <a:lstStyle/>
            <a:p>
              <a:pPr defTabSz="457200" eaLnBrk="1" hangingPunct="1"/>
              <a:endParaRPr lang="ja-JP" altLang="en-US" sz="1800">
                <a:latin typeface="Calibri" pitchFamily="34" charset="0"/>
              </a:endParaRPr>
            </a:p>
          </p:txBody>
        </p:sp>
        <p:sp>
          <p:nvSpPr>
            <p:cNvPr id="92208" name="Rectangle 58" descr="紙袋"/>
            <p:cNvSpPr>
              <a:spLocks noChangeArrowheads="1"/>
            </p:cNvSpPr>
            <p:nvPr/>
          </p:nvSpPr>
          <p:spPr bwMode="auto">
            <a:xfrm>
              <a:off x="4195" y="2334"/>
              <a:ext cx="1050" cy="499"/>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defTabSz="457200" eaLnBrk="1" hangingPunct="1"/>
              <a:endParaRPr lang="ja-JP" altLang="en-US" sz="1800">
                <a:latin typeface="Calibri" pitchFamily="34" charset="0"/>
              </a:endParaRPr>
            </a:p>
          </p:txBody>
        </p:sp>
        <p:sp>
          <p:nvSpPr>
            <p:cNvPr id="92209" name="Text Box 59"/>
            <p:cNvSpPr txBox="1">
              <a:spLocks noChangeArrowheads="1"/>
            </p:cNvSpPr>
            <p:nvPr/>
          </p:nvSpPr>
          <p:spPr bwMode="auto">
            <a:xfrm>
              <a:off x="4222" y="2363"/>
              <a:ext cx="662" cy="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defRPr kumimoji="1" sz="3200">
                  <a:solidFill>
                    <a:schemeClr val="tx1"/>
                  </a:solidFill>
                  <a:latin typeface="Arial" pitchFamily="34" charset="0"/>
                  <a:ea typeface="ＭＳ Ｐゴシック" pitchFamily="50" charset="-128"/>
                </a:defRPr>
              </a:lvl1pPr>
              <a:lvl2pPr defTabSz="457200">
                <a:defRPr kumimoji="1" sz="2800">
                  <a:solidFill>
                    <a:schemeClr val="tx1"/>
                  </a:solidFill>
                  <a:latin typeface="Arial" pitchFamily="34" charset="0"/>
                  <a:ea typeface="ＭＳ Ｐゴシック" pitchFamily="50" charset="-128"/>
                </a:defRPr>
              </a:lvl2pPr>
              <a:lvl3pPr defTabSz="457200">
                <a:defRPr kumimoji="1" sz="2400">
                  <a:solidFill>
                    <a:schemeClr val="tx1"/>
                  </a:solidFill>
                  <a:latin typeface="Arial" pitchFamily="34" charset="0"/>
                  <a:ea typeface="ＭＳ Ｐゴシック" pitchFamily="50" charset="-128"/>
                </a:defRPr>
              </a:lvl3pPr>
              <a:lvl4pPr defTabSz="457200">
                <a:defRPr kumimoji="1" sz="2000">
                  <a:solidFill>
                    <a:schemeClr val="tx1"/>
                  </a:solidFill>
                  <a:latin typeface="Arial" pitchFamily="34" charset="0"/>
                  <a:ea typeface="ＭＳ Ｐゴシック" pitchFamily="50" charset="-128"/>
                </a:defRPr>
              </a:lvl4pPr>
              <a:lvl5pPr defTabSz="457200">
                <a:defRPr kumimoji="1" sz="2000">
                  <a:solidFill>
                    <a:schemeClr val="tx1"/>
                  </a:solidFill>
                  <a:latin typeface="Arial" pitchFamily="34" charset="0"/>
                  <a:ea typeface="ＭＳ Ｐゴシック" pitchFamily="50" charset="-128"/>
                </a:defRPr>
              </a:lvl5pPr>
              <a:lvl6pPr defTabSz="457200" eaLnBrk="0" hangingPunct="0">
                <a:defRPr kumimoji="1" sz="2000">
                  <a:solidFill>
                    <a:schemeClr val="tx1"/>
                  </a:solidFill>
                  <a:latin typeface="Arial" pitchFamily="34" charset="0"/>
                  <a:ea typeface="ＭＳ Ｐゴシック" pitchFamily="50" charset="-128"/>
                </a:defRPr>
              </a:lvl6pPr>
              <a:lvl7pPr defTabSz="457200" eaLnBrk="0" hangingPunct="0">
                <a:defRPr kumimoji="1" sz="2000">
                  <a:solidFill>
                    <a:schemeClr val="tx1"/>
                  </a:solidFill>
                  <a:latin typeface="Arial" pitchFamily="34" charset="0"/>
                  <a:ea typeface="ＭＳ Ｐゴシック" pitchFamily="50" charset="-128"/>
                </a:defRPr>
              </a:lvl7pPr>
              <a:lvl8pPr defTabSz="457200" eaLnBrk="0" hangingPunct="0">
                <a:defRPr kumimoji="1" sz="2000">
                  <a:solidFill>
                    <a:schemeClr val="tx1"/>
                  </a:solidFill>
                  <a:latin typeface="Arial" pitchFamily="34" charset="0"/>
                  <a:ea typeface="ＭＳ Ｐゴシック" pitchFamily="50" charset="-128"/>
                </a:defRPr>
              </a:lvl8pPr>
              <a:lvl9pPr defTabSz="457200" eaLnBrk="0" hangingPunct="0">
                <a:defRPr kumimoji="1" sz="2000">
                  <a:solidFill>
                    <a:schemeClr val="tx1"/>
                  </a:solidFill>
                  <a:latin typeface="Arial" pitchFamily="34" charset="0"/>
                  <a:ea typeface="ＭＳ Ｐゴシック" pitchFamily="50" charset="-128"/>
                </a:defRPr>
              </a:lvl9pPr>
            </a:lstStyle>
            <a:p>
              <a:pPr eaLnBrk="1" hangingPunct="1"/>
              <a:r>
                <a:rPr lang="en-US" altLang="ja-JP" sz="1000">
                  <a:latin typeface="Calibri" pitchFamily="34" charset="0"/>
                </a:rPr>
                <a:t>10000</a:t>
              </a:r>
            </a:p>
            <a:p>
              <a:pPr eaLnBrk="1" hangingPunct="1"/>
              <a:r>
                <a:rPr lang="ja-JP" altLang="en-US" sz="900" b="1">
                  <a:latin typeface="Calibri" pitchFamily="34" charset="0"/>
                </a:rPr>
                <a:t>日本銀行券</a:t>
              </a:r>
              <a:endParaRPr lang="en-US" altLang="ja-JP" sz="900" b="1">
                <a:latin typeface="Calibri" pitchFamily="34" charset="0"/>
              </a:endParaRPr>
            </a:p>
            <a:p>
              <a:pPr eaLnBrk="1" hangingPunct="1"/>
              <a:r>
                <a:rPr lang="ja-JP" altLang="en-US" sz="900" b="1">
                  <a:latin typeface="Calibri" pitchFamily="34" charset="0"/>
                </a:rPr>
                <a:t>壱万円</a:t>
              </a:r>
              <a:endParaRPr lang="ja-JP" altLang="en-US" sz="900">
                <a:latin typeface="Calibri" pitchFamily="34" charset="0"/>
              </a:endParaRPr>
            </a:p>
          </p:txBody>
        </p:sp>
        <p:sp>
          <p:nvSpPr>
            <p:cNvPr id="92210" name="Oval 60"/>
            <p:cNvSpPr>
              <a:spLocks noChangeArrowheads="1"/>
            </p:cNvSpPr>
            <p:nvPr/>
          </p:nvSpPr>
          <p:spPr bwMode="auto">
            <a:xfrm>
              <a:off x="4592" y="2476"/>
              <a:ext cx="291" cy="275"/>
            </a:xfrm>
            <a:prstGeom prst="ellipse">
              <a:avLst/>
            </a:prstGeom>
            <a:solidFill>
              <a:srgbClr val="FFFF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defTabSz="457200" eaLnBrk="1" hangingPunct="1"/>
              <a:endParaRPr lang="ja-JP" altLang="en-US" sz="1800">
                <a:latin typeface="Calibri" pitchFamily="34" charset="0"/>
              </a:endParaRPr>
            </a:p>
          </p:txBody>
        </p:sp>
        <p:sp>
          <p:nvSpPr>
            <p:cNvPr id="92211" name="Freeform 61"/>
            <p:cNvSpPr>
              <a:spLocks/>
            </p:cNvSpPr>
            <p:nvPr/>
          </p:nvSpPr>
          <p:spPr bwMode="auto">
            <a:xfrm>
              <a:off x="4979" y="2353"/>
              <a:ext cx="252" cy="310"/>
            </a:xfrm>
            <a:custGeom>
              <a:avLst/>
              <a:gdLst>
                <a:gd name="T0" fmla="*/ 6 w 282"/>
                <a:gd name="T1" fmla="*/ 68 h 315"/>
                <a:gd name="T2" fmla="*/ 11 w 282"/>
                <a:gd name="T3" fmla="*/ 22 h 315"/>
                <a:gd name="T4" fmla="*/ 16 w 282"/>
                <a:gd name="T5" fmla="*/ 4 h 315"/>
                <a:gd name="T6" fmla="*/ 19 w 282"/>
                <a:gd name="T7" fmla="*/ 0 h 315"/>
                <a:gd name="T8" fmla="*/ 23 w 282"/>
                <a:gd name="T9" fmla="*/ 12 h 315"/>
                <a:gd name="T10" fmla="*/ 24 w 282"/>
                <a:gd name="T11" fmla="*/ 16 h 315"/>
                <a:gd name="T12" fmla="*/ 36 w 282"/>
                <a:gd name="T13" fmla="*/ 16 h 315"/>
                <a:gd name="T14" fmla="*/ 55 w 282"/>
                <a:gd name="T15" fmla="*/ 72 h 315"/>
                <a:gd name="T16" fmla="*/ 56 w 282"/>
                <a:gd name="T17" fmla="*/ 89 h 315"/>
                <a:gd name="T18" fmla="*/ 54 w 282"/>
                <a:gd name="T19" fmla="*/ 141 h 315"/>
                <a:gd name="T20" fmla="*/ 56 w 282"/>
                <a:gd name="T21" fmla="*/ 122 h 315"/>
                <a:gd name="T22" fmla="*/ 58 w 282"/>
                <a:gd name="T23" fmla="*/ 149 h 315"/>
                <a:gd name="T24" fmla="*/ 50 w 282"/>
                <a:gd name="T25" fmla="*/ 215 h 315"/>
                <a:gd name="T26" fmla="*/ 47 w 282"/>
                <a:gd name="T27" fmla="*/ 209 h 315"/>
                <a:gd name="T28" fmla="*/ 32 w 282"/>
                <a:gd name="T29" fmla="*/ 251 h 315"/>
                <a:gd name="T30" fmla="*/ 15 w 282"/>
                <a:gd name="T31" fmla="*/ 224 h 315"/>
                <a:gd name="T32" fmla="*/ 7 w 282"/>
                <a:gd name="T33" fmla="*/ 170 h 315"/>
                <a:gd name="T34" fmla="*/ 5 w 282"/>
                <a:gd name="T35" fmla="*/ 176 h 315"/>
                <a:gd name="T36" fmla="*/ 4 w 282"/>
                <a:gd name="T37" fmla="*/ 162 h 315"/>
                <a:gd name="T38" fmla="*/ 0 w 282"/>
                <a:gd name="T39" fmla="*/ 124 h 315"/>
                <a:gd name="T40" fmla="*/ 4 w 282"/>
                <a:gd name="T41" fmla="*/ 93 h 315"/>
                <a:gd name="T42" fmla="*/ 6 w 282"/>
                <a:gd name="T43" fmla="*/ 98 h 315"/>
                <a:gd name="T44" fmla="*/ 7 w 282"/>
                <a:gd name="T45" fmla="*/ 92 h 315"/>
                <a:gd name="T46" fmla="*/ 6 w 282"/>
                <a:gd name="T47" fmla="*/ 68 h 31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82"/>
                <a:gd name="T73" fmla="*/ 0 h 315"/>
                <a:gd name="T74" fmla="*/ 282 w 282"/>
                <a:gd name="T75" fmla="*/ 315 h 315"/>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82" h="315">
                  <a:moveTo>
                    <a:pt x="28" y="82"/>
                  </a:moveTo>
                  <a:cubicBezTo>
                    <a:pt x="36" y="62"/>
                    <a:pt x="43" y="41"/>
                    <a:pt x="52" y="22"/>
                  </a:cubicBezTo>
                  <a:cubicBezTo>
                    <a:pt x="55" y="15"/>
                    <a:pt x="68" y="6"/>
                    <a:pt x="76" y="4"/>
                  </a:cubicBezTo>
                  <a:cubicBezTo>
                    <a:pt x="80" y="2"/>
                    <a:pt x="88" y="0"/>
                    <a:pt x="88" y="0"/>
                  </a:cubicBezTo>
                  <a:cubicBezTo>
                    <a:pt x="104" y="5"/>
                    <a:pt x="96" y="1"/>
                    <a:pt x="112" y="12"/>
                  </a:cubicBezTo>
                  <a:cubicBezTo>
                    <a:pt x="114" y="13"/>
                    <a:pt x="118" y="16"/>
                    <a:pt x="118" y="16"/>
                  </a:cubicBezTo>
                  <a:cubicBezTo>
                    <a:pt x="145" y="13"/>
                    <a:pt x="139" y="12"/>
                    <a:pt x="170" y="16"/>
                  </a:cubicBezTo>
                  <a:cubicBezTo>
                    <a:pt x="214" y="20"/>
                    <a:pt x="233" y="57"/>
                    <a:pt x="262" y="86"/>
                  </a:cubicBezTo>
                  <a:cubicBezTo>
                    <a:pt x="263" y="94"/>
                    <a:pt x="266" y="103"/>
                    <a:pt x="268" y="112"/>
                  </a:cubicBezTo>
                  <a:cubicBezTo>
                    <a:pt x="266" y="140"/>
                    <a:pt x="265" y="152"/>
                    <a:pt x="258" y="176"/>
                  </a:cubicBezTo>
                  <a:cubicBezTo>
                    <a:pt x="259" y="162"/>
                    <a:pt x="256" y="154"/>
                    <a:pt x="270" y="150"/>
                  </a:cubicBezTo>
                  <a:cubicBezTo>
                    <a:pt x="279" y="159"/>
                    <a:pt x="279" y="174"/>
                    <a:pt x="282" y="188"/>
                  </a:cubicBezTo>
                  <a:cubicBezTo>
                    <a:pt x="280" y="221"/>
                    <a:pt x="278" y="248"/>
                    <a:pt x="250" y="270"/>
                  </a:cubicBezTo>
                  <a:cubicBezTo>
                    <a:pt x="242" y="265"/>
                    <a:pt x="231" y="250"/>
                    <a:pt x="228" y="262"/>
                  </a:cubicBezTo>
                  <a:cubicBezTo>
                    <a:pt x="223" y="315"/>
                    <a:pt x="209" y="309"/>
                    <a:pt x="158" y="314"/>
                  </a:cubicBezTo>
                  <a:cubicBezTo>
                    <a:pt x="118" y="311"/>
                    <a:pt x="101" y="307"/>
                    <a:pt x="74" y="280"/>
                  </a:cubicBezTo>
                  <a:cubicBezTo>
                    <a:pt x="69" y="265"/>
                    <a:pt x="44" y="220"/>
                    <a:pt x="32" y="212"/>
                  </a:cubicBezTo>
                  <a:cubicBezTo>
                    <a:pt x="30" y="214"/>
                    <a:pt x="28" y="218"/>
                    <a:pt x="26" y="218"/>
                  </a:cubicBezTo>
                  <a:cubicBezTo>
                    <a:pt x="25" y="217"/>
                    <a:pt x="16" y="205"/>
                    <a:pt x="16" y="204"/>
                  </a:cubicBezTo>
                  <a:cubicBezTo>
                    <a:pt x="7" y="187"/>
                    <a:pt x="4" y="169"/>
                    <a:pt x="0" y="152"/>
                  </a:cubicBezTo>
                  <a:cubicBezTo>
                    <a:pt x="2" y="138"/>
                    <a:pt x="1" y="128"/>
                    <a:pt x="14" y="120"/>
                  </a:cubicBezTo>
                  <a:cubicBezTo>
                    <a:pt x="22" y="122"/>
                    <a:pt x="26" y="139"/>
                    <a:pt x="30" y="126"/>
                  </a:cubicBezTo>
                  <a:cubicBezTo>
                    <a:pt x="30" y="123"/>
                    <a:pt x="31" y="120"/>
                    <a:pt x="32" y="118"/>
                  </a:cubicBezTo>
                  <a:cubicBezTo>
                    <a:pt x="34" y="90"/>
                    <a:pt x="36" y="102"/>
                    <a:pt x="28" y="82"/>
                  </a:cubicBezTo>
                  <a:close/>
                </a:path>
              </a:pathLst>
            </a:custGeom>
            <a:solidFill>
              <a:srgbClr val="FFCC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ja-JP" altLang="en-US"/>
            </a:p>
          </p:txBody>
        </p:sp>
        <p:sp>
          <p:nvSpPr>
            <p:cNvPr id="92212" name="Freeform 62"/>
            <p:cNvSpPr>
              <a:spLocks/>
            </p:cNvSpPr>
            <p:nvPr/>
          </p:nvSpPr>
          <p:spPr bwMode="auto">
            <a:xfrm>
              <a:off x="5000" y="2345"/>
              <a:ext cx="229" cy="134"/>
            </a:xfrm>
            <a:custGeom>
              <a:avLst/>
              <a:gdLst>
                <a:gd name="T0" fmla="*/ 4 w 259"/>
                <a:gd name="T1" fmla="*/ 38 h 144"/>
                <a:gd name="T2" fmla="*/ 9 w 259"/>
                <a:gd name="T3" fmla="*/ 23 h 144"/>
                <a:gd name="T4" fmla="*/ 20 w 259"/>
                <a:gd name="T5" fmla="*/ 32 h 144"/>
                <a:gd name="T6" fmla="*/ 33 w 259"/>
                <a:gd name="T7" fmla="*/ 24 h 144"/>
                <a:gd name="T8" fmla="*/ 34 w 259"/>
                <a:gd name="T9" fmla="*/ 34 h 144"/>
                <a:gd name="T10" fmla="*/ 39 w 259"/>
                <a:gd name="T11" fmla="*/ 39 h 144"/>
                <a:gd name="T12" fmla="*/ 43 w 259"/>
                <a:gd name="T13" fmla="*/ 52 h 144"/>
                <a:gd name="T14" fmla="*/ 44 w 259"/>
                <a:gd name="T15" fmla="*/ 42 h 144"/>
                <a:gd name="T16" fmla="*/ 46 w 259"/>
                <a:gd name="T17" fmla="*/ 37 h 144"/>
                <a:gd name="T18" fmla="*/ 42 w 259"/>
                <a:gd name="T19" fmla="*/ 17 h 144"/>
                <a:gd name="T20" fmla="*/ 40 w 259"/>
                <a:gd name="T21" fmla="*/ 10 h 144"/>
                <a:gd name="T22" fmla="*/ 39 w 259"/>
                <a:gd name="T23" fmla="*/ 7 h 144"/>
                <a:gd name="T24" fmla="*/ 26 w 259"/>
                <a:gd name="T25" fmla="*/ 7 h 144"/>
                <a:gd name="T26" fmla="*/ 19 w 259"/>
                <a:gd name="T27" fmla="*/ 7 h 144"/>
                <a:gd name="T28" fmla="*/ 11 w 259"/>
                <a:gd name="T29" fmla="*/ 0 h 144"/>
                <a:gd name="T30" fmla="*/ 4 w 259"/>
                <a:gd name="T31" fmla="*/ 10 h 144"/>
                <a:gd name="T32" fmla="*/ 4 w 259"/>
                <a:gd name="T33" fmla="*/ 19 h 144"/>
                <a:gd name="T34" fmla="*/ 3 w 259"/>
                <a:gd name="T35" fmla="*/ 27 h 144"/>
                <a:gd name="T36" fmla="*/ 4 w 259"/>
                <a:gd name="T37" fmla="*/ 38 h 14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59"/>
                <a:gd name="T58" fmla="*/ 0 h 144"/>
                <a:gd name="T59" fmla="*/ 259 w 259"/>
                <a:gd name="T60" fmla="*/ 144 h 144"/>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59" h="144">
                  <a:moveTo>
                    <a:pt x="13" y="104"/>
                  </a:moveTo>
                  <a:cubicBezTo>
                    <a:pt x="32" y="89"/>
                    <a:pt x="43" y="84"/>
                    <a:pt x="49" y="62"/>
                  </a:cubicBezTo>
                  <a:cubicBezTo>
                    <a:pt x="66" y="73"/>
                    <a:pt x="92" y="80"/>
                    <a:pt x="113" y="86"/>
                  </a:cubicBezTo>
                  <a:cubicBezTo>
                    <a:pt x="139" y="83"/>
                    <a:pt x="157" y="69"/>
                    <a:pt x="183" y="66"/>
                  </a:cubicBezTo>
                  <a:cubicBezTo>
                    <a:pt x="198" y="69"/>
                    <a:pt x="188" y="80"/>
                    <a:pt x="197" y="92"/>
                  </a:cubicBezTo>
                  <a:cubicBezTo>
                    <a:pt x="200" y="97"/>
                    <a:pt x="211" y="102"/>
                    <a:pt x="217" y="106"/>
                  </a:cubicBezTo>
                  <a:cubicBezTo>
                    <a:pt x="219" y="123"/>
                    <a:pt x="223" y="133"/>
                    <a:pt x="239" y="144"/>
                  </a:cubicBezTo>
                  <a:cubicBezTo>
                    <a:pt x="248" y="137"/>
                    <a:pt x="251" y="124"/>
                    <a:pt x="255" y="114"/>
                  </a:cubicBezTo>
                  <a:cubicBezTo>
                    <a:pt x="256" y="110"/>
                    <a:pt x="259" y="102"/>
                    <a:pt x="259" y="102"/>
                  </a:cubicBezTo>
                  <a:cubicBezTo>
                    <a:pt x="254" y="80"/>
                    <a:pt x="244" y="65"/>
                    <a:pt x="235" y="46"/>
                  </a:cubicBezTo>
                  <a:cubicBezTo>
                    <a:pt x="232" y="40"/>
                    <a:pt x="230" y="33"/>
                    <a:pt x="227" y="28"/>
                  </a:cubicBezTo>
                  <a:cubicBezTo>
                    <a:pt x="224" y="23"/>
                    <a:pt x="219" y="16"/>
                    <a:pt x="219" y="16"/>
                  </a:cubicBezTo>
                  <a:cubicBezTo>
                    <a:pt x="194" y="20"/>
                    <a:pt x="169" y="20"/>
                    <a:pt x="145" y="22"/>
                  </a:cubicBezTo>
                  <a:cubicBezTo>
                    <a:pt x="141" y="21"/>
                    <a:pt x="113" y="21"/>
                    <a:pt x="103" y="18"/>
                  </a:cubicBezTo>
                  <a:cubicBezTo>
                    <a:pt x="87" y="12"/>
                    <a:pt x="77" y="3"/>
                    <a:pt x="61" y="0"/>
                  </a:cubicBezTo>
                  <a:cubicBezTo>
                    <a:pt x="46" y="4"/>
                    <a:pt x="33" y="17"/>
                    <a:pt x="23" y="28"/>
                  </a:cubicBezTo>
                  <a:cubicBezTo>
                    <a:pt x="20" y="36"/>
                    <a:pt x="9" y="52"/>
                    <a:pt x="9" y="52"/>
                  </a:cubicBezTo>
                  <a:cubicBezTo>
                    <a:pt x="7" y="58"/>
                    <a:pt x="3" y="72"/>
                    <a:pt x="3" y="72"/>
                  </a:cubicBezTo>
                  <a:cubicBezTo>
                    <a:pt x="3" y="77"/>
                    <a:pt x="0" y="116"/>
                    <a:pt x="13" y="104"/>
                  </a:cubicBezTo>
                  <a:close/>
                </a:path>
              </a:pathLst>
            </a:custGeom>
            <a:solidFill>
              <a:schemeClr val="tx1"/>
            </a:solidFill>
            <a:ln w="9525">
              <a:solidFill>
                <a:schemeClr val="tx1"/>
              </a:solidFill>
              <a:round/>
              <a:headEnd/>
              <a:tailEnd/>
            </a:ln>
          </p:spPr>
          <p:txBody>
            <a:bodyPr wrap="none" anchor="ctr"/>
            <a:lstStyle/>
            <a:p>
              <a:endParaRPr lang="ja-JP" altLang="en-US"/>
            </a:p>
          </p:txBody>
        </p:sp>
        <p:sp>
          <p:nvSpPr>
            <p:cNvPr id="92213" name="Oval 63"/>
            <p:cNvSpPr>
              <a:spLocks noChangeArrowheads="1"/>
            </p:cNvSpPr>
            <p:nvPr/>
          </p:nvSpPr>
          <p:spPr bwMode="auto">
            <a:xfrm>
              <a:off x="5040" y="2478"/>
              <a:ext cx="41" cy="43"/>
            </a:xfrm>
            <a:prstGeom prst="ellipse">
              <a:avLst/>
            </a:prstGeom>
            <a:solidFill>
              <a:schemeClr val="tx1"/>
            </a:solidFill>
            <a:ln w="9525">
              <a:solidFill>
                <a:schemeClr val="tx1"/>
              </a:solidFill>
              <a:round/>
              <a:headEnd/>
              <a:tailEnd/>
            </a:ln>
          </p:spPr>
          <p:txBody>
            <a:bodyPr wrap="none" anchor="ctr"/>
            <a:lstStyle/>
            <a:p>
              <a:pPr algn="ctr" defTabSz="457200" eaLnBrk="1" hangingPunct="1"/>
              <a:endParaRPr lang="ja-JP" altLang="en-US" sz="1800">
                <a:latin typeface="Calibri" pitchFamily="34" charset="0"/>
              </a:endParaRPr>
            </a:p>
          </p:txBody>
        </p:sp>
        <p:sp>
          <p:nvSpPr>
            <p:cNvPr id="92214" name="Oval 64"/>
            <p:cNvSpPr>
              <a:spLocks noChangeArrowheads="1"/>
            </p:cNvSpPr>
            <p:nvPr/>
          </p:nvSpPr>
          <p:spPr bwMode="auto">
            <a:xfrm>
              <a:off x="5119" y="2476"/>
              <a:ext cx="42" cy="43"/>
            </a:xfrm>
            <a:prstGeom prst="ellipse">
              <a:avLst/>
            </a:prstGeom>
            <a:solidFill>
              <a:schemeClr val="tx1"/>
            </a:solidFill>
            <a:ln w="9525">
              <a:solidFill>
                <a:schemeClr val="tx1"/>
              </a:solidFill>
              <a:round/>
              <a:headEnd/>
              <a:tailEnd/>
            </a:ln>
          </p:spPr>
          <p:txBody>
            <a:bodyPr wrap="none" anchor="ctr"/>
            <a:lstStyle/>
            <a:p>
              <a:pPr algn="ctr" defTabSz="457200" eaLnBrk="1" hangingPunct="1"/>
              <a:endParaRPr lang="ja-JP" altLang="en-US" sz="1800">
                <a:latin typeface="Calibri" pitchFamily="34" charset="0"/>
              </a:endParaRPr>
            </a:p>
          </p:txBody>
        </p:sp>
        <p:sp>
          <p:nvSpPr>
            <p:cNvPr id="92215" name="Freeform 65"/>
            <p:cNvSpPr>
              <a:spLocks/>
            </p:cNvSpPr>
            <p:nvPr/>
          </p:nvSpPr>
          <p:spPr bwMode="auto">
            <a:xfrm>
              <a:off x="5061" y="2567"/>
              <a:ext cx="92" cy="26"/>
            </a:xfrm>
            <a:custGeom>
              <a:avLst/>
              <a:gdLst>
                <a:gd name="T0" fmla="*/ 0 w 104"/>
                <a:gd name="T1" fmla="*/ 4 h 28"/>
                <a:gd name="T2" fmla="*/ 10 w 104"/>
                <a:gd name="T3" fmla="*/ 10 h 28"/>
                <a:gd name="T4" fmla="*/ 16 w 104"/>
                <a:gd name="T5" fmla="*/ 7 h 28"/>
                <a:gd name="T6" fmla="*/ 19 w 104"/>
                <a:gd name="T7" fmla="*/ 0 h 28"/>
                <a:gd name="T8" fmla="*/ 0 60000 65536"/>
                <a:gd name="T9" fmla="*/ 0 60000 65536"/>
                <a:gd name="T10" fmla="*/ 0 60000 65536"/>
                <a:gd name="T11" fmla="*/ 0 60000 65536"/>
                <a:gd name="T12" fmla="*/ 0 w 104"/>
                <a:gd name="T13" fmla="*/ 0 h 28"/>
                <a:gd name="T14" fmla="*/ 104 w 104"/>
                <a:gd name="T15" fmla="*/ 28 h 28"/>
              </a:gdLst>
              <a:ahLst/>
              <a:cxnLst>
                <a:cxn ang="T8">
                  <a:pos x="T0" y="T1"/>
                </a:cxn>
                <a:cxn ang="T9">
                  <a:pos x="T2" y="T3"/>
                </a:cxn>
                <a:cxn ang="T10">
                  <a:pos x="T4" y="T5"/>
                </a:cxn>
                <a:cxn ang="T11">
                  <a:pos x="T6" y="T7"/>
                </a:cxn>
              </a:cxnLst>
              <a:rect l="T12" t="T13" r="T14" b="T15"/>
              <a:pathLst>
                <a:path w="104" h="28">
                  <a:moveTo>
                    <a:pt x="0" y="4"/>
                  </a:moveTo>
                  <a:cubicBezTo>
                    <a:pt x="15" y="19"/>
                    <a:pt x="28" y="24"/>
                    <a:pt x="50" y="28"/>
                  </a:cubicBezTo>
                  <a:cubicBezTo>
                    <a:pt x="61" y="27"/>
                    <a:pt x="77" y="28"/>
                    <a:pt x="88" y="20"/>
                  </a:cubicBezTo>
                  <a:cubicBezTo>
                    <a:pt x="94" y="14"/>
                    <a:pt x="104" y="0"/>
                    <a:pt x="104" y="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grpSp>
          <p:nvGrpSpPr>
            <p:cNvPr id="92216" name="Group 66"/>
            <p:cNvGrpSpPr>
              <a:grpSpLocks/>
            </p:cNvGrpSpPr>
            <p:nvPr/>
          </p:nvGrpSpPr>
          <p:grpSpPr bwMode="auto">
            <a:xfrm>
              <a:off x="4505" y="2128"/>
              <a:ext cx="576" cy="313"/>
              <a:chOff x="4393" y="1984"/>
              <a:chExt cx="576" cy="313"/>
            </a:xfrm>
          </p:grpSpPr>
          <p:sp>
            <p:nvSpPr>
              <p:cNvPr id="92217" name="Oval 67"/>
              <p:cNvSpPr>
                <a:spLocks noChangeArrowheads="1"/>
              </p:cNvSpPr>
              <p:nvPr/>
            </p:nvSpPr>
            <p:spPr bwMode="auto">
              <a:xfrm>
                <a:off x="4393" y="1984"/>
                <a:ext cx="299" cy="313"/>
              </a:xfrm>
              <a:prstGeom prst="ellipse">
                <a:avLst/>
              </a:prstGeom>
              <a:solidFill>
                <a:schemeClr val="folHlink"/>
              </a:solidFill>
              <a:ln w="9525">
                <a:solidFill>
                  <a:schemeClr val="tx1"/>
                </a:solidFill>
                <a:round/>
                <a:headEnd/>
                <a:tailEnd/>
              </a:ln>
            </p:spPr>
            <p:txBody>
              <a:bodyPr wrap="none" anchor="ctr"/>
              <a:lstStyle/>
              <a:p>
                <a:pPr algn="ctr" defTabSz="457200" eaLnBrk="1" hangingPunct="1"/>
                <a:r>
                  <a:rPr lang="en-US" altLang="ja-JP" sz="1200">
                    <a:latin typeface="Calibri" pitchFamily="34" charset="0"/>
                  </a:rPr>
                  <a:t>500</a:t>
                </a:r>
              </a:p>
            </p:txBody>
          </p:sp>
          <p:sp>
            <p:nvSpPr>
              <p:cNvPr id="92218" name="Oval 68"/>
              <p:cNvSpPr>
                <a:spLocks noChangeArrowheads="1"/>
              </p:cNvSpPr>
              <p:nvPr/>
            </p:nvSpPr>
            <p:spPr bwMode="auto">
              <a:xfrm>
                <a:off x="4748" y="2014"/>
                <a:ext cx="221" cy="223"/>
              </a:xfrm>
              <a:prstGeom prst="ellipse">
                <a:avLst/>
              </a:prstGeom>
              <a:solidFill>
                <a:schemeClr val="folHlink"/>
              </a:solidFill>
              <a:ln w="9525">
                <a:solidFill>
                  <a:schemeClr val="tx1"/>
                </a:solidFill>
                <a:round/>
                <a:headEnd/>
                <a:tailEnd/>
              </a:ln>
            </p:spPr>
            <p:txBody>
              <a:bodyPr wrap="none" anchor="ctr"/>
              <a:lstStyle/>
              <a:p>
                <a:pPr algn="ctr" defTabSz="457200" eaLnBrk="1" hangingPunct="1"/>
                <a:r>
                  <a:rPr lang="en-US" altLang="ja-JP" sz="1000">
                    <a:latin typeface="Calibri" pitchFamily="34" charset="0"/>
                  </a:rPr>
                  <a:t>100</a:t>
                </a:r>
              </a:p>
            </p:txBody>
          </p:sp>
        </p:grpSp>
      </p:grpSp>
      <p:sp>
        <p:nvSpPr>
          <p:cNvPr id="92170" name="Text Box 72"/>
          <p:cNvSpPr txBox="1">
            <a:spLocks noChangeArrowheads="1"/>
          </p:cNvSpPr>
          <p:nvPr/>
        </p:nvSpPr>
        <p:spPr bwMode="auto">
          <a:xfrm>
            <a:off x="4325528" y="3345831"/>
            <a:ext cx="1005297" cy="47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457200">
              <a:defRPr kumimoji="1" sz="3200">
                <a:solidFill>
                  <a:schemeClr val="tx1"/>
                </a:solidFill>
                <a:latin typeface="Arial" pitchFamily="34" charset="0"/>
                <a:ea typeface="ＭＳ Ｐゴシック" pitchFamily="50" charset="-128"/>
              </a:defRPr>
            </a:lvl1pPr>
            <a:lvl2pPr defTabSz="457200">
              <a:defRPr kumimoji="1" sz="2800">
                <a:solidFill>
                  <a:schemeClr val="tx1"/>
                </a:solidFill>
                <a:latin typeface="Arial" pitchFamily="34" charset="0"/>
                <a:ea typeface="ＭＳ Ｐゴシック" pitchFamily="50" charset="-128"/>
              </a:defRPr>
            </a:lvl2pPr>
            <a:lvl3pPr defTabSz="457200">
              <a:defRPr kumimoji="1" sz="2400">
                <a:solidFill>
                  <a:schemeClr val="tx1"/>
                </a:solidFill>
                <a:latin typeface="Arial" pitchFamily="34" charset="0"/>
                <a:ea typeface="ＭＳ Ｐゴシック" pitchFamily="50" charset="-128"/>
              </a:defRPr>
            </a:lvl3pPr>
            <a:lvl4pPr defTabSz="457200">
              <a:defRPr kumimoji="1" sz="2000">
                <a:solidFill>
                  <a:schemeClr val="tx1"/>
                </a:solidFill>
                <a:latin typeface="Arial" pitchFamily="34" charset="0"/>
                <a:ea typeface="ＭＳ Ｐゴシック" pitchFamily="50" charset="-128"/>
              </a:defRPr>
            </a:lvl4pPr>
            <a:lvl5pPr defTabSz="457200">
              <a:defRPr kumimoji="1" sz="2000">
                <a:solidFill>
                  <a:schemeClr val="tx1"/>
                </a:solidFill>
                <a:latin typeface="Arial" pitchFamily="34" charset="0"/>
                <a:ea typeface="ＭＳ Ｐゴシック" pitchFamily="50" charset="-128"/>
              </a:defRPr>
            </a:lvl5pPr>
            <a:lvl6pPr defTabSz="457200" eaLnBrk="0" hangingPunct="0">
              <a:defRPr kumimoji="1" sz="2000">
                <a:solidFill>
                  <a:schemeClr val="tx1"/>
                </a:solidFill>
                <a:latin typeface="Arial" pitchFamily="34" charset="0"/>
                <a:ea typeface="ＭＳ Ｐゴシック" pitchFamily="50" charset="-128"/>
              </a:defRPr>
            </a:lvl6pPr>
            <a:lvl7pPr defTabSz="457200" eaLnBrk="0" hangingPunct="0">
              <a:defRPr kumimoji="1" sz="2000">
                <a:solidFill>
                  <a:schemeClr val="tx1"/>
                </a:solidFill>
                <a:latin typeface="Arial" pitchFamily="34" charset="0"/>
                <a:ea typeface="ＭＳ Ｐゴシック" pitchFamily="50" charset="-128"/>
              </a:defRPr>
            </a:lvl7pPr>
            <a:lvl8pPr defTabSz="457200" eaLnBrk="0" hangingPunct="0">
              <a:defRPr kumimoji="1" sz="2000">
                <a:solidFill>
                  <a:schemeClr val="tx1"/>
                </a:solidFill>
                <a:latin typeface="Arial" pitchFamily="34" charset="0"/>
                <a:ea typeface="ＭＳ Ｐゴシック" pitchFamily="50" charset="-128"/>
              </a:defRPr>
            </a:lvl8pPr>
            <a:lvl9pPr defTabSz="457200" eaLnBrk="0" hangingPunct="0">
              <a:defRPr kumimoji="1" sz="2000">
                <a:solidFill>
                  <a:schemeClr val="tx1"/>
                </a:solidFill>
                <a:latin typeface="Arial" pitchFamily="34" charset="0"/>
                <a:ea typeface="ＭＳ Ｐゴシック" pitchFamily="50" charset="-128"/>
              </a:defRPr>
            </a:lvl9pPr>
          </a:lstStyle>
          <a:p>
            <a:pPr eaLnBrk="1" hangingPunct="1"/>
            <a:r>
              <a:rPr lang="ja-JP" altLang="en-US" sz="2500" b="1" dirty="0" smtClean="0">
                <a:solidFill>
                  <a:srgbClr val="3399FF"/>
                </a:solidFill>
                <a:latin typeface="Meiryo UI" pitchFamily="50" charset="-128"/>
                <a:ea typeface="Meiryo UI" pitchFamily="50" charset="-128"/>
                <a:cs typeface="Meiryo UI" pitchFamily="50" charset="-128"/>
              </a:rPr>
              <a:t>男性</a:t>
            </a:r>
            <a:endParaRPr lang="ja-JP" altLang="en-US" sz="2500" b="1" dirty="0">
              <a:solidFill>
                <a:srgbClr val="3399FF"/>
              </a:solidFill>
              <a:latin typeface="Meiryo UI" pitchFamily="50" charset="-128"/>
              <a:ea typeface="Meiryo UI" pitchFamily="50" charset="-128"/>
              <a:cs typeface="Meiryo UI" pitchFamily="50" charset="-128"/>
            </a:endParaRPr>
          </a:p>
        </p:txBody>
      </p:sp>
      <p:grpSp>
        <p:nvGrpSpPr>
          <p:cNvPr id="92171" name="Group 24"/>
          <p:cNvGrpSpPr>
            <a:grpSpLocks/>
          </p:cNvGrpSpPr>
          <p:nvPr/>
        </p:nvGrpSpPr>
        <p:grpSpPr bwMode="auto">
          <a:xfrm>
            <a:off x="5721350" y="2248868"/>
            <a:ext cx="1009650" cy="803275"/>
            <a:chOff x="3000" y="784"/>
            <a:chExt cx="1556" cy="1200"/>
          </a:xfrm>
        </p:grpSpPr>
        <p:sp>
          <p:nvSpPr>
            <p:cNvPr id="92199" name="Oval 25"/>
            <p:cNvSpPr>
              <a:spLocks noChangeArrowheads="1"/>
            </p:cNvSpPr>
            <p:nvPr/>
          </p:nvSpPr>
          <p:spPr bwMode="auto">
            <a:xfrm>
              <a:off x="3000" y="1556"/>
              <a:ext cx="920" cy="206"/>
            </a:xfrm>
            <a:prstGeom prst="ellipse">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defTabSz="457200" eaLnBrk="1" hangingPunct="1"/>
              <a:endParaRPr lang="ja-JP" altLang="en-US" sz="1800">
                <a:latin typeface="Calibri" pitchFamily="34" charset="0"/>
              </a:endParaRPr>
            </a:p>
          </p:txBody>
        </p:sp>
        <p:sp>
          <p:nvSpPr>
            <p:cNvPr id="92200" name="Rectangle 26"/>
            <p:cNvSpPr>
              <a:spLocks noChangeArrowheads="1"/>
            </p:cNvSpPr>
            <p:nvPr/>
          </p:nvSpPr>
          <p:spPr bwMode="auto">
            <a:xfrm>
              <a:off x="3000" y="1135"/>
              <a:ext cx="920" cy="48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defTabSz="457200" eaLnBrk="1" hangingPunct="1"/>
              <a:endParaRPr lang="ja-JP" altLang="en-US" sz="1800">
                <a:latin typeface="Calibri" pitchFamily="34" charset="0"/>
              </a:endParaRPr>
            </a:p>
          </p:txBody>
        </p:sp>
        <p:sp>
          <p:nvSpPr>
            <p:cNvPr id="92201" name="Oval 27"/>
            <p:cNvSpPr>
              <a:spLocks noChangeArrowheads="1"/>
            </p:cNvSpPr>
            <p:nvPr/>
          </p:nvSpPr>
          <p:spPr bwMode="auto">
            <a:xfrm>
              <a:off x="3000" y="1040"/>
              <a:ext cx="920" cy="200"/>
            </a:xfrm>
            <a:prstGeom prst="ellipse">
              <a:avLst/>
            </a:prstGeom>
            <a:solidFill>
              <a:srgbClr val="993300"/>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2202" name="Freeform 28"/>
            <p:cNvSpPr>
              <a:spLocks/>
            </p:cNvSpPr>
            <p:nvPr/>
          </p:nvSpPr>
          <p:spPr bwMode="auto">
            <a:xfrm>
              <a:off x="3784" y="784"/>
              <a:ext cx="772" cy="352"/>
            </a:xfrm>
            <a:custGeom>
              <a:avLst/>
              <a:gdLst>
                <a:gd name="T0" fmla="*/ 0 w 772"/>
                <a:gd name="T1" fmla="*/ 296 h 352"/>
                <a:gd name="T2" fmla="*/ 544 w 772"/>
                <a:gd name="T3" fmla="*/ 96 h 352"/>
                <a:gd name="T4" fmla="*/ 720 w 772"/>
                <a:gd name="T5" fmla="*/ 0 h 352"/>
                <a:gd name="T6" fmla="*/ 752 w 772"/>
                <a:gd name="T7" fmla="*/ 152 h 352"/>
                <a:gd name="T8" fmla="*/ 672 w 772"/>
                <a:gd name="T9" fmla="*/ 176 h 352"/>
                <a:gd name="T10" fmla="*/ 440 w 772"/>
                <a:gd name="T11" fmla="*/ 248 h 352"/>
                <a:gd name="T12" fmla="*/ 296 w 772"/>
                <a:gd name="T13" fmla="*/ 304 h 352"/>
                <a:gd name="T14" fmla="*/ 136 w 772"/>
                <a:gd name="T15" fmla="*/ 352 h 352"/>
                <a:gd name="T16" fmla="*/ 0 60000 65536"/>
                <a:gd name="T17" fmla="*/ 0 60000 65536"/>
                <a:gd name="T18" fmla="*/ 0 60000 65536"/>
                <a:gd name="T19" fmla="*/ 0 60000 65536"/>
                <a:gd name="T20" fmla="*/ 0 60000 65536"/>
                <a:gd name="T21" fmla="*/ 0 60000 65536"/>
                <a:gd name="T22" fmla="*/ 0 60000 65536"/>
                <a:gd name="T23" fmla="*/ 0 60000 65536"/>
                <a:gd name="T24" fmla="*/ 0 w 772"/>
                <a:gd name="T25" fmla="*/ 0 h 352"/>
                <a:gd name="T26" fmla="*/ 772 w 772"/>
                <a:gd name="T27" fmla="*/ 352 h 35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72" h="352">
                  <a:moveTo>
                    <a:pt x="0" y="296"/>
                  </a:moveTo>
                  <a:cubicBezTo>
                    <a:pt x="104" y="258"/>
                    <a:pt x="371" y="153"/>
                    <a:pt x="544" y="96"/>
                  </a:cubicBezTo>
                  <a:cubicBezTo>
                    <a:pt x="601" y="52"/>
                    <a:pt x="663" y="37"/>
                    <a:pt x="720" y="0"/>
                  </a:cubicBezTo>
                  <a:cubicBezTo>
                    <a:pt x="764" y="44"/>
                    <a:pt x="772" y="85"/>
                    <a:pt x="752" y="152"/>
                  </a:cubicBezTo>
                  <a:cubicBezTo>
                    <a:pt x="745" y="173"/>
                    <a:pt x="672" y="175"/>
                    <a:pt x="672" y="176"/>
                  </a:cubicBezTo>
                  <a:cubicBezTo>
                    <a:pt x="595" y="204"/>
                    <a:pt x="515" y="217"/>
                    <a:pt x="440" y="248"/>
                  </a:cubicBezTo>
                  <a:cubicBezTo>
                    <a:pt x="386" y="269"/>
                    <a:pt x="353" y="292"/>
                    <a:pt x="296" y="304"/>
                  </a:cubicBezTo>
                  <a:cubicBezTo>
                    <a:pt x="259" y="328"/>
                    <a:pt x="182" y="352"/>
                    <a:pt x="136" y="352"/>
                  </a:cubicBezTo>
                </a:path>
              </a:pathLst>
            </a:custGeom>
            <a:solidFill>
              <a:schemeClr val="bg2"/>
            </a:solidFill>
            <a:ln w="9525">
              <a:solidFill>
                <a:schemeClr val="tx1"/>
              </a:solidFill>
              <a:round/>
              <a:headEnd/>
              <a:tailEnd/>
            </a:ln>
          </p:spPr>
          <p:txBody>
            <a:bodyPr wrap="none" anchor="ctr"/>
            <a:lstStyle/>
            <a:p>
              <a:endParaRPr lang="ja-JP" altLang="en-US"/>
            </a:p>
          </p:txBody>
        </p:sp>
        <p:sp>
          <p:nvSpPr>
            <p:cNvPr id="92203" name="Oval 29"/>
            <p:cNvSpPr>
              <a:spLocks noChangeArrowheads="1"/>
            </p:cNvSpPr>
            <p:nvPr/>
          </p:nvSpPr>
          <p:spPr bwMode="auto">
            <a:xfrm>
              <a:off x="3360" y="940"/>
              <a:ext cx="184" cy="167"/>
            </a:xfrm>
            <a:prstGeom prst="ellipse">
              <a:avLst/>
            </a:prstGeom>
            <a:solidFill>
              <a:srgbClr val="993300"/>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2204" name="Freeform 30"/>
            <p:cNvSpPr>
              <a:spLocks/>
            </p:cNvSpPr>
            <p:nvPr/>
          </p:nvSpPr>
          <p:spPr bwMode="auto">
            <a:xfrm>
              <a:off x="3182" y="1680"/>
              <a:ext cx="154" cy="296"/>
            </a:xfrm>
            <a:custGeom>
              <a:avLst/>
              <a:gdLst>
                <a:gd name="T0" fmla="*/ 50 w 154"/>
                <a:gd name="T1" fmla="*/ 288 h 296"/>
                <a:gd name="T2" fmla="*/ 2 w 154"/>
                <a:gd name="T3" fmla="*/ 184 h 296"/>
                <a:gd name="T4" fmla="*/ 18 w 154"/>
                <a:gd name="T5" fmla="*/ 0 h 296"/>
                <a:gd name="T6" fmla="*/ 50 w 154"/>
                <a:gd name="T7" fmla="*/ 80 h 296"/>
                <a:gd name="T8" fmla="*/ 58 w 154"/>
                <a:gd name="T9" fmla="*/ 56 h 296"/>
                <a:gd name="T10" fmla="*/ 74 w 154"/>
                <a:gd name="T11" fmla="*/ 80 h 296"/>
                <a:gd name="T12" fmla="*/ 122 w 154"/>
                <a:gd name="T13" fmla="*/ 128 h 296"/>
                <a:gd name="T14" fmla="*/ 154 w 154"/>
                <a:gd name="T15" fmla="*/ 200 h 296"/>
                <a:gd name="T16" fmla="*/ 146 w 154"/>
                <a:gd name="T17" fmla="*/ 248 h 296"/>
                <a:gd name="T18" fmla="*/ 114 w 154"/>
                <a:gd name="T19" fmla="*/ 296 h 29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4"/>
                <a:gd name="T31" fmla="*/ 0 h 296"/>
                <a:gd name="T32" fmla="*/ 154 w 154"/>
                <a:gd name="T33" fmla="*/ 296 h 29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4" h="296">
                  <a:moveTo>
                    <a:pt x="50" y="288"/>
                  </a:moveTo>
                  <a:cubicBezTo>
                    <a:pt x="44" y="277"/>
                    <a:pt x="0" y="214"/>
                    <a:pt x="2" y="184"/>
                  </a:cubicBezTo>
                  <a:cubicBezTo>
                    <a:pt x="4" y="122"/>
                    <a:pt x="18" y="0"/>
                    <a:pt x="18" y="0"/>
                  </a:cubicBezTo>
                  <a:cubicBezTo>
                    <a:pt x="37" y="59"/>
                    <a:pt x="26" y="32"/>
                    <a:pt x="50" y="80"/>
                  </a:cubicBezTo>
                  <a:cubicBezTo>
                    <a:pt x="52" y="72"/>
                    <a:pt x="49" y="56"/>
                    <a:pt x="58" y="56"/>
                  </a:cubicBezTo>
                  <a:cubicBezTo>
                    <a:pt x="67" y="56"/>
                    <a:pt x="67" y="72"/>
                    <a:pt x="74" y="80"/>
                  </a:cubicBezTo>
                  <a:cubicBezTo>
                    <a:pt x="89" y="96"/>
                    <a:pt x="122" y="128"/>
                    <a:pt x="122" y="128"/>
                  </a:cubicBezTo>
                  <a:cubicBezTo>
                    <a:pt x="130" y="154"/>
                    <a:pt x="145" y="173"/>
                    <a:pt x="154" y="200"/>
                  </a:cubicBezTo>
                  <a:cubicBezTo>
                    <a:pt x="151" y="216"/>
                    <a:pt x="152" y="233"/>
                    <a:pt x="146" y="248"/>
                  </a:cubicBezTo>
                  <a:cubicBezTo>
                    <a:pt x="138" y="265"/>
                    <a:pt x="114" y="296"/>
                    <a:pt x="114" y="296"/>
                  </a:cubicBezTo>
                </a:path>
              </a:pathLst>
            </a:custGeom>
            <a:solidFill>
              <a:srgbClr val="FF0000"/>
            </a:solidFill>
            <a:ln w="9525">
              <a:solidFill>
                <a:schemeClr val="tx1"/>
              </a:solidFill>
              <a:round/>
              <a:headEnd/>
              <a:tailEnd/>
            </a:ln>
          </p:spPr>
          <p:txBody>
            <a:bodyPr wrap="none" anchor="ctr"/>
            <a:lstStyle/>
            <a:p>
              <a:endParaRPr lang="ja-JP" altLang="en-US"/>
            </a:p>
          </p:txBody>
        </p:sp>
        <p:sp>
          <p:nvSpPr>
            <p:cNvPr id="92205" name="Freeform 31"/>
            <p:cNvSpPr>
              <a:spLocks/>
            </p:cNvSpPr>
            <p:nvPr/>
          </p:nvSpPr>
          <p:spPr bwMode="auto">
            <a:xfrm>
              <a:off x="3374" y="1688"/>
              <a:ext cx="154" cy="296"/>
            </a:xfrm>
            <a:custGeom>
              <a:avLst/>
              <a:gdLst>
                <a:gd name="T0" fmla="*/ 50 w 154"/>
                <a:gd name="T1" fmla="*/ 288 h 296"/>
                <a:gd name="T2" fmla="*/ 2 w 154"/>
                <a:gd name="T3" fmla="*/ 184 h 296"/>
                <a:gd name="T4" fmla="*/ 18 w 154"/>
                <a:gd name="T5" fmla="*/ 0 h 296"/>
                <a:gd name="T6" fmla="*/ 50 w 154"/>
                <a:gd name="T7" fmla="*/ 80 h 296"/>
                <a:gd name="T8" fmla="*/ 58 w 154"/>
                <a:gd name="T9" fmla="*/ 56 h 296"/>
                <a:gd name="T10" fmla="*/ 74 w 154"/>
                <a:gd name="T11" fmla="*/ 80 h 296"/>
                <a:gd name="T12" fmla="*/ 122 w 154"/>
                <a:gd name="T13" fmla="*/ 128 h 296"/>
                <a:gd name="T14" fmla="*/ 154 w 154"/>
                <a:gd name="T15" fmla="*/ 200 h 296"/>
                <a:gd name="T16" fmla="*/ 146 w 154"/>
                <a:gd name="T17" fmla="*/ 248 h 296"/>
                <a:gd name="T18" fmla="*/ 114 w 154"/>
                <a:gd name="T19" fmla="*/ 296 h 29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4"/>
                <a:gd name="T31" fmla="*/ 0 h 296"/>
                <a:gd name="T32" fmla="*/ 154 w 154"/>
                <a:gd name="T33" fmla="*/ 296 h 29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4" h="296">
                  <a:moveTo>
                    <a:pt x="50" y="288"/>
                  </a:moveTo>
                  <a:cubicBezTo>
                    <a:pt x="44" y="277"/>
                    <a:pt x="0" y="214"/>
                    <a:pt x="2" y="184"/>
                  </a:cubicBezTo>
                  <a:cubicBezTo>
                    <a:pt x="4" y="122"/>
                    <a:pt x="18" y="0"/>
                    <a:pt x="18" y="0"/>
                  </a:cubicBezTo>
                  <a:cubicBezTo>
                    <a:pt x="37" y="59"/>
                    <a:pt x="26" y="32"/>
                    <a:pt x="50" y="80"/>
                  </a:cubicBezTo>
                  <a:cubicBezTo>
                    <a:pt x="52" y="72"/>
                    <a:pt x="49" y="56"/>
                    <a:pt x="58" y="56"/>
                  </a:cubicBezTo>
                  <a:cubicBezTo>
                    <a:pt x="67" y="56"/>
                    <a:pt x="67" y="72"/>
                    <a:pt x="74" y="80"/>
                  </a:cubicBezTo>
                  <a:cubicBezTo>
                    <a:pt x="89" y="96"/>
                    <a:pt x="122" y="128"/>
                    <a:pt x="122" y="128"/>
                  </a:cubicBezTo>
                  <a:cubicBezTo>
                    <a:pt x="130" y="154"/>
                    <a:pt x="145" y="173"/>
                    <a:pt x="154" y="200"/>
                  </a:cubicBezTo>
                  <a:cubicBezTo>
                    <a:pt x="151" y="216"/>
                    <a:pt x="152" y="233"/>
                    <a:pt x="146" y="248"/>
                  </a:cubicBezTo>
                  <a:cubicBezTo>
                    <a:pt x="138" y="265"/>
                    <a:pt x="114" y="296"/>
                    <a:pt x="114" y="296"/>
                  </a:cubicBezTo>
                </a:path>
              </a:pathLst>
            </a:custGeom>
            <a:solidFill>
              <a:srgbClr val="FF0000"/>
            </a:solidFill>
            <a:ln w="9525">
              <a:solidFill>
                <a:schemeClr val="tx1"/>
              </a:solidFill>
              <a:round/>
              <a:headEnd/>
              <a:tailEnd/>
            </a:ln>
          </p:spPr>
          <p:txBody>
            <a:bodyPr wrap="none" anchor="ctr"/>
            <a:lstStyle/>
            <a:p>
              <a:endParaRPr lang="ja-JP" altLang="en-US"/>
            </a:p>
          </p:txBody>
        </p:sp>
        <p:sp>
          <p:nvSpPr>
            <p:cNvPr id="92206" name="Freeform 32"/>
            <p:cNvSpPr>
              <a:spLocks/>
            </p:cNvSpPr>
            <p:nvPr/>
          </p:nvSpPr>
          <p:spPr bwMode="auto">
            <a:xfrm>
              <a:off x="3558" y="1688"/>
              <a:ext cx="154" cy="296"/>
            </a:xfrm>
            <a:custGeom>
              <a:avLst/>
              <a:gdLst>
                <a:gd name="T0" fmla="*/ 50 w 154"/>
                <a:gd name="T1" fmla="*/ 288 h 296"/>
                <a:gd name="T2" fmla="*/ 2 w 154"/>
                <a:gd name="T3" fmla="*/ 184 h 296"/>
                <a:gd name="T4" fmla="*/ 18 w 154"/>
                <a:gd name="T5" fmla="*/ 0 h 296"/>
                <a:gd name="T6" fmla="*/ 50 w 154"/>
                <a:gd name="T7" fmla="*/ 80 h 296"/>
                <a:gd name="T8" fmla="*/ 58 w 154"/>
                <a:gd name="T9" fmla="*/ 56 h 296"/>
                <a:gd name="T10" fmla="*/ 74 w 154"/>
                <a:gd name="T11" fmla="*/ 80 h 296"/>
                <a:gd name="T12" fmla="*/ 122 w 154"/>
                <a:gd name="T13" fmla="*/ 128 h 296"/>
                <a:gd name="T14" fmla="*/ 154 w 154"/>
                <a:gd name="T15" fmla="*/ 200 h 296"/>
                <a:gd name="T16" fmla="*/ 146 w 154"/>
                <a:gd name="T17" fmla="*/ 248 h 296"/>
                <a:gd name="T18" fmla="*/ 114 w 154"/>
                <a:gd name="T19" fmla="*/ 296 h 29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4"/>
                <a:gd name="T31" fmla="*/ 0 h 296"/>
                <a:gd name="T32" fmla="*/ 154 w 154"/>
                <a:gd name="T33" fmla="*/ 296 h 29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4" h="296">
                  <a:moveTo>
                    <a:pt x="50" y="288"/>
                  </a:moveTo>
                  <a:cubicBezTo>
                    <a:pt x="44" y="277"/>
                    <a:pt x="0" y="214"/>
                    <a:pt x="2" y="184"/>
                  </a:cubicBezTo>
                  <a:cubicBezTo>
                    <a:pt x="4" y="122"/>
                    <a:pt x="18" y="0"/>
                    <a:pt x="18" y="0"/>
                  </a:cubicBezTo>
                  <a:cubicBezTo>
                    <a:pt x="37" y="59"/>
                    <a:pt x="26" y="32"/>
                    <a:pt x="50" y="80"/>
                  </a:cubicBezTo>
                  <a:cubicBezTo>
                    <a:pt x="52" y="72"/>
                    <a:pt x="49" y="56"/>
                    <a:pt x="58" y="56"/>
                  </a:cubicBezTo>
                  <a:cubicBezTo>
                    <a:pt x="67" y="56"/>
                    <a:pt x="67" y="72"/>
                    <a:pt x="74" y="80"/>
                  </a:cubicBezTo>
                  <a:cubicBezTo>
                    <a:pt x="89" y="96"/>
                    <a:pt x="122" y="128"/>
                    <a:pt x="122" y="128"/>
                  </a:cubicBezTo>
                  <a:cubicBezTo>
                    <a:pt x="130" y="154"/>
                    <a:pt x="145" y="173"/>
                    <a:pt x="154" y="200"/>
                  </a:cubicBezTo>
                  <a:cubicBezTo>
                    <a:pt x="151" y="216"/>
                    <a:pt x="152" y="233"/>
                    <a:pt x="146" y="248"/>
                  </a:cubicBezTo>
                  <a:cubicBezTo>
                    <a:pt x="138" y="265"/>
                    <a:pt x="114" y="296"/>
                    <a:pt x="114" y="296"/>
                  </a:cubicBezTo>
                </a:path>
              </a:pathLst>
            </a:custGeom>
            <a:solidFill>
              <a:srgbClr val="FF0000"/>
            </a:solidFill>
            <a:ln w="9525">
              <a:solidFill>
                <a:schemeClr val="tx1"/>
              </a:solidFill>
              <a:round/>
              <a:headEnd/>
              <a:tailEnd/>
            </a:ln>
          </p:spPr>
          <p:txBody>
            <a:bodyPr wrap="none" anchor="ctr"/>
            <a:lstStyle/>
            <a:p>
              <a:endParaRPr lang="ja-JP" altLang="en-US"/>
            </a:p>
          </p:txBody>
        </p:sp>
      </p:grpSp>
      <p:grpSp>
        <p:nvGrpSpPr>
          <p:cNvPr id="92172" name="Group 33"/>
          <p:cNvGrpSpPr>
            <a:grpSpLocks/>
          </p:cNvGrpSpPr>
          <p:nvPr/>
        </p:nvGrpSpPr>
        <p:grpSpPr bwMode="auto">
          <a:xfrm rot="549653">
            <a:off x="6457950" y="3031506"/>
            <a:ext cx="995363" cy="715962"/>
            <a:chOff x="4088" y="397"/>
            <a:chExt cx="1504" cy="1211"/>
          </a:xfrm>
        </p:grpSpPr>
        <p:sp>
          <p:nvSpPr>
            <p:cNvPr id="92192" name="Oval 34"/>
            <p:cNvSpPr>
              <a:spLocks noChangeArrowheads="1"/>
            </p:cNvSpPr>
            <p:nvPr/>
          </p:nvSpPr>
          <p:spPr bwMode="auto">
            <a:xfrm>
              <a:off x="5128" y="832"/>
              <a:ext cx="464" cy="376"/>
            </a:xfrm>
            <a:prstGeom prst="ellipse">
              <a:avLst/>
            </a:prstGeom>
            <a:solidFill>
              <a:schemeClr val="bg2"/>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2193" name="Oval 35"/>
            <p:cNvSpPr>
              <a:spLocks noChangeArrowheads="1"/>
            </p:cNvSpPr>
            <p:nvPr/>
          </p:nvSpPr>
          <p:spPr bwMode="auto">
            <a:xfrm>
              <a:off x="5136" y="920"/>
              <a:ext cx="184" cy="208"/>
            </a:xfrm>
            <a:prstGeom prst="ellipse">
              <a:avLst/>
            </a:prstGeom>
            <a:solidFill>
              <a:schemeClr val="bg2"/>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grpSp>
          <p:nvGrpSpPr>
            <p:cNvPr id="92194" name="Group 36"/>
            <p:cNvGrpSpPr>
              <a:grpSpLocks/>
            </p:cNvGrpSpPr>
            <p:nvPr/>
          </p:nvGrpSpPr>
          <p:grpSpPr bwMode="auto">
            <a:xfrm>
              <a:off x="4088" y="397"/>
              <a:ext cx="1162" cy="1211"/>
              <a:chOff x="2832" y="1877"/>
              <a:chExt cx="1762" cy="1859"/>
            </a:xfrm>
          </p:grpSpPr>
          <p:sp>
            <p:nvSpPr>
              <p:cNvPr id="92196" name="Freeform 37"/>
              <p:cNvSpPr>
                <a:spLocks/>
              </p:cNvSpPr>
              <p:nvPr/>
            </p:nvSpPr>
            <p:spPr bwMode="auto">
              <a:xfrm>
                <a:off x="2832" y="3347"/>
                <a:ext cx="629" cy="389"/>
              </a:xfrm>
              <a:custGeom>
                <a:avLst/>
                <a:gdLst>
                  <a:gd name="T0" fmla="*/ 8 w 816"/>
                  <a:gd name="T1" fmla="*/ 0 h 432"/>
                  <a:gd name="T2" fmla="*/ 2 w 816"/>
                  <a:gd name="T3" fmla="*/ 32 h 432"/>
                  <a:gd name="T4" fmla="*/ 0 w 816"/>
                  <a:gd name="T5" fmla="*/ 50 h 432"/>
                  <a:gd name="T6" fmla="*/ 13 w 816"/>
                  <a:gd name="T7" fmla="*/ 99 h 432"/>
                  <a:gd name="T8" fmla="*/ 15 w 816"/>
                  <a:gd name="T9" fmla="*/ 83 h 432"/>
                  <a:gd name="T10" fmla="*/ 22 w 816"/>
                  <a:gd name="T11" fmla="*/ 61 h 432"/>
                  <a:gd name="T12" fmla="*/ 8 w 816"/>
                  <a:gd name="T13" fmla="*/ 0 h 432"/>
                  <a:gd name="T14" fmla="*/ 0 60000 65536"/>
                  <a:gd name="T15" fmla="*/ 0 60000 65536"/>
                  <a:gd name="T16" fmla="*/ 0 60000 65536"/>
                  <a:gd name="T17" fmla="*/ 0 60000 65536"/>
                  <a:gd name="T18" fmla="*/ 0 60000 65536"/>
                  <a:gd name="T19" fmla="*/ 0 60000 65536"/>
                  <a:gd name="T20" fmla="*/ 0 60000 65536"/>
                  <a:gd name="T21" fmla="*/ 0 w 816"/>
                  <a:gd name="T22" fmla="*/ 0 h 432"/>
                  <a:gd name="T23" fmla="*/ 816 w 816"/>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16" h="432">
                    <a:moveTo>
                      <a:pt x="288" y="0"/>
                    </a:moveTo>
                    <a:lnTo>
                      <a:pt x="40" y="136"/>
                    </a:lnTo>
                    <a:lnTo>
                      <a:pt x="0" y="216"/>
                    </a:lnTo>
                    <a:lnTo>
                      <a:pt x="496" y="432"/>
                    </a:lnTo>
                    <a:lnTo>
                      <a:pt x="536" y="360"/>
                    </a:lnTo>
                    <a:lnTo>
                      <a:pt x="816" y="264"/>
                    </a:lnTo>
                    <a:lnTo>
                      <a:pt x="288" y="0"/>
                    </a:lnTo>
                    <a:close/>
                  </a:path>
                </a:pathLst>
              </a:custGeom>
              <a:solidFill>
                <a:schemeClr val="bg2"/>
              </a:solidFill>
              <a:ln w="9525">
                <a:solidFill>
                  <a:schemeClr val="tx1"/>
                </a:solidFill>
                <a:round/>
                <a:headEnd/>
                <a:tailEnd/>
              </a:ln>
            </p:spPr>
            <p:txBody>
              <a:bodyPr wrap="none" anchor="ctr"/>
              <a:lstStyle/>
              <a:p>
                <a:endParaRPr lang="ja-JP" altLang="en-US"/>
              </a:p>
            </p:txBody>
          </p:sp>
          <p:sp>
            <p:nvSpPr>
              <p:cNvPr id="92197" name="Freeform 38"/>
              <p:cNvSpPr>
                <a:spLocks/>
              </p:cNvSpPr>
              <p:nvPr/>
            </p:nvSpPr>
            <p:spPr bwMode="auto">
              <a:xfrm>
                <a:off x="3134" y="2418"/>
                <a:ext cx="296" cy="1072"/>
              </a:xfrm>
              <a:custGeom>
                <a:avLst/>
                <a:gdLst>
                  <a:gd name="T0" fmla="*/ 176 w 296"/>
                  <a:gd name="T1" fmla="*/ 0 h 1072"/>
                  <a:gd name="T2" fmla="*/ 0 w 296"/>
                  <a:gd name="T3" fmla="*/ 1040 h 1072"/>
                  <a:gd name="T4" fmla="*/ 120 w 296"/>
                  <a:gd name="T5" fmla="*/ 1072 h 1072"/>
                  <a:gd name="T6" fmla="*/ 296 w 296"/>
                  <a:gd name="T7" fmla="*/ 24 h 1072"/>
                  <a:gd name="T8" fmla="*/ 176 w 296"/>
                  <a:gd name="T9" fmla="*/ 0 h 1072"/>
                  <a:gd name="T10" fmla="*/ 0 60000 65536"/>
                  <a:gd name="T11" fmla="*/ 0 60000 65536"/>
                  <a:gd name="T12" fmla="*/ 0 60000 65536"/>
                  <a:gd name="T13" fmla="*/ 0 60000 65536"/>
                  <a:gd name="T14" fmla="*/ 0 60000 65536"/>
                  <a:gd name="T15" fmla="*/ 0 w 296"/>
                  <a:gd name="T16" fmla="*/ 0 h 1072"/>
                  <a:gd name="T17" fmla="*/ 296 w 296"/>
                  <a:gd name="T18" fmla="*/ 1072 h 1072"/>
                </a:gdLst>
                <a:ahLst/>
                <a:cxnLst>
                  <a:cxn ang="T10">
                    <a:pos x="T0" y="T1"/>
                  </a:cxn>
                  <a:cxn ang="T11">
                    <a:pos x="T2" y="T3"/>
                  </a:cxn>
                  <a:cxn ang="T12">
                    <a:pos x="T4" y="T5"/>
                  </a:cxn>
                  <a:cxn ang="T13">
                    <a:pos x="T6" y="T7"/>
                  </a:cxn>
                  <a:cxn ang="T14">
                    <a:pos x="T8" y="T9"/>
                  </a:cxn>
                </a:cxnLst>
                <a:rect l="T15" t="T16" r="T17" b="T18"/>
                <a:pathLst>
                  <a:path w="296" h="1072">
                    <a:moveTo>
                      <a:pt x="176" y="0"/>
                    </a:moveTo>
                    <a:lnTo>
                      <a:pt x="0" y="1040"/>
                    </a:lnTo>
                    <a:lnTo>
                      <a:pt x="120" y="1072"/>
                    </a:lnTo>
                    <a:lnTo>
                      <a:pt x="296" y="24"/>
                    </a:lnTo>
                    <a:lnTo>
                      <a:pt x="176" y="0"/>
                    </a:lnTo>
                    <a:close/>
                  </a:path>
                </a:pathLst>
              </a:custGeom>
              <a:solidFill>
                <a:schemeClr val="bg2"/>
              </a:solidFill>
              <a:ln w="9525">
                <a:solidFill>
                  <a:schemeClr val="tx1"/>
                </a:solidFill>
                <a:round/>
                <a:headEnd/>
                <a:tailEnd/>
              </a:ln>
            </p:spPr>
            <p:txBody>
              <a:bodyPr wrap="none" anchor="ctr"/>
              <a:lstStyle/>
              <a:p>
                <a:endParaRPr lang="ja-JP" altLang="en-US"/>
              </a:p>
            </p:txBody>
          </p:sp>
          <p:sp>
            <p:nvSpPr>
              <p:cNvPr id="92198" name="Freeform 39" descr="右下がり対角線 (太)"/>
              <p:cNvSpPr>
                <a:spLocks/>
              </p:cNvSpPr>
              <p:nvPr/>
            </p:nvSpPr>
            <p:spPr bwMode="auto">
              <a:xfrm>
                <a:off x="3317" y="1877"/>
                <a:ext cx="1277" cy="915"/>
              </a:xfrm>
              <a:custGeom>
                <a:avLst/>
                <a:gdLst>
                  <a:gd name="T0" fmla="*/ 0 w 1277"/>
                  <a:gd name="T1" fmla="*/ 539 h 915"/>
                  <a:gd name="T2" fmla="*/ 246 w 1277"/>
                  <a:gd name="T3" fmla="*/ 166 h 915"/>
                  <a:gd name="T4" fmla="*/ 363 w 1277"/>
                  <a:gd name="T5" fmla="*/ 80 h 915"/>
                  <a:gd name="T6" fmla="*/ 624 w 1277"/>
                  <a:gd name="T7" fmla="*/ 0 h 915"/>
                  <a:gd name="T8" fmla="*/ 918 w 1277"/>
                  <a:gd name="T9" fmla="*/ 64 h 915"/>
                  <a:gd name="T10" fmla="*/ 1014 w 1277"/>
                  <a:gd name="T11" fmla="*/ 128 h 915"/>
                  <a:gd name="T12" fmla="*/ 1190 w 1277"/>
                  <a:gd name="T13" fmla="*/ 368 h 915"/>
                  <a:gd name="T14" fmla="*/ 1227 w 1277"/>
                  <a:gd name="T15" fmla="*/ 496 h 915"/>
                  <a:gd name="T16" fmla="*/ 1248 w 1277"/>
                  <a:gd name="T17" fmla="*/ 592 h 915"/>
                  <a:gd name="T18" fmla="*/ 1254 w 1277"/>
                  <a:gd name="T19" fmla="*/ 896 h 915"/>
                  <a:gd name="T20" fmla="*/ 1195 w 1277"/>
                  <a:gd name="T21" fmla="*/ 912 h 915"/>
                  <a:gd name="T22" fmla="*/ 1142 w 1277"/>
                  <a:gd name="T23" fmla="*/ 534 h 915"/>
                  <a:gd name="T24" fmla="*/ 1072 w 1277"/>
                  <a:gd name="T25" fmla="*/ 363 h 915"/>
                  <a:gd name="T26" fmla="*/ 752 w 1277"/>
                  <a:gd name="T27" fmla="*/ 112 h 915"/>
                  <a:gd name="T28" fmla="*/ 539 w 1277"/>
                  <a:gd name="T29" fmla="*/ 134 h 915"/>
                  <a:gd name="T30" fmla="*/ 475 w 1277"/>
                  <a:gd name="T31" fmla="*/ 144 h 915"/>
                  <a:gd name="T32" fmla="*/ 438 w 1277"/>
                  <a:gd name="T33" fmla="*/ 155 h 915"/>
                  <a:gd name="T34" fmla="*/ 422 w 1277"/>
                  <a:gd name="T35" fmla="*/ 160 h 915"/>
                  <a:gd name="T36" fmla="*/ 336 w 1277"/>
                  <a:gd name="T37" fmla="*/ 224 h 915"/>
                  <a:gd name="T38" fmla="*/ 304 w 1277"/>
                  <a:gd name="T39" fmla="*/ 256 h 915"/>
                  <a:gd name="T40" fmla="*/ 160 w 1277"/>
                  <a:gd name="T41" fmla="*/ 443 h 915"/>
                  <a:gd name="T42" fmla="*/ 123 w 1277"/>
                  <a:gd name="T43" fmla="*/ 502 h 915"/>
                  <a:gd name="T44" fmla="*/ 86 w 1277"/>
                  <a:gd name="T45" fmla="*/ 582 h 91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277"/>
                  <a:gd name="T70" fmla="*/ 0 h 915"/>
                  <a:gd name="T71" fmla="*/ 1277 w 1277"/>
                  <a:gd name="T72" fmla="*/ 915 h 915"/>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277" h="915">
                    <a:moveTo>
                      <a:pt x="0" y="539"/>
                    </a:moveTo>
                    <a:cubicBezTo>
                      <a:pt x="48" y="439"/>
                      <a:pt x="134" y="235"/>
                      <a:pt x="246" y="166"/>
                    </a:cubicBezTo>
                    <a:cubicBezTo>
                      <a:pt x="272" y="123"/>
                      <a:pt x="320" y="102"/>
                      <a:pt x="363" y="80"/>
                    </a:cubicBezTo>
                    <a:cubicBezTo>
                      <a:pt x="443" y="36"/>
                      <a:pt x="533" y="11"/>
                      <a:pt x="624" y="0"/>
                    </a:cubicBezTo>
                    <a:cubicBezTo>
                      <a:pt x="731" y="11"/>
                      <a:pt x="821" y="13"/>
                      <a:pt x="918" y="64"/>
                    </a:cubicBezTo>
                    <a:cubicBezTo>
                      <a:pt x="953" y="82"/>
                      <a:pt x="978" y="111"/>
                      <a:pt x="1014" y="128"/>
                    </a:cubicBezTo>
                    <a:cubicBezTo>
                      <a:pt x="1081" y="205"/>
                      <a:pt x="1148" y="272"/>
                      <a:pt x="1190" y="368"/>
                    </a:cubicBezTo>
                    <a:cubicBezTo>
                      <a:pt x="1198" y="412"/>
                      <a:pt x="1217" y="452"/>
                      <a:pt x="1227" y="496"/>
                    </a:cubicBezTo>
                    <a:cubicBezTo>
                      <a:pt x="1249" y="598"/>
                      <a:pt x="1233" y="546"/>
                      <a:pt x="1248" y="592"/>
                    </a:cubicBezTo>
                    <a:cubicBezTo>
                      <a:pt x="1258" y="695"/>
                      <a:pt x="1277" y="787"/>
                      <a:pt x="1254" y="896"/>
                    </a:cubicBezTo>
                    <a:cubicBezTo>
                      <a:pt x="1249" y="915"/>
                      <a:pt x="1214" y="905"/>
                      <a:pt x="1195" y="912"/>
                    </a:cubicBezTo>
                    <a:cubicBezTo>
                      <a:pt x="1191" y="791"/>
                      <a:pt x="1196" y="648"/>
                      <a:pt x="1142" y="534"/>
                    </a:cubicBezTo>
                    <a:cubicBezTo>
                      <a:pt x="1129" y="476"/>
                      <a:pt x="1105" y="411"/>
                      <a:pt x="1072" y="363"/>
                    </a:cubicBezTo>
                    <a:cubicBezTo>
                      <a:pt x="1045" y="219"/>
                      <a:pt x="886" y="128"/>
                      <a:pt x="752" y="112"/>
                    </a:cubicBezTo>
                    <a:cubicBezTo>
                      <a:pt x="680" y="117"/>
                      <a:pt x="609" y="124"/>
                      <a:pt x="539" y="134"/>
                    </a:cubicBezTo>
                    <a:cubicBezTo>
                      <a:pt x="523" y="136"/>
                      <a:pt x="492" y="139"/>
                      <a:pt x="475" y="144"/>
                    </a:cubicBezTo>
                    <a:cubicBezTo>
                      <a:pt x="462" y="147"/>
                      <a:pt x="450" y="151"/>
                      <a:pt x="438" y="155"/>
                    </a:cubicBezTo>
                    <a:cubicBezTo>
                      <a:pt x="432" y="156"/>
                      <a:pt x="422" y="160"/>
                      <a:pt x="422" y="160"/>
                    </a:cubicBezTo>
                    <a:cubicBezTo>
                      <a:pt x="393" y="179"/>
                      <a:pt x="362" y="202"/>
                      <a:pt x="336" y="224"/>
                    </a:cubicBezTo>
                    <a:cubicBezTo>
                      <a:pt x="324" y="233"/>
                      <a:pt x="304" y="256"/>
                      <a:pt x="304" y="256"/>
                    </a:cubicBezTo>
                    <a:cubicBezTo>
                      <a:pt x="270" y="329"/>
                      <a:pt x="204" y="377"/>
                      <a:pt x="160" y="443"/>
                    </a:cubicBezTo>
                    <a:cubicBezTo>
                      <a:pt x="152" y="466"/>
                      <a:pt x="135" y="481"/>
                      <a:pt x="123" y="502"/>
                    </a:cubicBezTo>
                    <a:cubicBezTo>
                      <a:pt x="108" y="526"/>
                      <a:pt x="103" y="560"/>
                      <a:pt x="86" y="582"/>
                    </a:cubicBezTo>
                  </a:path>
                </a:pathLst>
              </a:custGeom>
              <a:pattFill prst="wdDnDiag">
                <a:fgClr>
                  <a:schemeClr val="bg2"/>
                </a:fgClr>
                <a:bgClr>
                  <a:srgbClr val="FFFFFF"/>
                </a:bgClr>
              </a:pattFill>
              <a:ln w="9525">
                <a:solidFill>
                  <a:schemeClr val="tx1"/>
                </a:solidFill>
                <a:round/>
                <a:headEnd/>
                <a:tailEnd/>
              </a:ln>
            </p:spPr>
            <p:txBody>
              <a:bodyPr wrap="none" anchor="ctr"/>
              <a:lstStyle/>
              <a:p>
                <a:endParaRPr lang="ja-JP" altLang="en-US"/>
              </a:p>
            </p:txBody>
          </p:sp>
        </p:grpSp>
        <p:sp>
          <p:nvSpPr>
            <p:cNvPr id="92195" name="Oval 40"/>
            <p:cNvSpPr>
              <a:spLocks noChangeArrowheads="1"/>
            </p:cNvSpPr>
            <p:nvPr/>
          </p:nvSpPr>
          <p:spPr bwMode="auto">
            <a:xfrm>
              <a:off x="5432" y="976"/>
              <a:ext cx="135" cy="224"/>
            </a:xfrm>
            <a:prstGeom prst="ellipse">
              <a:avLst/>
            </a:prstGeom>
            <a:solidFill>
              <a:schemeClr val="accent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grpSp>
      <p:grpSp>
        <p:nvGrpSpPr>
          <p:cNvPr id="92173" name="Group 74"/>
          <p:cNvGrpSpPr>
            <a:grpSpLocks/>
          </p:cNvGrpSpPr>
          <p:nvPr/>
        </p:nvGrpSpPr>
        <p:grpSpPr bwMode="auto">
          <a:xfrm>
            <a:off x="5822950" y="3874468"/>
            <a:ext cx="774700" cy="711200"/>
            <a:chOff x="4208" y="3008"/>
            <a:chExt cx="904" cy="704"/>
          </a:xfrm>
        </p:grpSpPr>
        <p:sp>
          <p:nvSpPr>
            <p:cNvPr id="92187" name="Rectangle 75"/>
            <p:cNvSpPr>
              <a:spLocks noChangeArrowheads="1"/>
            </p:cNvSpPr>
            <p:nvPr/>
          </p:nvSpPr>
          <p:spPr bwMode="auto">
            <a:xfrm>
              <a:off x="4215" y="3349"/>
              <a:ext cx="890" cy="249"/>
            </a:xfrm>
            <a:prstGeom prst="rect">
              <a:avLst/>
            </a:prstGeom>
            <a:solidFill>
              <a:srgbClr val="FFCC00"/>
            </a:solidFill>
            <a:ln w="9525">
              <a:solidFill>
                <a:schemeClr val="tx1"/>
              </a:solidFill>
              <a:miter lim="800000"/>
              <a:headEnd/>
              <a:tailEnd/>
            </a:ln>
          </p:spPr>
          <p:txBody>
            <a:bodyPr wrap="none" anchor="ctr"/>
            <a:lstStyle/>
            <a:p>
              <a:pPr defTabSz="457200" eaLnBrk="1" hangingPunct="1"/>
              <a:endParaRPr lang="ja-JP" altLang="en-US" sz="1800">
                <a:latin typeface="Calibri" pitchFamily="34" charset="0"/>
              </a:endParaRPr>
            </a:p>
          </p:txBody>
        </p:sp>
        <p:sp>
          <p:nvSpPr>
            <p:cNvPr id="92188" name="Oval 76"/>
            <p:cNvSpPr>
              <a:spLocks noChangeArrowheads="1"/>
            </p:cNvSpPr>
            <p:nvPr/>
          </p:nvSpPr>
          <p:spPr bwMode="auto">
            <a:xfrm>
              <a:off x="4208" y="3371"/>
              <a:ext cx="904" cy="341"/>
            </a:xfrm>
            <a:prstGeom prst="ellipse">
              <a:avLst/>
            </a:prstGeom>
            <a:solidFill>
              <a:srgbClr val="FFCC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defTabSz="457200" eaLnBrk="1" hangingPunct="1"/>
              <a:endParaRPr lang="ja-JP" altLang="en-US" sz="1800">
                <a:latin typeface="Calibri" pitchFamily="34" charset="0"/>
              </a:endParaRPr>
            </a:p>
          </p:txBody>
        </p:sp>
        <p:sp>
          <p:nvSpPr>
            <p:cNvPr id="92189" name="Oval 77"/>
            <p:cNvSpPr>
              <a:spLocks noChangeArrowheads="1"/>
            </p:cNvSpPr>
            <p:nvPr/>
          </p:nvSpPr>
          <p:spPr bwMode="auto">
            <a:xfrm>
              <a:off x="4208" y="3200"/>
              <a:ext cx="904" cy="292"/>
            </a:xfrm>
            <a:prstGeom prst="ellipse">
              <a:avLst/>
            </a:prstGeom>
            <a:solidFill>
              <a:srgbClr val="FFCC00"/>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2190" name="Oval 78"/>
            <p:cNvSpPr>
              <a:spLocks noChangeArrowheads="1"/>
            </p:cNvSpPr>
            <p:nvPr/>
          </p:nvSpPr>
          <p:spPr bwMode="auto">
            <a:xfrm>
              <a:off x="4312" y="3344"/>
              <a:ext cx="704" cy="136"/>
            </a:xfrm>
            <a:prstGeom prst="ellipse">
              <a:avLst/>
            </a:prstGeom>
            <a:solidFill>
              <a:schemeClr val="accent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2191" name="Freeform 79" descr="横線"/>
            <p:cNvSpPr>
              <a:spLocks/>
            </p:cNvSpPr>
            <p:nvPr/>
          </p:nvSpPr>
          <p:spPr bwMode="auto">
            <a:xfrm>
              <a:off x="4594" y="3008"/>
              <a:ext cx="504" cy="448"/>
            </a:xfrm>
            <a:custGeom>
              <a:avLst/>
              <a:gdLst>
                <a:gd name="T0" fmla="*/ 33 w 584"/>
                <a:gd name="T1" fmla="*/ 0 h 504"/>
                <a:gd name="T2" fmla="*/ 31 w 584"/>
                <a:gd name="T3" fmla="*/ 11 h 504"/>
                <a:gd name="T4" fmla="*/ 0 w 584"/>
                <a:gd name="T5" fmla="*/ 85 h 504"/>
                <a:gd name="T6" fmla="*/ 39 w 584"/>
                <a:gd name="T7" fmla="*/ 97 h 504"/>
                <a:gd name="T8" fmla="*/ 74 w 584"/>
                <a:gd name="T9" fmla="*/ 11 h 504"/>
                <a:gd name="T10" fmla="*/ 33 w 584"/>
                <a:gd name="T11" fmla="*/ 0 h 504"/>
                <a:gd name="T12" fmla="*/ 0 60000 65536"/>
                <a:gd name="T13" fmla="*/ 0 60000 65536"/>
                <a:gd name="T14" fmla="*/ 0 60000 65536"/>
                <a:gd name="T15" fmla="*/ 0 60000 65536"/>
                <a:gd name="T16" fmla="*/ 0 60000 65536"/>
                <a:gd name="T17" fmla="*/ 0 60000 65536"/>
                <a:gd name="T18" fmla="*/ 0 w 584"/>
                <a:gd name="T19" fmla="*/ 0 h 504"/>
                <a:gd name="T20" fmla="*/ 584 w 584"/>
                <a:gd name="T21" fmla="*/ 504 h 504"/>
              </a:gdLst>
              <a:ahLst/>
              <a:cxnLst>
                <a:cxn ang="T12">
                  <a:pos x="T0" y="T1"/>
                </a:cxn>
                <a:cxn ang="T13">
                  <a:pos x="T2" y="T3"/>
                </a:cxn>
                <a:cxn ang="T14">
                  <a:pos x="T4" y="T5"/>
                </a:cxn>
                <a:cxn ang="T15">
                  <a:pos x="T6" y="T7"/>
                </a:cxn>
                <a:cxn ang="T16">
                  <a:pos x="T8" y="T9"/>
                </a:cxn>
                <a:cxn ang="T17">
                  <a:pos x="T10" y="T11"/>
                </a:cxn>
              </a:cxnLst>
              <a:rect l="T18" t="T19" r="T20" b="T21"/>
              <a:pathLst>
                <a:path w="584" h="504">
                  <a:moveTo>
                    <a:pt x="256" y="0"/>
                  </a:moveTo>
                  <a:lnTo>
                    <a:pt x="248" y="56"/>
                  </a:lnTo>
                  <a:lnTo>
                    <a:pt x="0" y="440"/>
                  </a:lnTo>
                  <a:lnTo>
                    <a:pt x="304" y="504"/>
                  </a:lnTo>
                  <a:lnTo>
                    <a:pt x="584" y="56"/>
                  </a:lnTo>
                  <a:lnTo>
                    <a:pt x="256" y="0"/>
                  </a:lnTo>
                  <a:close/>
                </a:path>
              </a:pathLst>
            </a:custGeom>
            <a:pattFill prst="ltHorz">
              <a:fgClr>
                <a:srgbClr val="993300"/>
              </a:fgClr>
              <a:bgClr>
                <a:srgbClr val="FFCC00"/>
              </a:bgClr>
            </a:pattFill>
            <a:ln w="19050">
              <a:solidFill>
                <a:schemeClr val="tx1"/>
              </a:solidFill>
              <a:round/>
              <a:headEnd/>
              <a:tailEnd/>
            </a:ln>
          </p:spPr>
          <p:txBody>
            <a:bodyPr wrap="none" anchor="ctr"/>
            <a:lstStyle/>
            <a:p>
              <a:endParaRPr lang="ja-JP" altLang="en-US"/>
            </a:p>
          </p:txBody>
        </p:sp>
      </p:grpSp>
      <p:sp>
        <p:nvSpPr>
          <p:cNvPr id="92174" name="Text Box 72"/>
          <p:cNvSpPr txBox="1">
            <a:spLocks noChangeArrowheads="1"/>
          </p:cNvSpPr>
          <p:nvPr/>
        </p:nvSpPr>
        <p:spPr bwMode="auto">
          <a:xfrm>
            <a:off x="6808788" y="4387231"/>
            <a:ext cx="858837" cy="47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457200">
              <a:defRPr kumimoji="1" sz="3200">
                <a:solidFill>
                  <a:schemeClr val="tx1"/>
                </a:solidFill>
                <a:latin typeface="Arial" pitchFamily="34" charset="0"/>
                <a:ea typeface="ＭＳ Ｐゴシック" pitchFamily="50" charset="-128"/>
              </a:defRPr>
            </a:lvl1pPr>
            <a:lvl2pPr defTabSz="457200">
              <a:defRPr kumimoji="1" sz="2800">
                <a:solidFill>
                  <a:schemeClr val="tx1"/>
                </a:solidFill>
                <a:latin typeface="Arial" pitchFamily="34" charset="0"/>
                <a:ea typeface="ＭＳ Ｐゴシック" pitchFamily="50" charset="-128"/>
              </a:defRPr>
            </a:lvl2pPr>
            <a:lvl3pPr defTabSz="457200">
              <a:defRPr kumimoji="1" sz="2400">
                <a:solidFill>
                  <a:schemeClr val="tx1"/>
                </a:solidFill>
                <a:latin typeface="Arial" pitchFamily="34" charset="0"/>
                <a:ea typeface="ＭＳ Ｐゴシック" pitchFamily="50" charset="-128"/>
              </a:defRPr>
            </a:lvl3pPr>
            <a:lvl4pPr defTabSz="457200">
              <a:defRPr kumimoji="1" sz="2000">
                <a:solidFill>
                  <a:schemeClr val="tx1"/>
                </a:solidFill>
                <a:latin typeface="Arial" pitchFamily="34" charset="0"/>
                <a:ea typeface="ＭＳ Ｐゴシック" pitchFamily="50" charset="-128"/>
              </a:defRPr>
            </a:lvl4pPr>
            <a:lvl5pPr defTabSz="457200">
              <a:defRPr kumimoji="1" sz="2000">
                <a:solidFill>
                  <a:schemeClr val="tx1"/>
                </a:solidFill>
                <a:latin typeface="Arial" pitchFamily="34" charset="0"/>
                <a:ea typeface="ＭＳ Ｐゴシック" pitchFamily="50" charset="-128"/>
              </a:defRPr>
            </a:lvl5pPr>
            <a:lvl6pPr defTabSz="457200" eaLnBrk="0" hangingPunct="0">
              <a:defRPr kumimoji="1" sz="2000">
                <a:solidFill>
                  <a:schemeClr val="tx1"/>
                </a:solidFill>
                <a:latin typeface="Arial" pitchFamily="34" charset="0"/>
                <a:ea typeface="ＭＳ Ｐゴシック" pitchFamily="50" charset="-128"/>
              </a:defRPr>
            </a:lvl6pPr>
            <a:lvl7pPr defTabSz="457200" eaLnBrk="0" hangingPunct="0">
              <a:defRPr kumimoji="1" sz="2000">
                <a:solidFill>
                  <a:schemeClr val="tx1"/>
                </a:solidFill>
                <a:latin typeface="Arial" pitchFamily="34" charset="0"/>
                <a:ea typeface="ＭＳ Ｐゴシック" pitchFamily="50" charset="-128"/>
              </a:defRPr>
            </a:lvl7pPr>
            <a:lvl8pPr defTabSz="457200" eaLnBrk="0" hangingPunct="0">
              <a:defRPr kumimoji="1" sz="2000">
                <a:solidFill>
                  <a:schemeClr val="tx1"/>
                </a:solidFill>
                <a:latin typeface="Arial" pitchFamily="34" charset="0"/>
                <a:ea typeface="ＭＳ Ｐゴシック" pitchFamily="50" charset="-128"/>
              </a:defRPr>
            </a:lvl8pPr>
            <a:lvl9pPr defTabSz="457200" eaLnBrk="0" hangingPunct="0">
              <a:defRPr kumimoji="1" sz="2000">
                <a:solidFill>
                  <a:schemeClr val="tx1"/>
                </a:solidFill>
                <a:latin typeface="Arial" pitchFamily="34" charset="0"/>
                <a:ea typeface="ＭＳ Ｐゴシック" pitchFamily="50" charset="-128"/>
              </a:defRPr>
            </a:lvl9pPr>
          </a:lstStyle>
          <a:p>
            <a:pPr eaLnBrk="1" hangingPunct="1"/>
            <a:r>
              <a:rPr lang="ja-JP" altLang="en-US" sz="2500" b="1" dirty="0" smtClean="0">
                <a:solidFill>
                  <a:srgbClr val="FF5050"/>
                </a:solidFill>
                <a:latin typeface="Meiryo UI" pitchFamily="50" charset="-128"/>
                <a:ea typeface="Meiryo UI" pitchFamily="50" charset="-128"/>
                <a:cs typeface="Meiryo UI" pitchFamily="50" charset="-128"/>
              </a:rPr>
              <a:t>女性</a:t>
            </a:r>
            <a:endParaRPr lang="ja-JP" altLang="en-US" sz="2500" b="1" dirty="0">
              <a:solidFill>
                <a:srgbClr val="FF5050"/>
              </a:solidFill>
              <a:latin typeface="Meiryo UI" pitchFamily="50" charset="-128"/>
              <a:ea typeface="Meiryo UI" pitchFamily="50" charset="-128"/>
              <a:cs typeface="Meiryo UI" pitchFamily="50" charset="-128"/>
            </a:endParaRPr>
          </a:p>
        </p:txBody>
      </p:sp>
      <p:sp>
        <p:nvSpPr>
          <p:cNvPr id="92175" name="AutoShape 81"/>
          <p:cNvSpPr>
            <a:spLocks noChangeArrowheads="1"/>
          </p:cNvSpPr>
          <p:nvPr/>
        </p:nvSpPr>
        <p:spPr bwMode="auto">
          <a:xfrm>
            <a:off x="1466850" y="2071068"/>
            <a:ext cx="3898900" cy="2971800"/>
          </a:xfrm>
          <a:prstGeom prst="roundRect">
            <a:avLst>
              <a:gd name="adj" fmla="val 11111"/>
            </a:avLst>
          </a:prstGeom>
          <a:noFill/>
          <a:ln w="50800" cap="rnd">
            <a:solidFill>
              <a:srgbClr val="3399FF"/>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92176" name="AutoShape 82"/>
          <p:cNvSpPr>
            <a:spLocks noChangeArrowheads="1"/>
          </p:cNvSpPr>
          <p:nvPr/>
        </p:nvSpPr>
        <p:spPr bwMode="auto">
          <a:xfrm>
            <a:off x="1276350" y="1905968"/>
            <a:ext cx="6565900" cy="3289300"/>
          </a:xfrm>
          <a:prstGeom prst="roundRect">
            <a:avLst>
              <a:gd name="adj" fmla="val 12546"/>
            </a:avLst>
          </a:prstGeom>
          <a:noFill/>
          <a:ln w="50800" cap="rnd">
            <a:solidFill>
              <a:srgbClr val="FF5050"/>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92177" name="テキスト ボックス 5"/>
          <p:cNvSpPr txBox="1">
            <a:spLocks noChangeArrowheads="1"/>
          </p:cNvSpPr>
          <p:nvPr/>
        </p:nvSpPr>
        <p:spPr bwMode="auto">
          <a:xfrm>
            <a:off x="1893888" y="2145681"/>
            <a:ext cx="703262"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ja-JP" altLang="en-US" sz="1500" b="1">
                <a:solidFill>
                  <a:srgbClr val="5F5F5F"/>
                </a:solidFill>
                <a:latin typeface="Meiryo UI" pitchFamily="50" charset="-128"/>
                <a:ea typeface="Meiryo UI" pitchFamily="50" charset="-128"/>
                <a:cs typeface="Meiryo UI" pitchFamily="50" charset="-128"/>
              </a:rPr>
              <a:t>電話</a:t>
            </a:r>
          </a:p>
        </p:txBody>
      </p:sp>
      <p:sp>
        <p:nvSpPr>
          <p:cNvPr id="92178" name="テキスト ボックス 5"/>
          <p:cNvSpPr txBox="1">
            <a:spLocks noChangeArrowheads="1"/>
          </p:cNvSpPr>
          <p:nvPr/>
        </p:nvSpPr>
        <p:spPr bwMode="auto">
          <a:xfrm>
            <a:off x="4408488" y="2891806"/>
            <a:ext cx="855662"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ja-JP" altLang="en-US" sz="1500" b="1">
                <a:solidFill>
                  <a:srgbClr val="5F5F5F"/>
                </a:solidFill>
                <a:latin typeface="Meiryo UI" pitchFamily="50" charset="-128"/>
                <a:ea typeface="Meiryo UI" pitchFamily="50" charset="-128"/>
                <a:cs typeface="Meiryo UI" pitchFamily="50" charset="-128"/>
              </a:rPr>
              <a:t>買い物</a:t>
            </a:r>
          </a:p>
        </p:txBody>
      </p:sp>
      <p:sp>
        <p:nvSpPr>
          <p:cNvPr id="92179" name="テキスト ボックス 5"/>
          <p:cNvSpPr txBox="1">
            <a:spLocks noChangeArrowheads="1"/>
          </p:cNvSpPr>
          <p:nvPr/>
        </p:nvSpPr>
        <p:spPr bwMode="auto">
          <a:xfrm>
            <a:off x="6465888" y="2510806"/>
            <a:ext cx="1287462"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ja-JP" altLang="en-US" sz="1500" b="1">
                <a:solidFill>
                  <a:srgbClr val="5F5F5F"/>
                </a:solidFill>
                <a:latin typeface="Meiryo UI" pitchFamily="50" charset="-128"/>
                <a:ea typeface="Meiryo UI" pitchFamily="50" charset="-128"/>
                <a:cs typeface="Meiryo UI" pitchFamily="50" charset="-128"/>
              </a:rPr>
              <a:t>食事の準備</a:t>
            </a:r>
          </a:p>
        </p:txBody>
      </p:sp>
      <p:sp>
        <p:nvSpPr>
          <p:cNvPr id="92180" name="テキスト ボックス 5"/>
          <p:cNvSpPr txBox="1">
            <a:spLocks noChangeArrowheads="1"/>
          </p:cNvSpPr>
          <p:nvPr/>
        </p:nvSpPr>
        <p:spPr bwMode="auto">
          <a:xfrm>
            <a:off x="4713288" y="4149106"/>
            <a:ext cx="1287462"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ja-JP" altLang="en-US" sz="1500" b="1">
                <a:solidFill>
                  <a:srgbClr val="5F5F5F"/>
                </a:solidFill>
                <a:latin typeface="Meiryo UI" pitchFamily="50" charset="-128"/>
                <a:ea typeface="Meiryo UI" pitchFamily="50" charset="-128"/>
                <a:cs typeface="Meiryo UI" pitchFamily="50" charset="-128"/>
              </a:rPr>
              <a:t>服薬</a:t>
            </a:r>
          </a:p>
          <a:p>
            <a:pPr eaLnBrk="1" hangingPunct="1">
              <a:buFont typeface="Wingdings" pitchFamily="2" charset="2"/>
              <a:buNone/>
            </a:pPr>
            <a:r>
              <a:rPr lang="ja-JP" altLang="en-US" sz="1500" b="1">
                <a:solidFill>
                  <a:srgbClr val="5F5F5F"/>
                </a:solidFill>
                <a:latin typeface="Meiryo UI" pitchFamily="50" charset="-128"/>
                <a:ea typeface="Meiryo UI" pitchFamily="50" charset="-128"/>
                <a:cs typeface="Meiryo UI" pitchFamily="50" charset="-128"/>
              </a:rPr>
              <a:t>管理</a:t>
            </a:r>
          </a:p>
        </p:txBody>
      </p:sp>
      <p:sp>
        <p:nvSpPr>
          <p:cNvPr id="92181" name="テキスト ボックス 5"/>
          <p:cNvSpPr txBox="1">
            <a:spLocks noChangeArrowheads="1"/>
          </p:cNvSpPr>
          <p:nvPr/>
        </p:nvSpPr>
        <p:spPr bwMode="auto">
          <a:xfrm>
            <a:off x="2820988" y="2726706"/>
            <a:ext cx="1287462"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ja-JP" altLang="en-US" sz="1500" b="1">
                <a:solidFill>
                  <a:srgbClr val="5F5F5F"/>
                </a:solidFill>
                <a:latin typeface="Meiryo UI" pitchFamily="50" charset="-128"/>
                <a:ea typeface="Meiryo UI" pitchFamily="50" charset="-128"/>
                <a:cs typeface="Meiryo UI" pitchFamily="50" charset="-128"/>
              </a:rPr>
              <a:t>金銭管理</a:t>
            </a:r>
          </a:p>
        </p:txBody>
      </p:sp>
      <p:sp>
        <p:nvSpPr>
          <p:cNvPr id="92182" name="テキスト ボックス 5"/>
          <p:cNvSpPr txBox="1">
            <a:spLocks noChangeArrowheads="1"/>
          </p:cNvSpPr>
          <p:nvPr/>
        </p:nvSpPr>
        <p:spPr bwMode="auto">
          <a:xfrm>
            <a:off x="1703388" y="4644406"/>
            <a:ext cx="1617662"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ja-JP" altLang="en-US" sz="1500" b="1">
                <a:solidFill>
                  <a:srgbClr val="5F5F5F"/>
                </a:solidFill>
                <a:latin typeface="Meiryo UI" pitchFamily="50" charset="-128"/>
                <a:ea typeface="Meiryo UI" pitchFamily="50" charset="-128"/>
                <a:cs typeface="Meiryo UI" pitchFamily="50" charset="-128"/>
              </a:rPr>
              <a:t>輸送機関の利用</a:t>
            </a:r>
          </a:p>
        </p:txBody>
      </p:sp>
      <p:sp>
        <p:nvSpPr>
          <p:cNvPr id="92183" name="テキスト ボックス 5"/>
          <p:cNvSpPr txBox="1">
            <a:spLocks noChangeArrowheads="1"/>
          </p:cNvSpPr>
          <p:nvPr/>
        </p:nvSpPr>
        <p:spPr bwMode="auto">
          <a:xfrm>
            <a:off x="6808788" y="3641106"/>
            <a:ext cx="627062"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ja-JP" altLang="en-US" sz="1500" b="1">
                <a:solidFill>
                  <a:srgbClr val="5F5F5F"/>
                </a:solidFill>
                <a:latin typeface="Meiryo UI" pitchFamily="50" charset="-128"/>
                <a:ea typeface="Meiryo UI" pitchFamily="50" charset="-128"/>
                <a:cs typeface="Meiryo UI" pitchFamily="50" charset="-128"/>
              </a:rPr>
              <a:t>家事</a:t>
            </a:r>
          </a:p>
        </p:txBody>
      </p:sp>
      <p:sp>
        <p:nvSpPr>
          <p:cNvPr id="92184" name="テキスト ボックス 5"/>
          <p:cNvSpPr txBox="1">
            <a:spLocks noChangeArrowheads="1"/>
          </p:cNvSpPr>
          <p:nvPr/>
        </p:nvSpPr>
        <p:spPr bwMode="auto">
          <a:xfrm>
            <a:off x="5919788" y="4580906"/>
            <a:ext cx="1058862"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ja-JP" altLang="en-US" sz="1500" b="1">
                <a:solidFill>
                  <a:srgbClr val="5F5F5F"/>
                </a:solidFill>
                <a:latin typeface="Meiryo UI" pitchFamily="50" charset="-128"/>
                <a:ea typeface="Meiryo UI" pitchFamily="50" charset="-128"/>
                <a:cs typeface="Meiryo UI" pitchFamily="50" charset="-128"/>
              </a:rPr>
              <a:t>洗濯</a:t>
            </a:r>
          </a:p>
        </p:txBody>
      </p:sp>
      <p:sp>
        <p:nvSpPr>
          <p:cNvPr id="92" name="Rectangle 3"/>
          <p:cNvSpPr>
            <a:spLocks noChangeArrowheads="1"/>
          </p:cNvSpPr>
          <p:nvPr/>
        </p:nvSpPr>
        <p:spPr bwMode="auto">
          <a:xfrm>
            <a:off x="303650" y="909296"/>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3996360773"/>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11278" y="188640"/>
            <a:ext cx="8229600" cy="576064"/>
          </a:xfrm>
        </p:spPr>
        <p:txBody>
          <a:bodyPr>
            <a:no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生活への支障を確認する　</a:t>
            </a:r>
            <a: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(IADL)</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1025280" y="1196752"/>
            <a:ext cx="7652436" cy="4525963"/>
          </a:xfrm>
        </p:spPr>
        <p:txBody>
          <a:bodyPr>
            <a:normAutofit/>
          </a:bodyPr>
          <a:lstStyle/>
          <a:p>
            <a:r>
              <a:rPr lang="ja-JP" altLang="en-US" sz="24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治療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に</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関係</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すること</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400" b="1" dirty="0">
                <a:latin typeface="Meiryo UI" panose="020B0604030504040204" pitchFamily="50" charset="-128"/>
                <a:ea typeface="Meiryo UI" panose="020B0604030504040204" pitchFamily="50" charset="-128"/>
                <a:cs typeface="Meiryo UI" panose="020B0604030504040204" pitchFamily="50" charset="-128"/>
              </a:rPr>
              <a:t>自分</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で薬の管理ができる</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食事の準備ができる</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400" b="1" dirty="0">
                <a:latin typeface="Meiryo UI" panose="020B0604030504040204" pitchFamily="50" charset="-128"/>
                <a:ea typeface="Meiryo UI" panose="020B0604030504040204" pitchFamily="50" charset="-128"/>
                <a:cs typeface="Meiryo UI" panose="020B0604030504040204" pitchFamily="50" charset="-128"/>
              </a:rPr>
              <a:t>独</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りで</a:t>
            </a:r>
            <a:r>
              <a:rPr kumimoji="1" lang="ja-JP" altLang="en-US" sz="2400" b="1" dirty="0">
                <a:latin typeface="Meiryo UI" panose="020B0604030504040204" pitchFamily="50" charset="-128"/>
                <a:ea typeface="Meiryo UI" panose="020B0604030504040204" pitchFamily="50" charset="-128"/>
                <a:cs typeface="Meiryo UI" panose="020B0604030504040204" pitchFamily="50" charset="-128"/>
              </a:rPr>
              <a:t>通院</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できる（公共機関を使える）</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電話をかけることができ</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る</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endParaRPr kumimoji="1"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療養生活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に関係すること</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ATM</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など金銭管理ができる</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400" b="1" dirty="0">
                <a:latin typeface="Meiryo UI" panose="020B0604030504040204" pitchFamily="50" charset="-128"/>
                <a:ea typeface="Meiryo UI" panose="020B0604030504040204" pitchFamily="50" charset="-128"/>
                <a:cs typeface="Meiryo UI" panose="020B0604030504040204" pitchFamily="50" charset="-128"/>
              </a:rPr>
              <a:t>買い物</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ができる</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掃除、洗濯などができる</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p:cNvSpPr txBox="1"/>
          <p:nvPr/>
        </p:nvSpPr>
        <p:spPr>
          <a:xfrm>
            <a:off x="1079324" y="5907467"/>
            <a:ext cx="7003840" cy="400110"/>
          </a:xfrm>
          <a:prstGeom prst="rect">
            <a:avLst/>
          </a:prstGeom>
          <a:noFill/>
        </p:spPr>
        <p:txBody>
          <a:bodyPr wrap="none" rtlCol="0">
            <a:spAutoFit/>
          </a:bodyPr>
          <a:lstStyle/>
          <a:p>
            <a:r>
              <a:rPr kumimoji="1" lang="ja-JP" altLang="en-US" sz="20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独り暮らしができるかどうか、セルフケアへの支援が必要か判断する</a:t>
            </a:r>
            <a:endParaRPr kumimoji="1" lang="ja-JP" altLang="en-US" sz="2000" b="1" dirty="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96582" y="86249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393398611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4"/>
          <p:cNvSpPr>
            <a:spLocks noChangeArrowheads="1"/>
          </p:cNvSpPr>
          <p:nvPr/>
        </p:nvSpPr>
        <p:spPr bwMode="auto">
          <a:xfrm>
            <a:off x="419100" y="188640"/>
            <a:ext cx="82804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8" tIns="45715" rIns="91428" bIns="45715" anchor="ctr"/>
          <a:lstStyle/>
          <a:p>
            <a:pPr algn="ctr" defTabSz="1001713" eaLnBrk="1" hangingPunct="1"/>
            <a:r>
              <a:rPr lang="en-US" altLang="ja-JP" sz="3200" b="1" dirty="0">
                <a:latin typeface="Meiryo UI" pitchFamily="50" charset="-128"/>
                <a:ea typeface="Meiryo UI" pitchFamily="50" charset="-128"/>
                <a:cs typeface="Meiryo UI" pitchFamily="50" charset="-128"/>
              </a:rPr>
              <a:t>ADL</a:t>
            </a:r>
            <a:r>
              <a:rPr lang="ja-JP" altLang="en-US" sz="3200" b="1" dirty="0">
                <a:latin typeface="Meiryo UI" pitchFamily="50" charset="-128"/>
                <a:ea typeface="Meiryo UI" pitchFamily="50" charset="-128"/>
                <a:cs typeface="Meiryo UI" pitchFamily="50" charset="-128"/>
              </a:rPr>
              <a:t>のアセスメント</a:t>
            </a:r>
          </a:p>
        </p:txBody>
      </p:sp>
      <p:sp>
        <p:nvSpPr>
          <p:cNvPr id="90115" name="テキスト ボックス 5"/>
          <p:cNvSpPr txBox="1">
            <a:spLocks noChangeArrowheads="1"/>
          </p:cNvSpPr>
          <p:nvPr/>
        </p:nvSpPr>
        <p:spPr bwMode="auto">
          <a:xfrm>
            <a:off x="863600" y="4619625"/>
            <a:ext cx="7900988" cy="1914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en-US" altLang="ja-JP" sz="2200" b="1" dirty="0" smtClean="0">
                <a:solidFill>
                  <a:schemeClr val="tx1">
                    <a:lumMod val="50000"/>
                    <a:lumOff val="50000"/>
                  </a:schemeClr>
                </a:solidFill>
                <a:latin typeface="Meiryo UI" pitchFamily="50" charset="-128"/>
                <a:ea typeface="Meiryo UI" pitchFamily="50" charset="-128"/>
                <a:cs typeface="Meiryo UI" pitchFamily="50" charset="-128"/>
              </a:rPr>
              <a:t>●</a:t>
            </a:r>
            <a:r>
              <a:rPr lang="en-US" altLang="ja-JP" sz="2000" b="1" dirty="0" smtClean="0">
                <a:solidFill>
                  <a:schemeClr val="tx1">
                    <a:lumMod val="50000"/>
                    <a:lumOff val="50000"/>
                  </a:schemeClr>
                </a:solidFill>
                <a:latin typeface="Meiryo UI" pitchFamily="50" charset="-128"/>
                <a:ea typeface="Meiryo UI" pitchFamily="50" charset="-128"/>
                <a:cs typeface="Meiryo UI" pitchFamily="50" charset="-128"/>
              </a:rPr>
              <a:t>Physical </a:t>
            </a:r>
            <a:r>
              <a:rPr lang="en-US" altLang="ja-JP" sz="2000" b="1" dirty="0">
                <a:solidFill>
                  <a:schemeClr val="tx1">
                    <a:lumMod val="50000"/>
                    <a:lumOff val="50000"/>
                  </a:schemeClr>
                </a:solidFill>
                <a:latin typeface="Meiryo UI" pitchFamily="50" charset="-128"/>
                <a:ea typeface="Meiryo UI" pitchFamily="50" charset="-128"/>
                <a:cs typeface="Meiryo UI" pitchFamily="50" charset="-128"/>
              </a:rPr>
              <a:t>Self-Maintenance Scale(PSMS)</a:t>
            </a:r>
          </a:p>
          <a:p>
            <a:pPr eaLnBrk="1" hangingPunct="1">
              <a:spcBef>
                <a:spcPct val="10000"/>
              </a:spcBef>
              <a:buFont typeface="Wingdings" pitchFamily="2" charset="2"/>
              <a:buNone/>
            </a:pPr>
            <a:r>
              <a:rPr lang="en-US" altLang="ja-JP" sz="2200" b="1" dirty="0" smtClean="0">
                <a:solidFill>
                  <a:schemeClr val="tx1">
                    <a:lumMod val="50000"/>
                    <a:lumOff val="50000"/>
                  </a:schemeClr>
                </a:solidFill>
                <a:latin typeface="Meiryo UI" pitchFamily="50" charset="-128"/>
                <a:ea typeface="Meiryo UI" pitchFamily="50" charset="-128"/>
                <a:cs typeface="Meiryo UI" pitchFamily="50" charset="-128"/>
              </a:rPr>
              <a:t>●</a:t>
            </a:r>
            <a:r>
              <a:rPr lang="ja-JP" altLang="en-US" sz="2000" b="1" dirty="0" smtClean="0">
                <a:solidFill>
                  <a:schemeClr val="tx1">
                    <a:lumMod val="50000"/>
                    <a:lumOff val="50000"/>
                  </a:schemeClr>
                </a:solidFill>
                <a:latin typeface="Meiryo UI" pitchFamily="50" charset="-128"/>
                <a:ea typeface="Meiryo UI" pitchFamily="50" charset="-128"/>
                <a:cs typeface="Meiryo UI" pitchFamily="50" charset="-128"/>
              </a:rPr>
              <a:t>Ｎ式</a:t>
            </a:r>
            <a:r>
              <a:rPr lang="ja-JP" altLang="en-US" sz="2000" b="1" dirty="0">
                <a:solidFill>
                  <a:schemeClr val="tx1">
                    <a:lumMod val="50000"/>
                    <a:lumOff val="50000"/>
                  </a:schemeClr>
                </a:solidFill>
                <a:latin typeface="Meiryo UI" pitchFamily="50" charset="-128"/>
                <a:ea typeface="Meiryo UI" pitchFamily="50" charset="-128"/>
                <a:cs typeface="Meiryo UI" pitchFamily="50" charset="-128"/>
              </a:rPr>
              <a:t>老年者用日常生活動作能力評価尺度</a:t>
            </a:r>
            <a:endParaRPr lang="en-US" altLang="ja-JP" sz="2000" b="1" dirty="0">
              <a:solidFill>
                <a:schemeClr val="tx1">
                  <a:lumMod val="50000"/>
                  <a:lumOff val="50000"/>
                </a:schemeClr>
              </a:solidFill>
              <a:latin typeface="Meiryo UI" pitchFamily="50" charset="-128"/>
              <a:ea typeface="Meiryo UI" pitchFamily="50" charset="-128"/>
              <a:cs typeface="Meiryo UI" pitchFamily="50" charset="-128"/>
            </a:endParaRPr>
          </a:p>
          <a:p>
            <a:pPr eaLnBrk="1" hangingPunct="1">
              <a:spcBef>
                <a:spcPct val="10000"/>
              </a:spcBef>
              <a:buFont typeface="Wingdings" pitchFamily="2" charset="2"/>
              <a:buNone/>
            </a:pPr>
            <a:r>
              <a:rPr lang="en-US" altLang="ja-JP" sz="2200" b="1" dirty="0" smtClean="0">
                <a:solidFill>
                  <a:schemeClr val="tx1">
                    <a:lumMod val="50000"/>
                    <a:lumOff val="50000"/>
                  </a:schemeClr>
                </a:solidFill>
                <a:latin typeface="Meiryo UI" pitchFamily="50" charset="-128"/>
                <a:ea typeface="Meiryo UI" pitchFamily="50" charset="-128"/>
                <a:cs typeface="Meiryo UI" pitchFamily="50" charset="-128"/>
              </a:rPr>
              <a:t>●</a:t>
            </a:r>
            <a:r>
              <a:rPr lang="ja-JP" altLang="en-US" sz="2000" b="1" dirty="0" smtClean="0">
                <a:solidFill>
                  <a:schemeClr val="tx1">
                    <a:lumMod val="50000"/>
                    <a:lumOff val="50000"/>
                  </a:schemeClr>
                </a:solidFill>
                <a:latin typeface="Meiryo UI" pitchFamily="50" charset="-128"/>
                <a:ea typeface="Meiryo UI" pitchFamily="50" charset="-128"/>
                <a:cs typeface="Meiryo UI" pitchFamily="50" charset="-128"/>
              </a:rPr>
              <a:t>認知症</a:t>
            </a:r>
            <a:r>
              <a:rPr lang="ja-JP" altLang="en-US" sz="2000" b="1" dirty="0">
                <a:solidFill>
                  <a:schemeClr val="tx1">
                    <a:lumMod val="50000"/>
                    <a:lumOff val="50000"/>
                  </a:schemeClr>
                </a:solidFill>
                <a:latin typeface="Meiryo UI" pitchFamily="50" charset="-128"/>
                <a:ea typeface="Meiryo UI" pitchFamily="50" charset="-128"/>
                <a:cs typeface="Meiryo UI" pitchFamily="50" charset="-128"/>
              </a:rPr>
              <a:t>のための障害評価尺度</a:t>
            </a:r>
            <a:r>
              <a:rPr lang="en-US" altLang="ja-JP" sz="2000" b="1" dirty="0">
                <a:solidFill>
                  <a:schemeClr val="tx1">
                    <a:lumMod val="50000"/>
                    <a:lumOff val="50000"/>
                  </a:schemeClr>
                </a:solidFill>
                <a:latin typeface="Meiryo UI" pitchFamily="50" charset="-128"/>
                <a:ea typeface="Meiryo UI" pitchFamily="50" charset="-128"/>
                <a:cs typeface="Meiryo UI" pitchFamily="50" charset="-128"/>
              </a:rPr>
              <a:t>(DAD)</a:t>
            </a:r>
          </a:p>
          <a:p>
            <a:pPr eaLnBrk="1" hangingPunct="1">
              <a:lnSpc>
                <a:spcPct val="90000"/>
              </a:lnSpc>
            </a:pPr>
            <a:r>
              <a:rPr lang="en-US" altLang="ja-JP" sz="2400" b="1" dirty="0">
                <a:solidFill>
                  <a:schemeClr val="tx1">
                    <a:lumMod val="50000"/>
                    <a:lumOff val="50000"/>
                  </a:schemeClr>
                </a:solidFill>
                <a:latin typeface="Meiryo UI" pitchFamily="50" charset="-128"/>
                <a:ea typeface="Meiryo UI" pitchFamily="50" charset="-128"/>
                <a:cs typeface="Meiryo UI" pitchFamily="50" charset="-128"/>
              </a:rPr>
              <a:t> </a:t>
            </a:r>
            <a:r>
              <a:rPr lang="ja-JP" altLang="en-US" sz="2400" b="1" dirty="0">
                <a:solidFill>
                  <a:schemeClr val="tx1">
                    <a:lumMod val="50000"/>
                    <a:lumOff val="50000"/>
                  </a:schemeClr>
                </a:solidFill>
                <a:latin typeface="Meiryo UI" pitchFamily="50" charset="-128"/>
                <a:ea typeface="Meiryo UI" pitchFamily="50" charset="-128"/>
                <a:cs typeface="Meiryo UI" pitchFamily="50" charset="-128"/>
              </a:rPr>
              <a:t>　</a:t>
            </a:r>
            <a:r>
              <a:rPr lang="ja-JP" altLang="en-US" sz="1800" b="1" dirty="0">
                <a:solidFill>
                  <a:schemeClr val="tx1">
                    <a:lumMod val="50000"/>
                    <a:lumOff val="50000"/>
                  </a:schemeClr>
                </a:solidFill>
                <a:latin typeface="Meiryo UI" pitchFamily="50" charset="-128"/>
                <a:ea typeface="Meiryo UI" pitchFamily="50" charset="-128"/>
                <a:cs typeface="Meiryo UI" pitchFamily="50" charset="-128"/>
              </a:rPr>
              <a:t> </a:t>
            </a:r>
            <a:r>
              <a:rPr lang="ja-JP" altLang="en-US" sz="1800" b="1" dirty="0" smtClean="0">
                <a:solidFill>
                  <a:schemeClr val="tx1">
                    <a:lumMod val="50000"/>
                    <a:lumOff val="50000"/>
                  </a:schemeClr>
                </a:solidFill>
                <a:latin typeface="Meiryo UI" pitchFamily="50" charset="-128"/>
                <a:ea typeface="Meiryo UI" pitchFamily="50" charset="-128"/>
                <a:cs typeface="Meiryo UI" pitchFamily="50" charset="-128"/>
              </a:rPr>
              <a:t>                         </a:t>
            </a:r>
            <a:r>
              <a:rPr lang="en-US" altLang="ja-JP" sz="1800" b="1" dirty="0" smtClean="0">
                <a:solidFill>
                  <a:schemeClr val="tx1">
                    <a:lumMod val="50000"/>
                    <a:lumOff val="50000"/>
                  </a:schemeClr>
                </a:solidFill>
                <a:latin typeface="Meiryo UI" pitchFamily="50" charset="-128"/>
                <a:ea typeface="Meiryo UI" pitchFamily="50" charset="-128"/>
                <a:cs typeface="Meiryo UI" pitchFamily="50" charset="-128"/>
              </a:rPr>
              <a:t>(Disability </a:t>
            </a:r>
            <a:r>
              <a:rPr lang="en-US" altLang="ja-JP" sz="1800" b="1" dirty="0">
                <a:solidFill>
                  <a:schemeClr val="tx1">
                    <a:lumMod val="50000"/>
                    <a:lumOff val="50000"/>
                  </a:schemeClr>
                </a:solidFill>
                <a:latin typeface="Meiryo UI" pitchFamily="50" charset="-128"/>
                <a:ea typeface="Meiryo UI" pitchFamily="50" charset="-128"/>
                <a:cs typeface="Meiryo UI" pitchFamily="50" charset="-128"/>
              </a:rPr>
              <a:t>Assessment for Dementia)</a:t>
            </a:r>
          </a:p>
          <a:p>
            <a:pPr eaLnBrk="1" hangingPunct="1">
              <a:spcBef>
                <a:spcPct val="10000"/>
              </a:spcBef>
              <a:buFont typeface="Wingdings" pitchFamily="2" charset="2"/>
              <a:buNone/>
            </a:pPr>
            <a:r>
              <a:rPr lang="en-US" altLang="ja-JP" sz="2200" b="1" dirty="0" smtClean="0">
                <a:solidFill>
                  <a:schemeClr val="tx1">
                    <a:lumMod val="50000"/>
                    <a:lumOff val="50000"/>
                  </a:schemeClr>
                </a:solidFill>
                <a:latin typeface="Meiryo UI" pitchFamily="50" charset="-128"/>
                <a:ea typeface="Meiryo UI" pitchFamily="50" charset="-128"/>
                <a:cs typeface="Meiryo UI" pitchFamily="50" charset="-128"/>
              </a:rPr>
              <a:t>●</a:t>
            </a:r>
            <a:r>
              <a:rPr lang="en-US" altLang="ja-JP" sz="2000" b="1" dirty="0" smtClean="0">
                <a:solidFill>
                  <a:schemeClr val="tx1">
                    <a:lumMod val="50000"/>
                    <a:lumOff val="50000"/>
                  </a:schemeClr>
                </a:solidFill>
                <a:latin typeface="Meiryo UI" pitchFamily="50" charset="-128"/>
                <a:ea typeface="Meiryo UI" pitchFamily="50" charset="-128"/>
                <a:cs typeface="Meiryo UI" pitchFamily="50" charset="-128"/>
              </a:rPr>
              <a:t>ADCS-ADL</a:t>
            </a:r>
            <a:r>
              <a:rPr lang="ja-JP" altLang="en-US" sz="2400" b="1" dirty="0" smtClean="0">
                <a:solidFill>
                  <a:schemeClr val="tx1">
                    <a:lumMod val="50000"/>
                    <a:lumOff val="50000"/>
                  </a:schemeClr>
                </a:solidFill>
                <a:latin typeface="Meiryo UI" pitchFamily="50" charset="-128"/>
                <a:ea typeface="Meiryo UI" pitchFamily="50" charset="-128"/>
                <a:cs typeface="Meiryo UI" pitchFamily="50" charset="-128"/>
              </a:rPr>
              <a:t> </a:t>
            </a:r>
            <a:r>
              <a:rPr lang="en-US" altLang="ja-JP" sz="1800" b="1" dirty="0">
                <a:solidFill>
                  <a:schemeClr val="tx1">
                    <a:lumMod val="50000"/>
                    <a:lumOff val="50000"/>
                  </a:schemeClr>
                </a:solidFill>
                <a:latin typeface="Meiryo UI" pitchFamily="50" charset="-128"/>
                <a:ea typeface="Meiryo UI" pitchFamily="50" charset="-128"/>
                <a:cs typeface="Meiryo UI" pitchFamily="50" charset="-128"/>
              </a:rPr>
              <a:t>(Alzheimer’s Disease Cooperative Study-ADL)</a:t>
            </a:r>
          </a:p>
        </p:txBody>
      </p:sp>
      <p:sp>
        <p:nvSpPr>
          <p:cNvPr id="90116" name="テキスト ボックス 5"/>
          <p:cNvSpPr txBox="1">
            <a:spLocks noChangeArrowheads="1"/>
          </p:cNvSpPr>
          <p:nvPr/>
        </p:nvSpPr>
        <p:spPr bwMode="auto">
          <a:xfrm>
            <a:off x="877888" y="1223963"/>
            <a:ext cx="62880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en-US" altLang="ja-JP" sz="2400" b="1" dirty="0">
                <a:solidFill>
                  <a:schemeClr val="accent4">
                    <a:lumMod val="75000"/>
                  </a:schemeClr>
                </a:solidFill>
                <a:latin typeface="Meiryo UI" pitchFamily="50" charset="-128"/>
                <a:ea typeface="Meiryo UI" pitchFamily="50" charset="-128"/>
                <a:cs typeface="Meiryo UI" pitchFamily="50" charset="-128"/>
              </a:rPr>
              <a:t>●</a:t>
            </a:r>
            <a:r>
              <a:rPr lang="en-US" altLang="ja-JP" sz="2400" b="1" dirty="0" err="1">
                <a:solidFill>
                  <a:schemeClr val="accent4">
                    <a:lumMod val="75000"/>
                  </a:schemeClr>
                </a:solidFill>
                <a:latin typeface="Meiryo UI" pitchFamily="50" charset="-128"/>
                <a:ea typeface="Meiryo UI" pitchFamily="50" charset="-128"/>
                <a:cs typeface="Meiryo UI" pitchFamily="50" charset="-128"/>
              </a:rPr>
              <a:t>Barthel</a:t>
            </a:r>
            <a:r>
              <a:rPr lang="en-US" altLang="ja-JP" sz="2400" b="1" dirty="0">
                <a:solidFill>
                  <a:schemeClr val="accent4">
                    <a:lumMod val="75000"/>
                  </a:schemeClr>
                </a:solidFill>
                <a:latin typeface="Meiryo UI" pitchFamily="50" charset="-128"/>
                <a:ea typeface="Meiryo UI" pitchFamily="50" charset="-128"/>
                <a:cs typeface="Meiryo UI" pitchFamily="50" charset="-128"/>
              </a:rPr>
              <a:t> Index</a:t>
            </a:r>
          </a:p>
        </p:txBody>
      </p:sp>
      <p:sp>
        <p:nvSpPr>
          <p:cNvPr id="90117" name="Freeform 2"/>
          <p:cNvSpPr>
            <a:spLocks/>
          </p:cNvSpPr>
          <p:nvPr/>
        </p:nvSpPr>
        <p:spPr bwMode="auto">
          <a:xfrm>
            <a:off x="2730500" y="2236788"/>
            <a:ext cx="558800" cy="533400"/>
          </a:xfrm>
          <a:custGeom>
            <a:avLst/>
            <a:gdLst>
              <a:gd name="T0" fmla="*/ 2147483647 w 1392"/>
              <a:gd name="T1" fmla="*/ 0 h 1056"/>
              <a:gd name="T2" fmla="*/ 2147483647 w 1392"/>
              <a:gd name="T3" fmla="*/ 2147483647 h 1056"/>
              <a:gd name="T4" fmla="*/ 2147483647 w 1392"/>
              <a:gd name="T5" fmla="*/ 2147483647 h 1056"/>
              <a:gd name="T6" fmla="*/ 2147483647 w 1392"/>
              <a:gd name="T7" fmla="*/ 2147483647 h 1056"/>
              <a:gd name="T8" fmla="*/ 2147483647 w 1392"/>
              <a:gd name="T9" fmla="*/ 2147483647 h 1056"/>
              <a:gd name="T10" fmla="*/ 2147483647 w 1392"/>
              <a:gd name="T11" fmla="*/ 2147483647 h 1056"/>
              <a:gd name="T12" fmla="*/ 2147483647 w 1392"/>
              <a:gd name="T13" fmla="*/ 2147483647 h 1056"/>
              <a:gd name="T14" fmla="*/ 2147483647 w 1392"/>
              <a:gd name="T15" fmla="*/ 2147483647 h 1056"/>
              <a:gd name="T16" fmla="*/ 2147483647 w 1392"/>
              <a:gd name="T17" fmla="*/ 2147483647 h 1056"/>
              <a:gd name="T18" fmla="*/ 2147483647 w 1392"/>
              <a:gd name="T19" fmla="*/ 2147483647 h 1056"/>
              <a:gd name="T20" fmla="*/ 2147483647 w 1392"/>
              <a:gd name="T21" fmla="*/ 2147483647 h 105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392"/>
              <a:gd name="T34" fmla="*/ 0 h 1056"/>
              <a:gd name="T35" fmla="*/ 1392 w 1392"/>
              <a:gd name="T36" fmla="*/ 1056 h 105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392" h="1056">
                <a:moveTo>
                  <a:pt x="480" y="0"/>
                </a:moveTo>
                <a:cubicBezTo>
                  <a:pt x="287" y="304"/>
                  <a:pt x="95" y="608"/>
                  <a:pt x="48" y="768"/>
                </a:cubicBezTo>
                <a:cubicBezTo>
                  <a:pt x="0" y="927"/>
                  <a:pt x="112" y="928"/>
                  <a:pt x="192" y="960"/>
                </a:cubicBezTo>
                <a:cubicBezTo>
                  <a:pt x="271" y="991"/>
                  <a:pt x="496" y="984"/>
                  <a:pt x="528" y="960"/>
                </a:cubicBezTo>
                <a:cubicBezTo>
                  <a:pt x="560" y="936"/>
                  <a:pt x="367" y="936"/>
                  <a:pt x="384" y="816"/>
                </a:cubicBezTo>
                <a:cubicBezTo>
                  <a:pt x="400" y="695"/>
                  <a:pt x="536" y="216"/>
                  <a:pt x="624" y="240"/>
                </a:cubicBezTo>
                <a:cubicBezTo>
                  <a:pt x="712" y="264"/>
                  <a:pt x="792" y="864"/>
                  <a:pt x="912" y="960"/>
                </a:cubicBezTo>
                <a:cubicBezTo>
                  <a:pt x="1032" y="1056"/>
                  <a:pt x="1295" y="848"/>
                  <a:pt x="1344" y="816"/>
                </a:cubicBezTo>
                <a:cubicBezTo>
                  <a:pt x="1392" y="783"/>
                  <a:pt x="1256" y="816"/>
                  <a:pt x="1200" y="768"/>
                </a:cubicBezTo>
                <a:cubicBezTo>
                  <a:pt x="1144" y="720"/>
                  <a:pt x="1055" y="639"/>
                  <a:pt x="1008" y="528"/>
                </a:cubicBezTo>
                <a:cubicBezTo>
                  <a:pt x="960" y="416"/>
                  <a:pt x="936" y="256"/>
                  <a:pt x="912" y="96"/>
                </a:cubicBezTo>
              </a:path>
            </a:pathLst>
          </a:custGeom>
          <a:solidFill>
            <a:srgbClr val="FFCC00"/>
          </a:solidFill>
          <a:ln w="9525">
            <a:solidFill>
              <a:schemeClr val="tx1"/>
            </a:solidFill>
            <a:round/>
            <a:headEnd/>
            <a:tailEnd/>
          </a:ln>
        </p:spPr>
        <p:txBody>
          <a:bodyPr wrap="none" anchor="ctr"/>
          <a:lstStyle/>
          <a:p>
            <a:endParaRPr lang="ja-JP" altLang="en-US"/>
          </a:p>
        </p:txBody>
      </p:sp>
      <p:grpSp>
        <p:nvGrpSpPr>
          <p:cNvPr id="90118" name="Group 3"/>
          <p:cNvGrpSpPr>
            <a:grpSpLocks/>
          </p:cNvGrpSpPr>
          <p:nvPr/>
        </p:nvGrpSpPr>
        <p:grpSpPr bwMode="auto">
          <a:xfrm>
            <a:off x="4505325" y="2262188"/>
            <a:ext cx="717550" cy="527050"/>
            <a:chOff x="3792" y="528"/>
            <a:chExt cx="1152" cy="864"/>
          </a:xfrm>
        </p:grpSpPr>
        <p:sp>
          <p:nvSpPr>
            <p:cNvPr id="90181" name="Freeform 4"/>
            <p:cNvSpPr>
              <a:spLocks/>
            </p:cNvSpPr>
            <p:nvPr/>
          </p:nvSpPr>
          <p:spPr bwMode="auto">
            <a:xfrm>
              <a:off x="3936" y="528"/>
              <a:ext cx="1008" cy="864"/>
            </a:xfrm>
            <a:custGeom>
              <a:avLst/>
              <a:gdLst>
                <a:gd name="T0" fmla="*/ 0 w 1008"/>
                <a:gd name="T1" fmla="*/ 864 h 864"/>
                <a:gd name="T2" fmla="*/ 0 w 1008"/>
                <a:gd name="T3" fmla="*/ 624 h 864"/>
                <a:gd name="T4" fmla="*/ 240 w 1008"/>
                <a:gd name="T5" fmla="*/ 624 h 864"/>
                <a:gd name="T6" fmla="*/ 240 w 1008"/>
                <a:gd name="T7" fmla="*/ 384 h 864"/>
                <a:gd name="T8" fmla="*/ 528 w 1008"/>
                <a:gd name="T9" fmla="*/ 384 h 864"/>
                <a:gd name="T10" fmla="*/ 528 w 1008"/>
                <a:gd name="T11" fmla="*/ 192 h 864"/>
                <a:gd name="T12" fmla="*/ 768 w 1008"/>
                <a:gd name="T13" fmla="*/ 192 h 864"/>
                <a:gd name="T14" fmla="*/ 768 w 1008"/>
                <a:gd name="T15" fmla="*/ 0 h 864"/>
                <a:gd name="T16" fmla="*/ 1008 w 1008"/>
                <a:gd name="T17" fmla="*/ 0 h 864"/>
                <a:gd name="T18" fmla="*/ 1008 w 1008"/>
                <a:gd name="T19" fmla="*/ 864 h 864"/>
                <a:gd name="T20" fmla="*/ 0 w 1008"/>
                <a:gd name="T21" fmla="*/ 864 h 86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008"/>
                <a:gd name="T34" fmla="*/ 0 h 864"/>
                <a:gd name="T35" fmla="*/ 1008 w 1008"/>
                <a:gd name="T36" fmla="*/ 864 h 86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008" h="864">
                  <a:moveTo>
                    <a:pt x="0" y="864"/>
                  </a:moveTo>
                  <a:lnTo>
                    <a:pt x="0" y="624"/>
                  </a:lnTo>
                  <a:lnTo>
                    <a:pt x="240" y="624"/>
                  </a:lnTo>
                  <a:lnTo>
                    <a:pt x="240" y="384"/>
                  </a:lnTo>
                  <a:lnTo>
                    <a:pt x="528" y="384"/>
                  </a:lnTo>
                  <a:lnTo>
                    <a:pt x="528" y="192"/>
                  </a:lnTo>
                  <a:lnTo>
                    <a:pt x="768" y="192"/>
                  </a:lnTo>
                  <a:lnTo>
                    <a:pt x="768" y="0"/>
                  </a:lnTo>
                  <a:lnTo>
                    <a:pt x="1008" y="0"/>
                  </a:lnTo>
                  <a:lnTo>
                    <a:pt x="1008" y="864"/>
                  </a:lnTo>
                  <a:lnTo>
                    <a:pt x="0" y="864"/>
                  </a:lnTo>
                  <a:close/>
                </a:path>
              </a:pathLst>
            </a:custGeom>
            <a:solidFill>
              <a:schemeClr val="accent1"/>
            </a:solidFill>
            <a:ln w="9525">
              <a:solidFill>
                <a:schemeClr val="tx1"/>
              </a:solidFill>
              <a:round/>
              <a:headEnd/>
              <a:tailEnd/>
            </a:ln>
          </p:spPr>
          <p:txBody>
            <a:bodyPr wrap="none" anchor="ctr"/>
            <a:lstStyle/>
            <a:p>
              <a:endParaRPr lang="ja-JP" altLang="en-US"/>
            </a:p>
          </p:txBody>
        </p:sp>
        <p:sp>
          <p:nvSpPr>
            <p:cNvPr id="90182" name="Freeform 5"/>
            <p:cNvSpPr>
              <a:spLocks/>
            </p:cNvSpPr>
            <p:nvPr/>
          </p:nvSpPr>
          <p:spPr bwMode="auto">
            <a:xfrm>
              <a:off x="3792" y="528"/>
              <a:ext cx="624" cy="384"/>
            </a:xfrm>
            <a:custGeom>
              <a:avLst/>
              <a:gdLst>
                <a:gd name="T0" fmla="*/ 0 w 1392"/>
                <a:gd name="T1" fmla="*/ 0 h 1056"/>
                <a:gd name="T2" fmla="*/ 0 w 1392"/>
                <a:gd name="T3" fmla="*/ 0 h 1056"/>
                <a:gd name="T4" fmla="*/ 0 w 1392"/>
                <a:gd name="T5" fmla="*/ 0 h 1056"/>
                <a:gd name="T6" fmla="*/ 0 w 1392"/>
                <a:gd name="T7" fmla="*/ 0 h 1056"/>
                <a:gd name="T8" fmla="*/ 0 w 1392"/>
                <a:gd name="T9" fmla="*/ 0 h 1056"/>
                <a:gd name="T10" fmla="*/ 0 w 1392"/>
                <a:gd name="T11" fmla="*/ 0 h 1056"/>
                <a:gd name="T12" fmla="*/ 1 w 1392"/>
                <a:gd name="T13" fmla="*/ 0 h 1056"/>
                <a:gd name="T14" fmla="*/ 1 w 1392"/>
                <a:gd name="T15" fmla="*/ 0 h 1056"/>
                <a:gd name="T16" fmla="*/ 1 w 1392"/>
                <a:gd name="T17" fmla="*/ 0 h 1056"/>
                <a:gd name="T18" fmla="*/ 1 w 1392"/>
                <a:gd name="T19" fmla="*/ 0 h 1056"/>
                <a:gd name="T20" fmla="*/ 1 w 1392"/>
                <a:gd name="T21" fmla="*/ 0 h 105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392"/>
                <a:gd name="T34" fmla="*/ 0 h 1056"/>
                <a:gd name="T35" fmla="*/ 1392 w 1392"/>
                <a:gd name="T36" fmla="*/ 1056 h 105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392" h="1056">
                  <a:moveTo>
                    <a:pt x="480" y="0"/>
                  </a:moveTo>
                  <a:cubicBezTo>
                    <a:pt x="287" y="304"/>
                    <a:pt x="95" y="608"/>
                    <a:pt x="48" y="768"/>
                  </a:cubicBezTo>
                  <a:cubicBezTo>
                    <a:pt x="0" y="927"/>
                    <a:pt x="112" y="928"/>
                    <a:pt x="192" y="960"/>
                  </a:cubicBezTo>
                  <a:cubicBezTo>
                    <a:pt x="271" y="991"/>
                    <a:pt x="496" y="984"/>
                    <a:pt x="528" y="960"/>
                  </a:cubicBezTo>
                  <a:cubicBezTo>
                    <a:pt x="560" y="936"/>
                    <a:pt x="367" y="936"/>
                    <a:pt x="384" y="816"/>
                  </a:cubicBezTo>
                  <a:cubicBezTo>
                    <a:pt x="400" y="695"/>
                    <a:pt x="536" y="216"/>
                    <a:pt x="624" y="240"/>
                  </a:cubicBezTo>
                  <a:cubicBezTo>
                    <a:pt x="712" y="264"/>
                    <a:pt x="792" y="864"/>
                    <a:pt x="912" y="960"/>
                  </a:cubicBezTo>
                  <a:cubicBezTo>
                    <a:pt x="1032" y="1056"/>
                    <a:pt x="1295" y="848"/>
                    <a:pt x="1344" y="816"/>
                  </a:cubicBezTo>
                  <a:cubicBezTo>
                    <a:pt x="1392" y="783"/>
                    <a:pt x="1256" y="816"/>
                    <a:pt x="1200" y="768"/>
                  </a:cubicBezTo>
                  <a:cubicBezTo>
                    <a:pt x="1144" y="720"/>
                    <a:pt x="1055" y="639"/>
                    <a:pt x="1008" y="528"/>
                  </a:cubicBezTo>
                  <a:cubicBezTo>
                    <a:pt x="960" y="416"/>
                    <a:pt x="936" y="256"/>
                    <a:pt x="912" y="96"/>
                  </a:cubicBezTo>
                </a:path>
              </a:pathLst>
            </a:custGeom>
            <a:solidFill>
              <a:srgbClr val="FFCC00"/>
            </a:solidFill>
            <a:ln w="9525">
              <a:solidFill>
                <a:schemeClr val="tx1"/>
              </a:solidFill>
              <a:round/>
              <a:headEnd/>
              <a:tailEnd/>
            </a:ln>
          </p:spPr>
          <p:txBody>
            <a:bodyPr wrap="none" anchor="ctr"/>
            <a:lstStyle/>
            <a:p>
              <a:endParaRPr lang="ja-JP" altLang="en-US"/>
            </a:p>
          </p:txBody>
        </p:sp>
      </p:grpSp>
      <p:grpSp>
        <p:nvGrpSpPr>
          <p:cNvPr id="90119" name="Group 6"/>
          <p:cNvGrpSpPr>
            <a:grpSpLocks/>
          </p:cNvGrpSpPr>
          <p:nvPr/>
        </p:nvGrpSpPr>
        <p:grpSpPr bwMode="auto">
          <a:xfrm>
            <a:off x="1492250" y="2217738"/>
            <a:ext cx="517525" cy="631825"/>
            <a:chOff x="432" y="288"/>
            <a:chExt cx="1008" cy="1200"/>
          </a:xfrm>
        </p:grpSpPr>
        <p:sp>
          <p:nvSpPr>
            <p:cNvPr id="90176" name="Oval 7"/>
            <p:cNvSpPr>
              <a:spLocks noChangeArrowheads="1"/>
            </p:cNvSpPr>
            <p:nvPr/>
          </p:nvSpPr>
          <p:spPr bwMode="auto">
            <a:xfrm>
              <a:off x="576" y="768"/>
              <a:ext cx="720" cy="720"/>
            </a:xfrm>
            <a:prstGeom prst="ellipse">
              <a:avLst/>
            </a:prstGeom>
            <a:solidFill>
              <a:schemeClr val="tx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0177" name="Freeform 8"/>
            <p:cNvSpPr>
              <a:spLocks/>
            </p:cNvSpPr>
            <p:nvPr/>
          </p:nvSpPr>
          <p:spPr bwMode="auto">
            <a:xfrm>
              <a:off x="432" y="1104"/>
              <a:ext cx="144" cy="288"/>
            </a:xfrm>
            <a:custGeom>
              <a:avLst/>
              <a:gdLst>
                <a:gd name="T0" fmla="*/ 144 w 144"/>
                <a:gd name="T1" fmla="*/ 48 h 288"/>
                <a:gd name="T2" fmla="*/ 48 w 144"/>
                <a:gd name="T3" fmla="*/ 288 h 288"/>
                <a:gd name="T4" fmla="*/ 0 w 144"/>
                <a:gd name="T5" fmla="*/ 288 h 288"/>
                <a:gd name="T6" fmla="*/ 96 w 144"/>
                <a:gd name="T7" fmla="*/ 0 h 288"/>
                <a:gd name="T8" fmla="*/ 0 60000 65536"/>
                <a:gd name="T9" fmla="*/ 0 60000 65536"/>
                <a:gd name="T10" fmla="*/ 0 60000 65536"/>
                <a:gd name="T11" fmla="*/ 0 60000 65536"/>
                <a:gd name="T12" fmla="*/ 0 w 144"/>
                <a:gd name="T13" fmla="*/ 0 h 288"/>
                <a:gd name="T14" fmla="*/ 144 w 144"/>
                <a:gd name="T15" fmla="*/ 288 h 288"/>
              </a:gdLst>
              <a:ahLst/>
              <a:cxnLst>
                <a:cxn ang="T8">
                  <a:pos x="T0" y="T1"/>
                </a:cxn>
                <a:cxn ang="T9">
                  <a:pos x="T2" y="T3"/>
                </a:cxn>
                <a:cxn ang="T10">
                  <a:pos x="T4" y="T5"/>
                </a:cxn>
                <a:cxn ang="T11">
                  <a:pos x="T6" y="T7"/>
                </a:cxn>
              </a:cxnLst>
              <a:rect l="T12" t="T13" r="T14" b="T15"/>
              <a:pathLst>
                <a:path w="144" h="288">
                  <a:moveTo>
                    <a:pt x="144" y="48"/>
                  </a:moveTo>
                  <a:lnTo>
                    <a:pt x="48" y="288"/>
                  </a:lnTo>
                  <a:lnTo>
                    <a:pt x="0" y="288"/>
                  </a:lnTo>
                  <a:lnTo>
                    <a:pt x="96" y="0"/>
                  </a:lnTo>
                </a:path>
              </a:pathLst>
            </a:custGeom>
            <a:solidFill>
              <a:srgbClr val="993300"/>
            </a:solidFill>
            <a:ln w="9525">
              <a:solidFill>
                <a:schemeClr val="tx1"/>
              </a:solidFill>
              <a:round/>
              <a:headEnd/>
              <a:tailEnd/>
            </a:ln>
          </p:spPr>
          <p:txBody>
            <a:bodyPr wrap="none" anchor="ctr"/>
            <a:lstStyle/>
            <a:p>
              <a:endParaRPr lang="ja-JP" altLang="en-US"/>
            </a:p>
          </p:txBody>
        </p:sp>
        <p:sp>
          <p:nvSpPr>
            <p:cNvPr id="90178" name="Freeform 9"/>
            <p:cNvSpPr>
              <a:spLocks/>
            </p:cNvSpPr>
            <p:nvPr/>
          </p:nvSpPr>
          <p:spPr bwMode="auto">
            <a:xfrm>
              <a:off x="1152" y="1296"/>
              <a:ext cx="288" cy="48"/>
            </a:xfrm>
            <a:custGeom>
              <a:avLst/>
              <a:gdLst>
                <a:gd name="T0" fmla="*/ 0 w 288"/>
                <a:gd name="T1" fmla="*/ 0 h 48"/>
                <a:gd name="T2" fmla="*/ 96 w 288"/>
                <a:gd name="T3" fmla="*/ 0 h 48"/>
                <a:gd name="T4" fmla="*/ 288 w 288"/>
                <a:gd name="T5" fmla="*/ 0 h 48"/>
                <a:gd name="T6" fmla="*/ 288 w 288"/>
                <a:gd name="T7" fmla="*/ 48 h 48"/>
                <a:gd name="T8" fmla="*/ 0 w 288"/>
                <a:gd name="T9" fmla="*/ 48 h 48"/>
                <a:gd name="T10" fmla="*/ 0 w 288"/>
                <a:gd name="T11" fmla="*/ 0 h 48"/>
                <a:gd name="T12" fmla="*/ 0 60000 65536"/>
                <a:gd name="T13" fmla="*/ 0 60000 65536"/>
                <a:gd name="T14" fmla="*/ 0 60000 65536"/>
                <a:gd name="T15" fmla="*/ 0 60000 65536"/>
                <a:gd name="T16" fmla="*/ 0 60000 65536"/>
                <a:gd name="T17" fmla="*/ 0 60000 65536"/>
                <a:gd name="T18" fmla="*/ 0 w 288"/>
                <a:gd name="T19" fmla="*/ 0 h 48"/>
                <a:gd name="T20" fmla="*/ 288 w 288"/>
                <a:gd name="T21" fmla="*/ 48 h 48"/>
              </a:gdLst>
              <a:ahLst/>
              <a:cxnLst>
                <a:cxn ang="T12">
                  <a:pos x="T0" y="T1"/>
                </a:cxn>
                <a:cxn ang="T13">
                  <a:pos x="T2" y="T3"/>
                </a:cxn>
                <a:cxn ang="T14">
                  <a:pos x="T4" y="T5"/>
                </a:cxn>
                <a:cxn ang="T15">
                  <a:pos x="T6" y="T7"/>
                </a:cxn>
                <a:cxn ang="T16">
                  <a:pos x="T8" y="T9"/>
                </a:cxn>
                <a:cxn ang="T17">
                  <a:pos x="T10" y="T11"/>
                </a:cxn>
              </a:cxnLst>
              <a:rect l="T18" t="T19" r="T20" b="T21"/>
              <a:pathLst>
                <a:path w="288" h="48">
                  <a:moveTo>
                    <a:pt x="0" y="0"/>
                  </a:moveTo>
                  <a:lnTo>
                    <a:pt x="96" y="0"/>
                  </a:lnTo>
                  <a:lnTo>
                    <a:pt x="288" y="0"/>
                  </a:lnTo>
                  <a:lnTo>
                    <a:pt x="288" y="48"/>
                  </a:lnTo>
                  <a:lnTo>
                    <a:pt x="0" y="48"/>
                  </a:lnTo>
                  <a:lnTo>
                    <a:pt x="0" y="0"/>
                  </a:lnTo>
                  <a:close/>
                </a:path>
              </a:pathLst>
            </a:custGeom>
            <a:solidFill>
              <a:srgbClr val="993300"/>
            </a:solidFill>
            <a:ln w="9525">
              <a:solidFill>
                <a:schemeClr val="tx1"/>
              </a:solidFill>
              <a:round/>
              <a:headEnd/>
              <a:tailEnd/>
            </a:ln>
          </p:spPr>
          <p:txBody>
            <a:bodyPr wrap="none" anchor="ctr"/>
            <a:lstStyle/>
            <a:p>
              <a:endParaRPr lang="ja-JP" altLang="en-US"/>
            </a:p>
          </p:txBody>
        </p:sp>
        <p:sp>
          <p:nvSpPr>
            <p:cNvPr id="90179" name="Oval 10"/>
            <p:cNvSpPr>
              <a:spLocks noChangeArrowheads="1"/>
            </p:cNvSpPr>
            <p:nvPr/>
          </p:nvSpPr>
          <p:spPr bwMode="auto">
            <a:xfrm>
              <a:off x="624" y="816"/>
              <a:ext cx="624" cy="624"/>
            </a:xfrm>
            <a:prstGeom prst="ellipse">
              <a:avLst/>
            </a:prstGeom>
            <a:solidFill>
              <a:srgbClr val="969696"/>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0180" name="Freeform 11"/>
            <p:cNvSpPr>
              <a:spLocks/>
            </p:cNvSpPr>
            <p:nvPr/>
          </p:nvSpPr>
          <p:spPr bwMode="auto">
            <a:xfrm>
              <a:off x="432" y="288"/>
              <a:ext cx="864" cy="816"/>
            </a:xfrm>
            <a:custGeom>
              <a:avLst/>
              <a:gdLst>
                <a:gd name="T0" fmla="*/ 0 w 864"/>
                <a:gd name="T1" fmla="*/ 0 h 816"/>
                <a:gd name="T2" fmla="*/ 96 w 864"/>
                <a:gd name="T3" fmla="*/ 816 h 816"/>
                <a:gd name="T4" fmla="*/ 528 w 864"/>
                <a:gd name="T5" fmla="*/ 816 h 816"/>
                <a:gd name="T6" fmla="*/ 240 w 864"/>
                <a:gd name="T7" fmla="*/ 768 h 816"/>
                <a:gd name="T8" fmla="*/ 240 w 864"/>
                <a:gd name="T9" fmla="*/ 672 h 816"/>
                <a:gd name="T10" fmla="*/ 864 w 864"/>
                <a:gd name="T11" fmla="*/ 672 h 816"/>
                <a:gd name="T12" fmla="*/ 864 w 864"/>
                <a:gd name="T13" fmla="*/ 624 h 816"/>
                <a:gd name="T14" fmla="*/ 864 w 864"/>
                <a:gd name="T15" fmla="*/ 528 h 816"/>
                <a:gd name="T16" fmla="*/ 192 w 864"/>
                <a:gd name="T17" fmla="*/ 528 h 816"/>
                <a:gd name="T18" fmla="*/ 144 w 864"/>
                <a:gd name="T19" fmla="*/ 0 h 816"/>
                <a:gd name="T20" fmla="*/ 0 w 864"/>
                <a:gd name="T21" fmla="*/ 0 h 8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64"/>
                <a:gd name="T34" fmla="*/ 0 h 816"/>
                <a:gd name="T35" fmla="*/ 864 w 864"/>
                <a:gd name="T36" fmla="*/ 816 h 81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64" h="816">
                  <a:moveTo>
                    <a:pt x="0" y="0"/>
                  </a:moveTo>
                  <a:lnTo>
                    <a:pt x="96" y="816"/>
                  </a:lnTo>
                  <a:lnTo>
                    <a:pt x="528" y="816"/>
                  </a:lnTo>
                  <a:lnTo>
                    <a:pt x="240" y="768"/>
                  </a:lnTo>
                  <a:lnTo>
                    <a:pt x="240" y="672"/>
                  </a:lnTo>
                  <a:lnTo>
                    <a:pt x="864" y="672"/>
                  </a:lnTo>
                  <a:lnTo>
                    <a:pt x="864" y="624"/>
                  </a:lnTo>
                  <a:lnTo>
                    <a:pt x="864" y="528"/>
                  </a:lnTo>
                  <a:lnTo>
                    <a:pt x="192" y="528"/>
                  </a:lnTo>
                  <a:lnTo>
                    <a:pt x="144" y="0"/>
                  </a:lnTo>
                  <a:lnTo>
                    <a:pt x="0" y="0"/>
                  </a:lnTo>
                  <a:close/>
                </a:path>
              </a:pathLst>
            </a:custGeom>
            <a:solidFill>
              <a:schemeClr val="hlink"/>
            </a:solidFill>
            <a:ln w="9525">
              <a:solidFill>
                <a:schemeClr val="tx1"/>
              </a:solidFill>
              <a:round/>
              <a:headEnd/>
              <a:tailEnd/>
            </a:ln>
          </p:spPr>
          <p:txBody>
            <a:bodyPr wrap="none" anchor="ctr"/>
            <a:lstStyle/>
            <a:p>
              <a:endParaRPr lang="ja-JP" altLang="en-US"/>
            </a:p>
          </p:txBody>
        </p:sp>
      </p:grpSp>
      <p:grpSp>
        <p:nvGrpSpPr>
          <p:cNvPr id="90120" name="Group 16"/>
          <p:cNvGrpSpPr>
            <a:grpSpLocks/>
          </p:cNvGrpSpPr>
          <p:nvPr/>
        </p:nvGrpSpPr>
        <p:grpSpPr bwMode="auto">
          <a:xfrm rot="849458">
            <a:off x="7267575" y="2160588"/>
            <a:ext cx="568325" cy="727075"/>
            <a:chOff x="4326" y="1372"/>
            <a:chExt cx="544" cy="862"/>
          </a:xfrm>
        </p:grpSpPr>
        <p:sp>
          <p:nvSpPr>
            <p:cNvPr id="90169" name="Freeform 13"/>
            <p:cNvSpPr>
              <a:spLocks/>
            </p:cNvSpPr>
            <p:nvPr/>
          </p:nvSpPr>
          <p:spPr bwMode="auto">
            <a:xfrm>
              <a:off x="4536" y="1584"/>
              <a:ext cx="173" cy="136"/>
            </a:xfrm>
            <a:custGeom>
              <a:avLst/>
              <a:gdLst>
                <a:gd name="T0" fmla="*/ 17 w 224"/>
                <a:gd name="T1" fmla="*/ 4 h 161"/>
                <a:gd name="T2" fmla="*/ 4 w 224"/>
                <a:gd name="T3" fmla="*/ 25 h 161"/>
                <a:gd name="T4" fmla="*/ 44 w 224"/>
                <a:gd name="T5" fmla="*/ 66 h 161"/>
                <a:gd name="T6" fmla="*/ 57 w 224"/>
                <a:gd name="T7" fmla="*/ 45 h 161"/>
                <a:gd name="T8" fmla="*/ 17 w 224"/>
                <a:gd name="T9" fmla="*/ 4 h 161"/>
                <a:gd name="T10" fmla="*/ 0 60000 65536"/>
                <a:gd name="T11" fmla="*/ 0 60000 65536"/>
                <a:gd name="T12" fmla="*/ 0 60000 65536"/>
                <a:gd name="T13" fmla="*/ 0 60000 65536"/>
                <a:gd name="T14" fmla="*/ 0 60000 65536"/>
                <a:gd name="T15" fmla="*/ 0 w 224"/>
                <a:gd name="T16" fmla="*/ 0 h 161"/>
                <a:gd name="T17" fmla="*/ 224 w 224"/>
                <a:gd name="T18" fmla="*/ 161 h 161"/>
              </a:gdLst>
              <a:ahLst/>
              <a:cxnLst>
                <a:cxn ang="T10">
                  <a:pos x="T0" y="T1"/>
                </a:cxn>
                <a:cxn ang="T11">
                  <a:pos x="T2" y="T3"/>
                </a:cxn>
                <a:cxn ang="T12">
                  <a:pos x="T4" y="T5"/>
                </a:cxn>
                <a:cxn ang="T13">
                  <a:pos x="T6" y="T7"/>
                </a:cxn>
                <a:cxn ang="T14">
                  <a:pos x="T8" y="T9"/>
                </a:cxn>
              </a:cxnLst>
              <a:rect l="T15" t="T16" r="T17" b="T18"/>
              <a:pathLst>
                <a:path w="224" h="161">
                  <a:moveTo>
                    <a:pt x="64" y="9"/>
                  </a:moveTo>
                  <a:cubicBezTo>
                    <a:pt x="31" y="0"/>
                    <a:pt x="0" y="33"/>
                    <a:pt x="16" y="57"/>
                  </a:cubicBezTo>
                  <a:cubicBezTo>
                    <a:pt x="32" y="81"/>
                    <a:pt x="127" y="144"/>
                    <a:pt x="160" y="153"/>
                  </a:cubicBezTo>
                  <a:cubicBezTo>
                    <a:pt x="192" y="161"/>
                    <a:pt x="224" y="129"/>
                    <a:pt x="208" y="105"/>
                  </a:cubicBezTo>
                  <a:cubicBezTo>
                    <a:pt x="192" y="81"/>
                    <a:pt x="96" y="17"/>
                    <a:pt x="64" y="9"/>
                  </a:cubicBezTo>
                  <a:close/>
                </a:path>
              </a:pathLst>
            </a:custGeom>
            <a:solidFill>
              <a:schemeClr val="accent1"/>
            </a:solidFill>
            <a:ln w="3175">
              <a:solidFill>
                <a:schemeClr val="tx1"/>
              </a:solidFill>
              <a:round/>
              <a:headEnd/>
              <a:tailEnd/>
            </a:ln>
          </p:spPr>
          <p:txBody>
            <a:bodyPr wrap="none" anchor="ctr"/>
            <a:lstStyle/>
            <a:p>
              <a:endParaRPr lang="ja-JP" altLang="en-US"/>
            </a:p>
          </p:txBody>
        </p:sp>
        <p:sp>
          <p:nvSpPr>
            <p:cNvPr id="90170" name="Freeform 14"/>
            <p:cNvSpPr>
              <a:spLocks/>
            </p:cNvSpPr>
            <p:nvPr/>
          </p:nvSpPr>
          <p:spPr bwMode="auto">
            <a:xfrm>
              <a:off x="4573" y="1372"/>
              <a:ext cx="297" cy="379"/>
            </a:xfrm>
            <a:custGeom>
              <a:avLst/>
              <a:gdLst>
                <a:gd name="T0" fmla="*/ 0 w 384"/>
                <a:gd name="T1" fmla="*/ 115 h 449"/>
                <a:gd name="T2" fmla="*/ 33 w 384"/>
                <a:gd name="T3" fmla="*/ 95 h 449"/>
                <a:gd name="T4" fmla="*/ 62 w 384"/>
                <a:gd name="T5" fmla="*/ 63 h 449"/>
                <a:gd name="T6" fmla="*/ 82 w 384"/>
                <a:gd name="T7" fmla="*/ 36 h 449"/>
                <a:gd name="T8" fmla="*/ 93 w 384"/>
                <a:gd name="T9" fmla="*/ 19 h 449"/>
                <a:gd name="T10" fmla="*/ 104 w 384"/>
                <a:gd name="T11" fmla="*/ 3 h 449"/>
                <a:gd name="T12" fmla="*/ 107 w 384"/>
                <a:gd name="T13" fmla="*/ 12 h 449"/>
                <a:gd name="T14" fmla="*/ 73 w 384"/>
                <a:gd name="T15" fmla="*/ 73 h 449"/>
                <a:gd name="T16" fmla="*/ 51 w 384"/>
                <a:gd name="T17" fmla="*/ 108 h 449"/>
                <a:gd name="T18" fmla="*/ 44 w 384"/>
                <a:gd name="T19" fmla="*/ 167 h 449"/>
                <a:gd name="T20" fmla="*/ 42 w 384"/>
                <a:gd name="T21" fmla="*/ 181 h 4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84"/>
                <a:gd name="T34" fmla="*/ 0 h 449"/>
                <a:gd name="T35" fmla="*/ 384 w 384"/>
                <a:gd name="T36" fmla="*/ 449 h 4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84" h="449">
                  <a:moveTo>
                    <a:pt x="0" y="268"/>
                  </a:moveTo>
                  <a:cubicBezTo>
                    <a:pt x="37" y="242"/>
                    <a:pt x="80" y="239"/>
                    <a:pt x="120" y="220"/>
                  </a:cubicBezTo>
                  <a:cubicBezTo>
                    <a:pt x="160" y="199"/>
                    <a:pt x="187" y="172"/>
                    <a:pt x="224" y="148"/>
                  </a:cubicBezTo>
                  <a:cubicBezTo>
                    <a:pt x="244" y="116"/>
                    <a:pt x="269" y="110"/>
                    <a:pt x="296" y="84"/>
                  </a:cubicBezTo>
                  <a:cubicBezTo>
                    <a:pt x="349" y="30"/>
                    <a:pt x="272" y="86"/>
                    <a:pt x="336" y="44"/>
                  </a:cubicBezTo>
                  <a:cubicBezTo>
                    <a:pt x="340" y="37"/>
                    <a:pt x="360" y="0"/>
                    <a:pt x="376" y="4"/>
                  </a:cubicBezTo>
                  <a:cubicBezTo>
                    <a:pt x="384" y="6"/>
                    <a:pt x="381" y="20"/>
                    <a:pt x="384" y="28"/>
                  </a:cubicBezTo>
                  <a:cubicBezTo>
                    <a:pt x="350" y="78"/>
                    <a:pt x="314" y="138"/>
                    <a:pt x="264" y="172"/>
                  </a:cubicBezTo>
                  <a:cubicBezTo>
                    <a:pt x="246" y="198"/>
                    <a:pt x="210" y="234"/>
                    <a:pt x="184" y="252"/>
                  </a:cubicBezTo>
                  <a:cubicBezTo>
                    <a:pt x="153" y="344"/>
                    <a:pt x="179" y="254"/>
                    <a:pt x="160" y="388"/>
                  </a:cubicBezTo>
                  <a:cubicBezTo>
                    <a:pt x="151" y="449"/>
                    <a:pt x="152" y="392"/>
                    <a:pt x="152" y="420"/>
                  </a:cubicBezTo>
                </a:path>
              </a:pathLst>
            </a:custGeom>
            <a:solidFill>
              <a:srgbClr val="33CCCC"/>
            </a:solidFill>
            <a:ln w="9525">
              <a:solidFill>
                <a:schemeClr val="bg1"/>
              </a:solidFill>
              <a:round/>
              <a:headEnd/>
              <a:tailEnd/>
            </a:ln>
          </p:spPr>
          <p:txBody>
            <a:bodyPr wrap="none" anchor="ctr"/>
            <a:lstStyle/>
            <a:p>
              <a:endParaRPr lang="ja-JP" altLang="en-US"/>
            </a:p>
          </p:txBody>
        </p:sp>
        <p:sp>
          <p:nvSpPr>
            <p:cNvPr id="90171" name="Line 15"/>
            <p:cNvSpPr>
              <a:spLocks noChangeShapeType="1"/>
            </p:cNvSpPr>
            <p:nvPr/>
          </p:nvSpPr>
          <p:spPr bwMode="auto">
            <a:xfrm flipH="1">
              <a:off x="4326" y="1731"/>
              <a:ext cx="247" cy="369"/>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90172" name="Line 16"/>
            <p:cNvSpPr>
              <a:spLocks noChangeShapeType="1"/>
            </p:cNvSpPr>
            <p:nvPr/>
          </p:nvSpPr>
          <p:spPr bwMode="auto">
            <a:xfrm flipH="1">
              <a:off x="4505" y="1760"/>
              <a:ext cx="136" cy="474"/>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90173" name="Line 17"/>
            <p:cNvSpPr>
              <a:spLocks noChangeShapeType="1"/>
            </p:cNvSpPr>
            <p:nvPr/>
          </p:nvSpPr>
          <p:spPr bwMode="auto">
            <a:xfrm flipH="1">
              <a:off x="4326" y="1751"/>
              <a:ext cx="272" cy="448"/>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90174" name="Line 18"/>
            <p:cNvSpPr>
              <a:spLocks noChangeShapeType="1"/>
            </p:cNvSpPr>
            <p:nvPr/>
          </p:nvSpPr>
          <p:spPr bwMode="auto">
            <a:xfrm flipH="1">
              <a:off x="4326" y="1720"/>
              <a:ext cx="210" cy="277"/>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90175" name="Line 19"/>
            <p:cNvSpPr>
              <a:spLocks noChangeShapeType="1"/>
            </p:cNvSpPr>
            <p:nvPr/>
          </p:nvSpPr>
          <p:spPr bwMode="auto">
            <a:xfrm flipH="1">
              <a:off x="4326" y="1696"/>
              <a:ext cx="179" cy="189"/>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90121" name="Freeform 28"/>
          <p:cNvSpPr>
            <a:spLocks/>
          </p:cNvSpPr>
          <p:nvPr/>
        </p:nvSpPr>
        <p:spPr bwMode="auto">
          <a:xfrm rot="1580527">
            <a:off x="7207250" y="3722688"/>
            <a:ext cx="706438" cy="276225"/>
          </a:xfrm>
          <a:custGeom>
            <a:avLst/>
            <a:gdLst>
              <a:gd name="T0" fmla="*/ 2147483647 w 820"/>
              <a:gd name="T1" fmla="*/ 2147483647 h 270"/>
              <a:gd name="T2" fmla="*/ 0 w 820"/>
              <a:gd name="T3" fmla="*/ 2147483647 h 270"/>
              <a:gd name="T4" fmla="*/ 2147483647 w 820"/>
              <a:gd name="T5" fmla="*/ 2147483647 h 270"/>
              <a:gd name="T6" fmla="*/ 2147483647 w 820"/>
              <a:gd name="T7" fmla="*/ 2147483647 h 270"/>
              <a:gd name="T8" fmla="*/ 2147483647 w 820"/>
              <a:gd name="T9" fmla="*/ 2147483647 h 270"/>
              <a:gd name="T10" fmla="*/ 2147483647 w 820"/>
              <a:gd name="T11" fmla="*/ 2147483647 h 270"/>
              <a:gd name="T12" fmla="*/ 2147483647 w 820"/>
              <a:gd name="T13" fmla="*/ 2147483647 h 270"/>
              <a:gd name="T14" fmla="*/ 2147483647 w 820"/>
              <a:gd name="T15" fmla="*/ 2147483647 h 270"/>
              <a:gd name="T16" fmla="*/ 2147483647 w 820"/>
              <a:gd name="T17" fmla="*/ 2147483647 h 270"/>
              <a:gd name="T18" fmla="*/ 2147483647 w 820"/>
              <a:gd name="T19" fmla="*/ 2147483647 h 270"/>
              <a:gd name="T20" fmla="*/ 2147483647 w 820"/>
              <a:gd name="T21" fmla="*/ 2147483647 h 270"/>
              <a:gd name="T22" fmla="*/ 2147483647 w 820"/>
              <a:gd name="T23" fmla="*/ 2147483647 h 270"/>
              <a:gd name="T24" fmla="*/ 2147483647 w 820"/>
              <a:gd name="T25" fmla="*/ 2147483647 h 270"/>
              <a:gd name="T26" fmla="*/ 2147483647 w 820"/>
              <a:gd name="T27" fmla="*/ 2147483647 h 270"/>
              <a:gd name="T28" fmla="*/ 2147483647 w 820"/>
              <a:gd name="T29" fmla="*/ 2147483647 h 270"/>
              <a:gd name="T30" fmla="*/ 2147483647 w 820"/>
              <a:gd name="T31" fmla="*/ 2147483647 h 270"/>
              <a:gd name="T32" fmla="*/ 2147483647 w 820"/>
              <a:gd name="T33" fmla="*/ 2147483647 h 270"/>
              <a:gd name="T34" fmla="*/ 2147483647 w 820"/>
              <a:gd name="T35" fmla="*/ 2147483647 h 270"/>
              <a:gd name="T36" fmla="*/ 2147483647 w 820"/>
              <a:gd name="T37" fmla="*/ 2147483647 h 270"/>
              <a:gd name="T38" fmla="*/ 2147483647 w 820"/>
              <a:gd name="T39" fmla="*/ 2147483647 h 270"/>
              <a:gd name="T40" fmla="*/ 2147483647 w 820"/>
              <a:gd name="T41" fmla="*/ 2147483647 h 270"/>
              <a:gd name="T42" fmla="*/ 2147483647 w 820"/>
              <a:gd name="T43" fmla="*/ 2147483647 h 270"/>
              <a:gd name="T44" fmla="*/ 2147483647 w 820"/>
              <a:gd name="T45" fmla="*/ 2147483647 h 270"/>
              <a:gd name="T46" fmla="*/ 2147483647 w 820"/>
              <a:gd name="T47" fmla="*/ 2147483647 h 270"/>
              <a:gd name="T48" fmla="*/ 2147483647 w 820"/>
              <a:gd name="T49" fmla="*/ 2147483647 h 270"/>
              <a:gd name="T50" fmla="*/ 2147483647 w 820"/>
              <a:gd name="T51" fmla="*/ 2147483647 h 270"/>
              <a:gd name="T52" fmla="*/ 2147483647 w 820"/>
              <a:gd name="T53" fmla="*/ 2147483647 h 270"/>
              <a:gd name="T54" fmla="*/ 2147483647 w 820"/>
              <a:gd name="T55" fmla="*/ 2147483647 h 270"/>
              <a:gd name="T56" fmla="*/ 2147483647 w 820"/>
              <a:gd name="T57" fmla="*/ 2147483647 h 270"/>
              <a:gd name="T58" fmla="*/ 2147483647 w 820"/>
              <a:gd name="T59" fmla="*/ 2147483647 h 270"/>
              <a:gd name="T60" fmla="*/ 2147483647 w 820"/>
              <a:gd name="T61" fmla="*/ 0 h 270"/>
              <a:gd name="T62" fmla="*/ 2147483647 w 820"/>
              <a:gd name="T63" fmla="*/ 0 h 270"/>
              <a:gd name="T64" fmla="*/ 2147483647 w 820"/>
              <a:gd name="T65" fmla="*/ 2147483647 h 27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20"/>
              <a:gd name="T100" fmla="*/ 0 h 270"/>
              <a:gd name="T101" fmla="*/ 820 w 820"/>
              <a:gd name="T102" fmla="*/ 270 h 27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20" h="270">
                <a:moveTo>
                  <a:pt x="8" y="38"/>
                </a:moveTo>
                <a:lnTo>
                  <a:pt x="0" y="270"/>
                </a:lnTo>
                <a:lnTo>
                  <a:pt x="26" y="110"/>
                </a:lnTo>
                <a:lnTo>
                  <a:pt x="22" y="268"/>
                </a:lnTo>
                <a:lnTo>
                  <a:pt x="58" y="112"/>
                </a:lnTo>
                <a:lnTo>
                  <a:pt x="50" y="268"/>
                </a:lnTo>
                <a:lnTo>
                  <a:pt x="88" y="120"/>
                </a:lnTo>
                <a:lnTo>
                  <a:pt x="84" y="262"/>
                </a:lnTo>
                <a:lnTo>
                  <a:pt x="118" y="116"/>
                </a:lnTo>
                <a:lnTo>
                  <a:pt x="116" y="262"/>
                </a:lnTo>
                <a:lnTo>
                  <a:pt x="148" y="120"/>
                </a:lnTo>
                <a:lnTo>
                  <a:pt x="146" y="262"/>
                </a:lnTo>
                <a:lnTo>
                  <a:pt x="178" y="124"/>
                </a:lnTo>
                <a:lnTo>
                  <a:pt x="170" y="260"/>
                </a:lnTo>
                <a:lnTo>
                  <a:pt x="206" y="128"/>
                </a:lnTo>
                <a:lnTo>
                  <a:pt x="202" y="260"/>
                </a:lnTo>
                <a:lnTo>
                  <a:pt x="236" y="118"/>
                </a:lnTo>
                <a:lnTo>
                  <a:pt x="232" y="260"/>
                </a:lnTo>
                <a:lnTo>
                  <a:pt x="268" y="122"/>
                </a:lnTo>
                <a:lnTo>
                  <a:pt x="268" y="256"/>
                </a:lnTo>
                <a:lnTo>
                  <a:pt x="296" y="128"/>
                </a:lnTo>
                <a:lnTo>
                  <a:pt x="296" y="254"/>
                </a:lnTo>
                <a:lnTo>
                  <a:pt x="328" y="122"/>
                </a:lnTo>
                <a:lnTo>
                  <a:pt x="328" y="252"/>
                </a:lnTo>
                <a:lnTo>
                  <a:pt x="356" y="118"/>
                </a:lnTo>
                <a:lnTo>
                  <a:pt x="356" y="254"/>
                </a:lnTo>
                <a:lnTo>
                  <a:pt x="390" y="124"/>
                </a:lnTo>
                <a:lnTo>
                  <a:pt x="810" y="124"/>
                </a:lnTo>
                <a:lnTo>
                  <a:pt x="820" y="102"/>
                </a:lnTo>
                <a:lnTo>
                  <a:pt x="820" y="16"/>
                </a:lnTo>
                <a:lnTo>
                  <a:pt x="804" y="0"/>
                </a:lnTo>
                <a:lnTo>
                  <a:pt x="36" y="0"/>
                </a:lnTo>
                <a:lnTo>
                  <a:pt x="8" y="38"/>
                </a:lnTo>
                <a:close/>
              </a:path>
            </a:pathLst>
          </a:custGeom>
          <a:solidFill>
            <a:schemeClr val="bg1"/>
          </a:solidFill>
          <a:ln w="9525">
            <a:solidFill>
              <a:schemeClr val="tx1"/>
            </a:solidFill>
            <a:round/>
            <a:headEnd/>
            <a:tailEnd/>
          </a:ln>
        </p:spPr>
        <p:txBody>
          <a:bodyPr wrap="none" anchor="ctr"/>
          <a:lstStyle/>
          <a:p>
            <a:endParaRPr lang="ja-JP" altLang="en-US"/>
          </a:p>
        </p:txBody>
      </p:sp>
      <p:grpSp>
        <p:nvGrpSpPr>
          <p:cNvPr id="90122" name="Group 57"/>
          <p:cNvGrpSpPr>
            <a:grpSpLocks/>
          </p:cNvGrpSpPr>
          <p:nvPr/>
        </p:nvGrpSpPr>
        <p:grpSpPr bwMode="auto">
          <a:xfrm>
            <a:off x="5842000" y="3627438"/>
            <a:ext cx="720725" cy="501650"/>
            <a:chOff x="4528" y="1680"/>
            <a:chExt cx="1160" cy="1032"/>
          </a:xfrm>
        </p:grpSpPr>
        <p:sp>
          <p:nvSpPr>
            <p:cNvPr id="90167" name="Freeform 58"/>
            <p:cNvSpPr>
              <a:spLocks/>
            </p:cNvSpPr>
            <p:nvPr/>
          </p:nvSpPr>
          <p:spPr bwMode="auto">
            <a:xfrm>
              <a:off x="4528" y="1704"/>
              <a:ext cx="664" cy="1008"/>
            </a:xfrm>
            <a:custGeom>
              <a:avLst/>
              <a:gdLst>
                <a:gd name="T0" fmla="*/ 376 w 664"/>
                <a:gd name="T1" fmla="*/ 0 h 1008"/>
                <a:gd name="T2" fmla="*/ 48 w 664"/>
                <a:gd name="T3" fmla="*/ 432 h 1008"/>
                <a:gd name="T4" fmla="*/ 0 w 664"/>
                <a:gd name="T5" fmla="*/ 464 h 1008"/>
                <a:gd name="T6" fmla="*/ 176 w 664"/>
                <a:gd name="T7" fmla="*/ 600 h 1008"/>
                <a:gd name="T8" fmla="*/ 400 w 664"/>
                <a:gd name="T9" fmla="*/ 344 h 1008"/>
                <a:gd name="T10" fmla="*/ 224 w 664"/>
                <a:gd name="T11" fmla="*/ 1008 h 1008"/>
                <a:gd name="T12" fmla="*/ 632 w 664"/>
                <a:gd name="T13" fmla="*/ 944 h 1008"/>
                <a:gd name="T14" fmla="*/ 664 w 664"/>
                <a:gd name="T15" fmla="*/ 552 h 1008"/>
                <a:gd name="T16" fmla="*/ 664 w 664"/>
                <a:gd name="T17" fmla="*/ 112 h 1008"/>
                <a:gd name="T18" fmla="*/ 584 w 664"/>
                <a:gd name="T19" fmla="*/ 152 h 1008"/>
                <a:gd name="T20" fmla="*/ 376 w 664"/>
                <a:gd name="T21" fmla="*/ 0 h 100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64"/>
                <a:gd name="T34" fmla="*/ 0 h 1008"/>
                <a:gd name="T35" fmla="*/ 664 w 664"/>
                <a:gd name="T36" fmla="*/ 1008 h 100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64" h="1008">
                  <a:moveTo>
                    <a:pt x="376" y="0"/>
                  </a:moveTo>
                  <a:lnTo>
                    <a:pt x="48" y="432"/>
                  </a:lnTo>
                  <a:lnTo>
                    <a:pt x="0" y="464"/>
                  </a:lnTo>
                  <a:lnTo>
                    <a:pt x="176" y="600"/>
                  </a:lnTo>
                  <a:lnTo>
                    <a:pt x="400" y="344"/>
                  </a:lnTo>
                  <a:lnTo>
                    <a:pt x="224" y="1008"/>
                  </a:lnTo>
                  <a:lnTo>
                    <a:pt x="632" y="944"/>
                  </a:lnTo>
                  <a:lnTo>
                    <a:pt x="664" y="552"/>
                  </a:lnTo>
                  <a:lnTo>
                    <a:pt x="664" y="112"/>
                  </a:lnTo>
                  <a:lnTo>
                    <a:pt x="584" y="152"/>
                  </a:lnTo>
                  <a:lnTo>
                    <a:pt x="376" y="0"/>
                  </a:lnTo>
                  <a:close/>
                </a:path>
              </a:pathLst>
            </a:custGeom>
            <a:solidFill>
              <a:srgbClr val="FF0066"/>
            </a:solidFill>
            <a:ln w="9525">
              <a:solidFill>
                <a:schemeClr val="tx1"/>
              </a:solidFill>
              <a:round/>
              <a:headEnd/>
              <a:tailEnd/>
            </a:ln>
          </p:spPr>
          <p:txBody>
            <a:bodyPr wrap="none" anchor="ctr"/>
            <a:lstStyle/>
            <a:p>
              <a:endParaRPr lang="ja-JP" altLang="en-US"/>
            </a:p>
          </p:txBody>
        </p:sp>
        <p:sp>
          <p:nvSpPr>
            <p:cNvPr id="90168" name="Freeform 59"/>
            <p:cNvSpPr>
              <a:spLocks/>
            </p:cNvSpPr>
            <p:nvPr/>
          </p:nvSpPr>
          <p:spPr bwMode="auto">
            <a:xfrm flipH="1">
              <a:off x="5024" y="1680"/>
              <a:ext cx="664" cy="1008"/>
            </a:xfrm>
            <a:custGeom>
              <a:avLst/>
              <a:gdLst>
                <a:gd name="T0" fmla="*/ 376 w 664"/>
                <a:gd name="T1" fmla="*/ 0 h 1008"/>
                <a:gd name="T2" fmla="*/ 48 w 664"/>
                <a:gd name="T3" fmla="*/ 432 h 1008"/>
                <a:gd name="T4" fmla="*/ 0 w 664"/>
                <a:gd name="T5" fmla="*/ 464 h 1008"/>
                <a:gd name="T6" fmla="*/ 176 w 664"/>
                <a:gd name="T7" fmla="*/ 600 h 1008"/>
                <a:gd name="T8" fmla="*/ 400 w 664"/>
                <a:gd name="T9" fmla="*/ 344 h 1008"/>
                <a:gd name="T10" fmla="*/ 224 w 664"/>
                <a:gd name="T11" fmla="*/ 1008 h 1008"/>
                <a:gd name="T12" fmla="*/ 632 w 664"/>
                <a:gd name="T13" fmla="*/ 944 h 1008"/>
                <a:gd name="T14" fmla="*/ 664 w 664"/>
                <a:gd name="T15" fmla="*/ 552 h 1008"/>
                <a:gd name="T16" fmla="*/ 664 w 664"/>
                <a:gd name="T17" fmla="*/ 112 h 1008"/>
                <a:gd name="T18" fmla="*/ 584 w 664"/>
                <a:gd name="T19" fmla="*/ 152 h 1008"/>
                <a:gd name="T20" fmla="*/ 376 w 664"/>
                <a:gd name="T21" fmla="*/ 0 h 100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64"/>
                <a:gd name="T34" fmla="*/ 0 h 1008"/>
                <a:gd name="T35" fmla="*/ 664 w 664"/>
                <a:gd name="T36" fmla="*/ 1008 h 100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64" h="1008">
                  <a:moveTo>
                    <a:pt x="376" y="0"/>
                  </a:moveTo>
                  <a:lnTo>
                    <a:pt x="48" y="432"/>
                  </a:lnTo>
                  <a:lnTo>
                    <a:pt x="0" y="464"/>
                  </a:lnTo>
                  <a:lnTo>
                    <a:pt x="176" y="600"/>
                  </a:lnTo>
                  <a:lnTo>
                    <a:pt x="400" y="344"/>
                  </a:lnTo>
                  <a:lnTo>
                    <a:pt x="224" y="1008"/>
                  </a:lnTo>
                  <a:lnTo>
                    <a:pt x="632" y="944"/>
                  </a:lnTo>
                  <a:lnTo>
                    <a:pt x="664" y="552"/>
                  </a:lnTo>
                  <a:lnTo>
                    <a:pt x="664" y="112"/>
                  </a:lnTo>
                  <a:lnTo>
                    <a:pt x="584" y="152"/>
                  </a:lnTo>
                  <a:lnTo>
                    <a:pt x="376" y="0"/>
                  </a:lnTo>
                  <a:close/>
                </a:path>
              </a:pathLst>
            </a:custGeom>
            <a:solidFill>
              <a:srgbClr val="FF0066"/>
            </a:solidFill>
            <a:ln w="9525">
              <a:solidFill>
                <a:schemeClr val="tx1"/>
              </a:solidFill>
              <a:round/>
              <a:headEnd/>
              <a:tailEnd/>
            </a:ln>
          </p:spPr>
          <p:txBody>
            <a:bodyPr wrap="none" anchor="ctr"/>
            <a:lstStyle/>
            <a:p>
              <a:endParaRPr lang="ja-JP" altLang="en-US"/>
            </a:p>
          </p:txBody>
        </p:sp>
      </p:grpSp>
      <p:grpSp>
        <p:nvGrpSpPr>
          <p:cNvPr id="90123" name="Group 28"/>
          <p:cNvGrpSpPr>
            <a:grpSpLocks/>
          </p:cNvGrpSpPr>
          <p:nvPr/>
        </p:nvGrpSpPr>
        <p:grpSpPr bwMode="auto">
          <a:xfrm>
            <a:off x="1384300" y="3665538"/>
            <a:ext cx="584200" cy="522287"/>
            <a:chOff x="824" y="2062"/>
            <a:chExt cx="408" cy="369"/>
          </a:xfrm>
        </p:grpSpPr>
        <p:sp>
          <p:nvSpPr>
            <p:cNvPr id="90163" name="Freeform 50"/>
            <p:cNvSpPr>
              <a:spLocks/>
            </p:cNvSpPr>
            <p:nvPr/>
          </p:nvSpPr>
          <p:spPr bwMode="auto">
            <a:xfrm>
              <a:off x="875" y="2129"/>
              <a:ext cx="346" cy="197"/>
            </a:xfrm>
            <a:custGeom>
              <a:avLst/>
              <a:gdLst>
                <a:gd name="T0" fmla="*/ 0 w 600"/>
                <a:gd name="T1" fmla="*/ 1 h 350"/>
                <a:gd name="T2" fmla="*/ 7 w 600"/>
                <a:gd name="T3" fmla="*/ 16 h 350"/>
                <a:gd name="T4" fmla="*/ 30 w 600"/>
                <a:gd name="T5" fmla="*/ 17 h 350"/>
                <a:gd name="T6" fmla="*/ 38 w 600"/>
                <a:gd name="T7" fmla="*/ 0 h 350"/>
                <a:gd name="T8" fmla="*/ 0 60000 65536"/>
                <a:gd name="T9" fmla="*/ 0 60000 65536"/>
                <a:gd name="T10" fmla="*/ 0 60000 65536"/>
                <a:gd name="T11" fmla="*/ 0 60000 65536"/>
                <a:gd name="T12" fmla="*/ 0 w 600"/>
                <a:gd name="T13" fmla="*/ 0 h 350"/>
                <a:gd name="T14" fmla="*/ 600 w 600"/>
                <a:gd name="T15" fmla="*/ 350 h 350"/>
              </a:gdLst>
              <a:ahLst/>
              <a:cxnLst>
                <a:cxn ang="T8">
                  <a:pos x="T0" y="T1"/>
                </a:cxn>
                <a:cxn ang="T9">
                  <a:pos x="T2" y="T3"/>
                </a:cxn>
                <a:cxn ang="T10">
                  <a:pos x="T4" y="T5"/>
                </a:cxn>
                <a:cxn ang="T11">
                  <a:pos x="T6" y="T7"/>
                </a:cxn>
              </a:cxnLst>
              <a:rect l="T12" t="T13" r="T14" b="T15"/>
              <a:pathLst>
                <a:path w="600" h="350">
                  <a:moveTo>
                    <a:pt x="0" y="16"/>
                  </a:moveTo>
                  <a:cubicBezTo>
                    <a:pt x="20" y="123"/>
                    <a:pt x="41" y="231"/>
                    <a:pt x="120" y="280"/>
                  </a:cubicBezTo>
                  <a:cubicBezTo>
                    <a:pt x="198" y="328"/>
                    <a:pt x="392" y="350"/>
                    <a:pt x="472" y="304"/>
                  </a:cubicBezTo>
                  <a:cubicBezTo>
                    <a:pt x="552" y="257"/>
                    <a:pt x="576" y="128"/>
                    <a:pt x="600" y="0"/>
                  </a:cubicBezTo>
                </a:path>
              </a:pathLst>
            </a:custGeom>
            <a:solidFill>
              <a:schemeClr val="accent1"/>
            </a:solidFill>
            <a:ln w="9525">
              <a:solidFill>
                <a:schemeClr val="tx1"/>
              </a:solidFill>
              <a:round/>
              <a:headEnd/>
              <a:tailEnd/>
            </a:ln>
          </p:spPr>
          <p:txBody>
            <a:bodyPr wrap="none" anchor="ctr"/>
            <a:lstStyle/>
            <a:p>
              <a:endParaRPr lang="ja-JP" altLang="en-US"/>
            </a:p>
          </p:txBody>
        </p:sp>
        <p:sp>
          <p:nvSpPr>
            <p:cNvPr id="90164" name="Oval 51"/>
            <p:cNvSpPr>
              <a:spLocks noChangeArrowheads="1"/>
            </p:cNvSpPr>
            <p:nvPr/>
          </p:nvSpPr>
          <p:spPr bwMode="auto">
            <a:xfrm>
              <a:off x="875" y="2062"/>
              <a:ext cx="357" cy="117"/>
            </a:xfrm>
            <a:prstGeom prst="ellipse">
              <a:avLst/>
            </a:prstGeom>
            <a:solidFill>
              <a:schemeClr val="bg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0165" name="Line 53"/>
            <p:cNvSpPr>
              <a:spLocks noChangeShapeType="1"/>
            </p:cNvSpPr>
            <p:nvPr/>
          </p:nvSpPr>
          <p:spPr bwMode="auto">
            <a:xfrm>
              <a:off x="824" y="2346"/>
              <a:ext cx="369" cy="35"/>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90166" name="Line 54"/>
            <p:cNvSpPr>
              <a:spLocks noChangeShapeType="1"/>
            </p:cNvSpPr>
            <p:nvPr/>
          </p:nvSpPr>
          <p:spPr bwMode="auto">
            <a:xfrm>
              <a:off x="824" y="2396"/>
              <a:ext cx="369" cy="35"/>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90124" name="Group 33"/>
          <p:cNvGrpSpPr>
            <a:grpSpLocks/>
          </p:cNvGrpSpPr>
          <p:nvPr/>
        </p:nvGrpSpPr>
        <p:grpSpPr bwMode="auto">
          <a:xfrm>
            <a:off x="2778125" y="3548063"/>
            <a:ext cx="371475" cy="657225"/>
            <a:chOff x="1416" y="1848"/>
            <a:chExt cx="424" cy="648"/>
          </a:xfrm>
        </p:grpSpPr>
        <p:sp>
          <p:nvSpPr>
            <p:cNvPr id="90156" name="Freeform 35"/>
            <p:cNvSpPr>
              <a:spLocks/>
            </p:cNvSpPr>
            <p:nvPr/>
          </p:nvSpPr>
          <p:spPr bwMode="auto">
            <a:xfrm>
              <a:off x="1609" y="2273"/>
              <a:ext cx="77" cy="223"/>
            </a:xfrm>
            <a:custGeom>
              <a:avLst/>
              <a:gdLst>
                <a:gd name="T0" fmla="*/ 0 w 96"/>
                <a:gd name="T1" fmla="*/ 0 h 288"/>
                <a:gd name="T2" fmla="*/ 0 w 96"/>
                <a:gd name="T3" fmla="*/ 81 h 288"/>
                <a:gd name="T4" fmla="*/ 32 w 96"/>
                <a:gd name="T5" fmla="*/ 81 h 288"/>
                <a:gd name="T6" fmla="*/ 32 w 96"/>
                <a:gd name="T7" fmla="*/ 0 h 288"/>
                <a:gd name="T8" fmla="*/ 0 w 96"/>
                <a:gd name="T9" fmla="*/ 0 h 288"/>
                <a:gd name="T10" fmla="*/ 0 60000 65536"/>
                <a:gd name="T11" fmla="*/ 0 60000 65536"/>
                <a:gd name="T12" fmla="*/ 0 60000 65536"/>
                <a:gd name="T13" fmla="*/ 0 60000 65536"/>
                <a:gd name="T14" fmla="*/ 0 60000 65536"/>
                <a:gd name="T15" fmla="*/ 0 w 96"/>
                <a:gd name="T16" fmla="*/ 0 h 288"/>
                <a:gd name="T17" fmla="*/ 96 w 96"/>
                <a:gd name="T18" fmla="*/ 288 h 288"/>
              </a:gdLst>
              <a:ahLst/>
              <a:cxnLst>
                <a:cxn ang="T10">
                  <a:pos x="T0" y="T1"/>
                </a:cxn>
                <a:cxn ang="T11">
                  <a:pos x="T2" y="T3"/>
                </a:cxn>
                <a:cxn ang="T12">
                  <a:pos x="T4" y="T5"/>
                </a:cxn>
                <a:cxn ang="T13">
                  <a:pos x="T6" y="T7"/>
                </a:cxn>
                <a:cxn ang="T14">
                  <a:pos x="T8" y="T9"/>
                </a:cxn>
              </a:cxnLst>
              <a:rect l="T15" t="T16" r="T17" b="T18"/>
              <a:pathLst>
                <a:path w="96" h="288">
                  <a:moveTo>
                    <a:pt x="0" y="0"/>
                  </a:moveTo>
                  <a:lnTo>
                    <a:pt x="0" y="288"/>
                  </a:lnTo>
                  <a:lnTo>
                    <a:pt x="96" y="288"/>
                  </a:lnTo>
                  <a:lnTo>
                    <a:pt x="96" y="0"/>
                  </a:lnTo>
                  <a:lnTo>
                    <a:pt x="0" y="0"/>
                  </a:lnTo>
                  <a:close/>
                </a:path>
              </a:pathLst>
            </a:custGeom>
            <a:solidFill>
              <a:schemeClr val="bg1"/>
            </a:solidFill>
            <a:ln w="12700">
              <a:solidFill>
                <a:srgbClr val="808080"/>
              </a:solidFill>
              <a:round/>
              <a:headEnd/>
              <a:tailEnd/>
            </a:ln>
          </p:spPr>
          <p:txBody>
            <a:bodyPr wrap="none" anchor="ctr"/>
            <a:lstStyle/>
            <a:p>
              <a:endParaRPr lang="ja-JP" altLang="en-US"/>
            </a:p>
          </p:txBody>
        </p:sp>
        <p:sp>
          <p:nvSpPr>
            <p:cNvPr id="90157" name="Freeform 32"/>
            <p:cNvSpPr>
              <a:spLocks/>
            </p:cNvSpPr>
            <p:nvPr/>
          </p:nvSpPr>
          <p:spPr bwMode="auto">
            <a:xfrm>
              <a:off x="1416" y="1955"/>
              <a:ext cx="424" cy="394"/>
            </a:xfrm>
            <a:custGeom>
              <a:avLst/>
              <a:gdLst>
                <a:gd name="T0" fmla="*/ 122 w 344"/>
                <a:gd name="T1" fmla="*/ 0 h 1000"/>
                <a:gd name="T2" fmla="*/ 889 w 344"/>
                <a:gd name="T3" fmla="*/ 0 h 1000"/>
                <a:gd name="T4" fmla="*/ 4671 w 344"/>
                <a:gd name="T5" fmla="*/ 0 h 1000"/>
                <a:gd name="T6" fmla="*/ 5428 w 344"/>
                <a:gd name="T7" fmla="*/ 0 h 1000"/>
                <a:gd name="T8" fmla="*/ 4671 w 344"/>
                <a:gd name="T9" fmla="*/ 1 h 1000"/>
                <a:gd name="T10" fmla="*/ 1650 w 344"/>
                <a:gd name="T11" fmla="*/ 1 h 1000"/>
                <a:gd name="T12" fmla="*/ 122 w 344"/>
                <a:gd name="T13" fmla="*/ 0 h 1000"/>
                <a:gd name="T14" fmla="*/ 0 60000 65536"/>
                <a:gd name="T15" fmla="*/ 0 60000 65536"/>
                <a:gd name="T16" fmla="*/ 0 60000 65536"/>
                <a:gd name="T17" fmla="*/ 0 60000 65536"/>
                <a:gd name="T18" fmla="*/ 0 60000 65536"/>
                <a:gd name="T19" fmla="*/ 0 60000 65536"/>
                <a:gd name="T20" fmla="*/ 0 60000 65536"/>
                <a:gd name="T21" fmla="*/ 0 w 344"/>
                <a:gd name="T22" fmla="*/ 0 h 1000"/>
                <a:gd name="T23" fmla="*/ 344 w 344"/>
                <a:gd name="T24" fmla="*/ 1000 h 10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44" h="1000">
                  <a:moveTo>
                    <a:pt x="8" y="392"/>
                  </a:moveTo>
                  <a:cubicBezTo>
                    <a:pt x="0" y="248"/>
                    <a:pt x="8" y="112"/>
                    <a:pt x="56" y="56"/>
                  </a:cubicBezTo>
                  <a:cubicBezTo>
                    <a:pt x="104" y="0"/>
                    <a:pt x="248" y="0"/>
                    <a:pt x="296" y="56"/>
                  </a:cubicBezTo>
                  <a:cubicBezTo>
                    <a:pt x="344" y="112"/>
                    <a:pt x="344" y="256"/>
                    <a:pt x="344" y="392"/>
                  </a:cubicBezTo>
                  <a:cubicBezTo>
                    <a:pt x="344" y="528"/>
                    <a:pt x="335" y="784"/>
                    <a:pt x="296" y="872"/>
                  </a:cubicBezTo>
                  <a:cubicBezTo>
                    <a:pt x="256" y="959"/>
                    <a:pt x="152" y="1000"/>
                    <a:pt x="104" y="920"/>
                  </a:cubicBezTo>
                  <a:cubicBezTo>
                    <a:pt x="56" y="840"/>
                    <a:pt x="15" y="535"/>
                    <a:pt x="8" y="392"/>
                  </a:cubicBezTo>
                  <a:close/>
                </a:path>
              </a:pathLst>
            </a:custGeom>
            <a:solidFill>
              <a:schemeClr val="bg1"/>
            </a:solidFill>
            <a:ln w="9525">
              <a:solidFill>
                <a:schemeClr val="tx1"/>
              </a:solidFill>
              <a:round/>
              <a:headEnd/>
              <a:tailEnd/>
            </a:ln>
          </p:spPr>
          <p:txBody>
            <a:bodyPr wrap="none" anchor="ctr"/>
            <a:lstStyle/>
            <a:p>
              <a:endParaRPr lang="ja-JP" altLang="en-US"/>
            </a:p>
          </p:txBody>
        </p:sp>
        <p:sp>
          <p:nvSpPr>
            <p:cNvPr id="90158" name="Oval 33"/>
            <p:cNvSpPr>
              <a:spLocks noChangeArrowheads="1"/>
            </p:cNvSpPr>
            <p:nvPr/>
          </p:nvSpPr>
          <p:spPr bwMode="auto">
            <a:xfrm>
              <a:off x="1493" y="2170"/>
              <a:ext cx="308" cy="72"/>
            </a:xfrm>
            <a:prstGeom prst="ellipse">
              <a:avLst/>
            </a:prstGeom>
            <a:solidFill>
              <a:schemeClr val="accent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0159" name="Freeform 34"/>
            <p:cNvSpPr>
              <a:spLocks/>
            </p:cNvSpPr>
            <p:nvPr/>
          </p:nvSpPr>
          <p:spPr bwMode="auto">
            <a:xfrm>
              <a:off x="1487" y="2003"/>
              <a:ext cx="320" cy="167"/>
            </a:xfrm>
            <a:custGeom>
              <a:avLst/>
              <a:gdLst>
                <a:gd name="T0" fmla="*/ 2 w 399"/>
                <a:gd name="T1" fmla="*/ 51 h 224"/>
                <a:gd name="T2" fmla="*/ 18 w 399"/>
                <a:gd name="T3" fmla="*/ 7 h 224"/>
                <a:gd name="T4" fmla="*/ 114 w 399"/>
                <a:gd name="T5" fmla="*/ 7 h 224"/>
                <a:gd name="T6" fmla="*/ 130 w 399"/>
                <a:gd name="T7" fmla="*/ 51 h 224"/>
                <a:gd name="T8" fmla="*/ 0 60000 65536"/>
                <a:gd name="T9" fmla="*/ 0 60000 65536"/>
                <a:gd name="T10" fmla="*/ 0 60000 65536"/>
                <a:gd name="T11" fmla="*/ 0 60000 65536"/>
                <a:gd name="T12" fmla="*/ 0 w 399"/>
                <a:gd name="T13" fmla="*/ 0 h 224"/>
                <a:gd name="T14" fmla="*/ 399 w 399"/>
                <a:gd name="T15" fmla="*/ 224 h 224"/>
              </a:gdLst>
              <a:ahLst/>
              <a:cxnLst>
                <a:cxn ang="T8">
                  <a:pos x="T0" y="T1"/>
                </a:cxn>
                <a:cxn ang="T9">
                  <a:pos x="T2" y="T3"/>
                </a:cxn>
                <a:cxn ang="T10">
                  <a:pos x="T4" y="T5"/>
                </a:cxn>
                <a:cxn ang="T11">
                  <a:pos x="T6" y="T7"/>
                </a:cxn>
              </a:cxnLst>
              <a:rect l="T12" t="T13" r="T14" b="T15"/>
              <a:pathLst>
                <a:path w="399" h="224">
                  <a:moveTo>
                    <a:pt x="8" y="224"/>
                  </a:moveTo>
                  <a:cubicBezTo>
                    <a:pt x="4" y="143"/>
                    <a:pt x="0" y="63"/>
                    <a:pt x="56" y="32"/>
                  </a:cubicBezTo>
                  <a:cubicBezTo>
                    <a:pt x="111" y="0"/>
                    <a:pt x="288" y="0"/>
                    <a:pt x="344" y="32"/>
                  </a:cubicBezTo>
                  <a:cubicBezTo>
                    <a:pt x="399" y="63"/>
                    <a:pt x="395" y="143"/>
                    <a:pt x="392" y="224"/>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grpSp>
          <p:nvGrpSpPr>
            <p:cNvPr id="90160" name="Group 36"/>
            <p:cNvGrpSpPr>
              <a:grpSpLocks/>
            </p:cNvGrpSpPr>
            <p:nvPr/>
          </p:nvGrpSpPr>
          <p:grpSpPr bwMode="auto">
            <a:xfrm>
              <a:off x="1609" y="1848"/>
              <a:ext cx="231" cy="72"/>
              <a:chOff x="1848" y="1824"/>
              <a:chExt cx="288" cy="96"/>
            </a:xfrm>
          </p:grpSpPr>
          <p:sp>
            <p:nvSpPr>
              <p:cNvPr id="90161" name="Oval 37"/>
              <p:cNvSpPr>
                <a:spLocks noChangeArrowheads="1"/>
              </p:cNvSpPr>
              <p:nvPr/>
            </p:nvSpPr>
            <p:spPr bwMode="auto">
              <a:xfrm>
                <a:off x="1896" y="1848"/>
                <a:ext cx="240" cy="48"/>
              </a:xfrm>
              <a:prstGeom prst="ellipse">
                <a:avLst/>
              </a:prstGeom>
              <a:solidFill>
                <a:schemeClr val="bg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0162" name="Oval 38"/>
              <p:cNvSpPr>
                <a:spLocks noChangeArrowheads="1"/>
              </p:cNvSpPr>
              <p:nvPr/>
            </p:nvSpPr>
            <p:spPr bwMode="auto">
              <a:xfrm>
                <a:off x="1848" y="1824"/>
                <a:ext cx="96" cy="96"/>
              </a:xfrm>
              <a:prstGeom prst="ellipse">
                <a:avLst/>
              </a:prstGeom>
              <a:solidFill>
                <a:schemeClr val="bg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grpSp>
      </p:grpSp>
      <p:grpSp>
        <p:nvGrpSpPr>
          <p:cNvPr id="90125" name="Group 41"/>
          <p:cNvGrpSpPr>
            <a:grpSpLocks/>
          </p:cNvGrpSpPr>
          <p:nvPr/>
        </p:nvGrpSpPr>
        <p:grpSpPr bwMode="auto">
          <a:xfrm>
            <a:off x="3738563" y="3611563"/>
            <a:ext cx="831850" cy="471487"/>
            <a:chOff x="2521" y="3488"/>
            <a:chExt cx="940" cy="561"/>
          </a:xfrm>
        </p:grpSpPr>
        <p:grpSp>
          <p:nvGrpSpPr>
            <p:cNvPr id="90150" name="Group 41"/>
            <p:cNvGrpSpPr>
              <a:grpSpLocks/>
            </p:cNvGrpSpPr>
            <p:nvPr/>
          </p:nvGrpSpPr>
          <p:grpSpPr bwMode="auto">
            <a:xfrm>
              <a:off x="2521" y="3488"/>
              <a:ext cx="940" cy="561"/>
              <a:chOff x="2513" y="2032"/>
              <a:chExt cx="940" cy="561"/>
            </a:xfrm>
          </p:grpSpPr>
          <p:sp>
            <p:nvSpPr>
              <p:cNvPr id="90152" name="Freeform 42"/>
              <p:cNvSpPr>
                <a:spLocks/>
              </p:cNvSpPr>
              <p:nvPr/>
            </p:nvSpPr>
            <p:spPr bwMode="auto">
              <a:xfrm>
                <a:off x="2513" y="2171"/>
                <a:ext cx="940" cy="422"/>
              </a:xfrm>
              <a:custGeom>
                <a:avLst/>
                <a:gdLst>
                  <a:gd name="T0" fmla="*/ 15 w 1084"/>
                  <a:gd name="T1" fmla="*/ 341 h 422"/>
                  <a:gd name="T2" fmla="*/ 22 w 1084"/>
                  <a:gd name="T3" fmla="*/ 101 h 422"/>
                  <a:gd name="T4" fmla="*/ 47 w 1084"/>
                  <a:gd name="T5" fmla="*/ 29 h 422"/>
                  <a:gd name="T6" fmla="*/ 60 w 1084"/>
                  <a:gd name="T7" fmla="*/ 13 h 422"/>
                  <a:gd name="T8" fmla="*/ 66 w 1084"/>
                  <a:gd name="T9" fmla="*/ 5 h 422"/>
                  <a:gd name="T10" fmla="*/ 87 w 1084"/>
                  <a:gd name="T11" fmla="*/ 13 h 422"/>
                  <a:gd name="T12" fmla="*/ 91 w 1084"/>
                  <a:gd name="T13" fmla="*/ 61 h 422"/>
                  <a:gd name="T14" fmla="*/ 93 w 1084"/>
                  <a:gd name="T15" fmla="*/ 85 h 422"/>
                  <a:gd name="T16" fmla="*/ 98 w 1084"/>
                  <a:gd name="T17" fmla="*/ 269 h 422"/>
                  <a:gd name="T18" fmla="*/ 115 w 1084"/>
                  <a:gd name="T19" fmla="*/ 277 h 422"/>
                  <a:gd name="T20" fmla="*/ 277 w 1084"/>
                  <a:gd name="T21" fmla="*/ 293 h 422"/>
                  <a:gd name="T22" fmla="*/ 212 w 1084"/>
                  <a:gd name="T23" fmla="*/ 405 h 422"/>
                  <a:gd name="T24" fmla="*/ 15 w 1084"/>
                  <a:gd name="T25" fmla="*/ 381 h 422"/>
                  <a:gd name="T26" fmla="*/ 15 w 1084"/>
                  <a:gd name="T27" fmla="*/ 341 h 42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084"/>
                  <a:gd name="T43" fmla="*/ 0 h 422"/>
                  <a:gd name="T44" fmla="*/ 1084 w 1084"/>
                  <a:gd name="T45" fmla="*/ 422 h 42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084" h="422">
                    <a:moveTo>
                      <a:pt x="55" y="341"/>
                    </a:moveTo>
                    <a:cubicBezTo>
                      <a:pt x="11" y="268"/>
                      <a:pt x="0" y="153"/>
                      <a:pt x="79" y="101"/>
                    </a:cubicBezTo>
                    <a:cubicBezTo>
                      <a:pt x="98" y="71"/>
                      <a:pt x="132" y="40"/>
                      <a:pt x="167" y="29"/>
                    </a:cubicBezTo>
                    <a:cubicBezTo>
                      <a:pt x="183" y="23"/>
                      <a:pt x="199" y="18"/>
                      <a:pt x="215" y="13"/>
                    </a:cubicBezTo>
                    <a:cubicBezTo>
                      <a:pt x="223" y="10"/>
                      <a:pt x="239" y="5"/>
                      <a:pt x="239" y="5"/>
                    </a:cubicBezTo>
                    <a:cubicBezTo>
                      <a:pt x="263" y="7"/>
                      <a:pt x="290" y="0"/>
                      <a:pt x="311" y="13"/>
                    </a:cubicBezTo>
                    <a:cubicBezTo>
                      <a:pt x="325" y="22"/>
                      <a:pt x="321" y="45"/>
                      <a:pt x="327" y="61"/>
                    </a:cubicBezTo>
                    <a:cubicBezTo>
                      <a:pt x="329" y="69"/>
                      <a:pt x="335" y="85"/>
                      <a:pt x="335" y="85"/>
                    </a:cubicBezTo>
                    <a:cubicBezTo>
                      <a:pt x="335" y="92"/>
                      <a:pt x="346" y="264"/>
                      <a:pt x="351" y="269"/>
                    </a:cubicBezTo>
                    <a:cubicBezTo>
                      <a:pt x="365" y="284"/>
                      <a:pt x="393" y="276"/>
                      <a:pt x="415" y="277"/>
                    </a:cubicBezTo>
                    <a:cubicBezTo>
                      <a:pt x="609" y="284"/>
                      <a:pt x="804" y="285"/>
                      <a:pt x="999" y="293"/>
                    </a:cubicBezTo>
                    <a:cubicBezTo>
                      <a:pt x="1084" y="421"/>
                      <a:pt x="794" y="403"/>
                      <a:pt x="767" y="405"/>
                    </a:cubicBezTo>
                    <a:cubicBezTo>
                      <a:pt x="609" y="402"/>
                      <a:pt x="264" y="422"/>
                      <a:pt x="55" y="381"/>
                    </a:cubicBezTo>
                    <a:cubicBezTo>
                      <a:pt x="21" y="358"/>
                      <a:pt x="24" y="371"/>
                      <a:pt x="55" y="341"/>
                    </a:cubicBezTo>
                    <a:close/>
                  </a:path>
                </a:pathLst>
              </a:custGeom>
              <a:solidFill>
                <a:schemeClr val="bg1"/>
              </a:solidFill>
              <a:ln w="9525">
                <a:solidFill>
                  <a:schemeClr val="tx1"/>
                </a:solidFill>
                <a:round/>
                <a:headEnd/>
                <a:tailEnd/>
              </a:ln>
            </p:spPr>
            <p:txBody>
              <a:bodyPr wrap="none" anchor="ctr"/>
              <a:lstStyle/>
              <a:p>
                <a:endParaRPr lang="ja-JP" altLang="en-US"/>
              </a:p>
            </p:txBody>
          </p:sp>
          <p:grpSp>
            <p:nvGrpSpPr>
              <p:cNvPr id="90153" name="Group 43"/>
              <p:cNvGrpSpPr>
                <a:grpSpLocks/>
              </p:cNvGrpSpPr>
              <p:nvPr/>
            </p:nvGrpSpPr>
            <p:grpSpPr bwMode="auto">
              <a:xfrm>
                <a:off x="2640" y="2032"/>
                <a:ext cx="288" cy="96"/>
                <a:chOff x="1848" y="1824"/>
                <a:chExt cx="288" cy="96"/>
              </a:xfrm>
            </p:grpSpPr>
            <p:sp>
              <p:nvSpPr>
                <p:cNvPr id="90154" name="Oval 44"/>
                <p:cNvSpPr>
                  <a:spLocks noChangeArrowheads="1"/>
                </p:cNvSpPr>
                <p:nvPr/>
              </p:nvSpPr>
              <p:spPr bwMode="auto">
                <a:xfrm>
                  <a:off x="1896" y="1848"/>
                  <a:ext cx="240" cy="48"/>
                </a:xfrm>
                <a:prstGeom prst="ellipse">
                  <a:avLst/>
                </a:prstGeom>
                <a:solidFill>
                  <a:schemeClr val="bg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sp>
              <p:nvSpPr>
                <p:cNvPr id="90155" name="Oval 45"/>
                <p:cNvSpPr>
                  <a:spLocks noChangeArrowheads="1"/>
                </p:cNvSpPr>
                <p:nvPr/>
              </p:nvSpPr>
              <p:spPr bwMode="auto">
                <a:xfrm>
                  <a:off x="1848" y="1824"/>
                  <a:ext cx="96" cy="96"/>
                </a:xfrm>
                <a:prstGeom prst="ellipse">
                  <a:avLst/>
                </a:prstGeom>
                <a:solidFill>
                  <a:schemeClr val="bg1"/>
                </a:solidFill>
                <a:ln w="9525">
                  <a:solidFill>
                    <a:schemeClr val="tx1"/>
                  </a:solidFill>
                  <a:round/>
                  <a:headEnd/>
                  <a:tailEnd/>
                </a:ln>
              </p:spPr>
              <p:txBody>
                <a:bodyPr wrap="none" anchor="ctr"/>
                <a:lstStyle/>
                <a:p>
                  <a:pPr defTabSz="457200" eaLnBrk="1" hangingPunct="1"/>
                  <a:endParaRPr lang="ja-JP" altLang="en-US" sz="1800">
                    <a:latin typeface="Calibri" pitchFamily="34" charset="0"/>
                  </a:endParaRPr>
                </a:p>
              </p:txBody>
            </p:sp>
          </p:grpSp>
        </p:grpSp>
        <p:sp>
          <p:nvSpPr>
            <p:cNvPr id="90151" name="Freeform 46"/>
            <p:cNvSpPr>
              <a:spLocks/>
            </p:cNvSpPr>
            <p:nvPr/>
          </p:nvSpPr>
          <p:spPr bwMode="auto">
            <a:xfrm>
              <a:off x="2712" y="3704"/>
              <a:ext cx="88" cy="267"/>
            </a:xfrm>
            <a:custGeom>
              <a:avLst/>
              <a:gdLst>
                <a:gd name="T0" fmla="*/ 64 w 88"/>
                <a:gd name="T1" fmla="*/ 0 h 267"/>
                <a:gd name="T2" fmla="*/ 0 w 88"/>
                <a:gd name="T3" fmla="*/ 88 h 267"/>
                <a:gd name="T4" fmla="*/ 8 w 88"/>
                <a:gd name="T5" fmla="*/ 240 h 267"/>
                <a:gd name="T6" fmla="*/ 16 w 88"/>
                <a:gd name="T7" fmla="*/ 264 h 267"/>
                <a:gd name="T8" fmla="*/ 40 w 88"/>
                <a:gd name="T9" fmla="*/ 256 h 267"/>
                <a:gd name="T10" fmla="*/ 56 w 88"/>
                <a:gd name="T11" fmla="*/ 232 h 267"/>
                <a:gd name="T12" fmla="*/ 80 w 88"/>
                <a:gd name="T13" fmla="*/ 240 h 267"/>
                <a:gd name="T14" fmla="*/ 88 w 88"/>
                <a:gd name="T15" fmla="*/ 208 h 267"/>
                <a:gd name="T16" fmla="*/ 80 w 88"/>
                <a:gd name="T17" fmla="*/ 120 h 267"/>
                <a:gd name="T18" fmla="*/ 64 w 88"/>
                <a:gd name="T19" fmla="*/ 0 h 26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8"/>
                <a:gd name="T31" fmla="*/ 0 h 267"/>
                <a:gd name="T32" fmla="*/ 88 w 88"/>
                <a:gd name="T33" fmla="*/ 267 h 26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8" h="267">
                  <a:moveTo>
                    <a:pt x="64" y="0"/>
                  </a:moveTo>
                  <a:cubicBezTo>
                    <a:pt x="23" y="13"/>
                    <a:pt x="12" y="49"/>
                    <a:pt x="0" y="88"/>
                  </a:cubicBezTo>
                  <a:cubicBezTo>
                    <a:pt x="2" y="138"/>
                    <a:pt x="3" y="189"/>
                    <a:pt x="8" y="240"/>
                  </a:cubicBezTo>
                  <a:cubicBezTo>
                    <a:pt x="8" y="248"/>
                    <a:pt x="8" y="260"/>
                    <a:pt x="16" y="264"/>
                  </a:cubicBezTo>
                  <a:cubicBezTo>
                    <a:pt x="23" y="267"/>
                    <a:pt x="32" y="258"/>
                    <a:pt x="40" y="256"/>
                  </a:cubicBezTo>
                  <a:cubicBezTo>
                    <a:pt x="45" y="248"/>
                    <a:pt x="47" y="235"/>
                    <a:pt x="56" y="232"/>
                  </a:cubicBezTo>
                  <a:cubicBezTo>
                    <a:pt x="63" y="228"/>
                    <a:pt x="73" y="245"/>
                    <a:pt x="80" y="240"/>
                  </a:cubicBezTo>
                  <a:cubicBezTo>
                    <a:pt x="88" y="233"/>
                    <a:pt x="85" y="218"/>
                    <a:pt x="88" y="208"/>
                  </a:cubicBezTo>
                  <a:cubicBezTo>
                    <a:pt x="85" y="178"/>
                    <a:pt x="83" y="149"/>
                    <a:pt x="80" y="120"/>
                  </a:cubicBezTo>
                  <a:cubicBezTo>
                    <a:pt x="74" y="78"/>
                    <a:pt x="50" y="40"/>
                    <a:pt x="64" y="0"/>
                  </a:cubicBezTo>
                  <a:close/>
                </a:path>
              </a:pathLst>
            </a:custGeom>
            <a:solidFill>
              <a:schemeClr val="accent1"/>
            </a:solidFill>
            <a:ln w="9525">
              <a:solidFill>
                <a:schemeClr val="tx1"/>
              </a:solidFill>
              <a:round/>
              <a:headEnd/>
              <a:tailEnd/>
            </a:ln>
          </p:spPr>
          <p:txBody>
            <a:bodyPr wrap="none" anchor="ctr"/>
            <a:lstStyle/>
            <a:p>
              <a:endParaRPr lang="ja-JP" altLang="en-US"/>
            </a:p>
          </p:txBody>
        </p:sp>
      </p:grpSp>
      <p:sp>
        <p:nvSpPr>
          <p:cNvPr id="90126" name="テキスト ボックス 5"/>
          <p:cNvSpPr txBox="1">
            <a:spLocks noChangeArrowheads="1"/>
          </p:cNvSpPr>
          <p:nvPr/>
        </p:nvSpPr>
        <p:spPr bwMode="auto">
          <a:xfrm>
            <a:off x="1446213" y="1668394"/>
            <a:ext cx="719931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ja-JP" altLang="en-US" sz="1600" b="1" dirty="0">
                <a:solidFill>
                  <a:srgbClr val="5F5F5F"/>
                </a:solidFill>
                <a:latin typeface="Meiryo UI" pitchFamily="50" charset="-128"/>
                <a:ea typeface="Meiryo UI" pitchFamily="50" charset="-128"/>
                <a:cs typeface="Meiryo UI" pitchFamily="50" charset="-128"/>
              </a:rPr>
              <a:t>移乗             歩行                      階段           トイレ動作         入浴</a:t>
            </a:r>
          </a:p>
        </p:txBody>
      </p:sp>
      <p:sp>
        <p:nvSpPr>
          <p:cNvPr id="90127" name="AutoShape 49"/>
          <p:cNvSpPr>
            <a:spLocks noChangeArrowheads="1"/>
          </p:cNvSpPr>
          <p:nvPr/>
        </p:nvSpPr>
        <p:spPr bwMode="auto">
          <a:xfrm>
            <a:off x="942975" y="3452813"/>
            <a:ext cx="7226300" cy="876300"/>
          </a:xfrm>
          <a:prstGeom prst="roundRect">
            <a:avLst>
              <a:gd name="adj" fmla="val 50000"/>
            </a:avLst>
          </a:prstGeom>
          <a:noFill/>
          <a:ln w="44450" cap="rnd">
            <a:solidFill>
              <a:srgbClr val="FF6600"/>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90128" name="テキスト ボックス 5"/>
          <p:cNvSpPr txBox="1">
            <a:spLocks noChangeArrowheads="1"/>
          </p:cNvSpPr>
          <p:nvPr/>
        </p:nvSpPr>
        <p:spPr bwMode="white">
          <a:xfrm>
            <a:off x="4684713" y="3170238"/>
            <a:ext cx="958850" cy="7016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algn="ctr" eaLnBrk="1" hangingPunct="1">
              <a:buFont typeface="Wingdings" pitchFamily="2" charset="2"/>
              <a:buNone/>
            </a:pPr>
            <a:r>
              <a:rPr lang="ja-JP" altLang="en-US" sz="2000" b="1">
                <a:solidFill>
                  <a:srgbClr val="FF9933"/>
                </a:solidFill>
                <a:latin typeface="Meiryo UI" pitchFamily="50" charset="-128"/>
                <a:ea typeface="Meiryo UI" pitchFamily="50" charset="-128"/>
                <a:cs typeface="Meiryo UI" pitchFamily="50" charset="-128"/>
              </a:rPr>
              <a:t>セルフケア     </a:t>
            </a:r>
          </a:p>
        </p:txBody>
      </p:sp>
      <p:sp>
        <p:nvSpPr>
          <p:cNvPr id="90129" name="AutoShape 51"/>
          <p:cNvSpPr>
            <a:spLocks noChangeArrowheads="1"/>
          </p:cNvSpPr>
          <p:nvPr/>
        </p:nvSpPr>
        <p:spPr bwMode="auto">
          <a:xfrm>
            <a:off x="7061200" y="2154238"/>
            <a:ext cx="1041400" cy="2171700"/>
          </a:xfrm>
          <a:prstGeom prst="roundRect">
            <a:avLst>
              <a:gd name="adj" fmla="val 50000"/>
            </a:avLst>
          </a:prstGeom>
          <a:noFill/>
          <a:ln w="44450" cap="rnd">
            <a:solidFill>
              <a:srgbClr val="FF6600"/>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90130" name="Rectangle 52"/>
          <p:cNvSpPr>
            <a:spLocks noChangeArrowheads="1"/>
          </p:cNvSpPr>
          <p:nvPr/>
        </p:nvSpPr>
        <p:spPr bwMode="white">
          <a:xfrm>
            <a:off x="7099300" y="3360738"/>
            <a:ext cx="774700" cy="1524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90131" name="Rectangle 53"/>
          <p:cNvSpPr>
            <a:spLocks noChangeArrowheads="1"/>
          </p:cNvSpPr>
          <p:nvPr/>
        </p:nvSpPr>
        <p:spPr bwMode="white">
          <a:xfrm>
            <a:off x="7823200" y="3225800"/>
            <a:ext cx="266700" cy="4445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90132" name="Rectangle 54"/>
          <p:cNvSpPr>
            <a:spLocks noChangeArrowheads="1"/>
          </p:cNvSpPr>
          <p:nvPr/>
        </p:nvSpPr>
        <p:spPr bwMode="white">
          <a:xfrm>
            <a:off x="6908800" y="3378200"/>
            <a:ext cx="254000" cy="7493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90133" name="Rectangle 55"/>
          <p:cNvSpPr>
            <a:spLocks noChangeArrowheads="1"/>
          </p:cNvSpPr>
          <p:nvPr/>
        </p:nvSpPr>
        <p:spPr bwMode="white">
          <a:xfrm>
            <a:off x="6921500" y="4056063"/>
            <a:ext cx="711200" cy="2413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90134" name="Rectangle 56"/>
          <p:cNvSpPr>
            <a:spLocks noChangeArrowheads="1"/>
          </p:cNvSpPr>
          <p:nvPr/>
        </p:nvSpPr>
        <p:spPr bwMode="white">
          <a:xfrm rot="-678596">
            <a:off x="7704138" y="4246563"/>
            <a:ext cx="812800" cy="1778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90135" name="Rectangle 57"/>
          <p:cNvSpPr>
            <a:spLocks noChangeArrowheads="1"/>
          </p:cNvSpPr>
          <p:nvPr/>
        </p:nvSpPr>
        <p:spPr bwMode="white">
          <a:xfrm rot="-2827266">
            <a:off x="7816056" y="4026694"/>
            <a:ext cx="784225" cy="20478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90136" name="Rectangle 58"/>
          <p:cNvSpPr>
            <a:spLocks noChangeArrowheads="1"/>
          </p:cNvSpPr>
          <p:nvPr/>
        </p:nvSpPr>
        <p:spPr bwMode="white">
          <a:xfrm rot="-4965655">
            <a:off x="8493479" y="3757865"/>
            <a:ext cx="784225" cy="20478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90137" name="Rectangle 59"/>
          <p:cNvSpPr>
            <a:spLocks noChangeArrowheads="1"/>
          </p:cNvSpPr>
          <p:nvPr/>
        </p:nvSpPr>
        <p:spPr bwMode="white">
          <a:xfrm rot="-5400000">
            <a:off x="7842216" y="3547269"/>
            <a:ext cx="784225" cy="20478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90138" name="Rectangle 60"/>
          <p:cNvSpPr>
            <a:spLocks noChangeArrowheads="1"/>
          </p:cNvSpPr>
          <p:nvPr/>
        </p:nvSpPr>
        <p:spPr bwMode="white">
          <a:xfrm rot="-1655067">
            <a:off x="7434263" y="4313238"/>
            <a:ext cx="784225" cy="20478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90139" name="AutoShape 61"/>
          <p:cNvSpPr>
            <a:spLocks noChangeArrowheads="1"/>
          </p:cNvSpPr>
          <p:nvPr/>
        </p:nvSpPr>
        <p:spPr bwMode="auto">
          <a:xfrm>
            <a:off x="6399213" y="2762250"/>
            <a:ext cx="660400" cy="660400"/>
          </a:xfrm>
          <a:prstGeom prst="roundRect">
            <a:avLst>
              <a:gd name="adj" fmla="val 50000"/>
            </a:avLst>
          </a:prstGeom>
          <a:noFill/>
          <a:ln w="44450" cap="rnd">
            <a:solidFill>
              <a:srgbClr val="FF6600"/>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90140" name="Rectangle 62"/>
          <p:cNvSpPr>
            <a:spLocks noChangeArrowheads="1"/>
          </p:cNvSpPr>
          <p:nvPr/>
        </p:nvSpPr>
        <p:spPr bwMode="white">
          <a:xfrm rot="-5400000">
            <a:off x="6128544" y="2156619"/>
            <a:ext cx="784225" cy="105568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90141" name="Rectangle 63"/>
          <p:cNvSpPr>
            <a:spLocks noChangeArrowheads="1"/>
          </p:cNvSpPr>
          <p:nvPr/>
        </p:nvSpPr>
        <p:spPr bwMode="white">
          <a:xfrm rot="-5400000">
            <a:off x="6115844" y="2751932"/>
            <a:ext cx="784225" cy="57308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90142" name="テキスト ボックス 5"/>
          <p:cNvSpPr txBox="1">
            <a:spLocks noChangeArrowheads="1"/>
          </p:cNvSpPr>
          <p:nvPr/>
        </p:nvSpPr>
        <p:spPr bwMode="auto">
          <a:xfrm>
            <a:off x="1420467" y="3110258"/>
            <a:ext cx="71358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eaLnBrk="1" hangingPunct="1">
              <a:buFont typeface="Wingdings" pitchFamily="2" charset="2"/>
              <a:buNone/>
            </a:pPr>
            <a:r>
              <a:rPr lang="ja-JP" altLang="en-US" sz="1600" b="1" dirty="0">
                <a:solidFill>
                  <a:srgbClr val="5F5F5F"/>
                </a:solidFill>
                <a:latin typeface="Meiryo UI" pitchFamily="50" charset="-128"/>
                <a:ea typeface="Meiryo UI" pitchFamily="50" charset="-128"/>
                <a:cs typeface="Meiryo UI" pitchFamily="50" charset="-128"/>
              </a:rPr>
              <a:t>食事            排尿           排便                          更衣              整容</a:t>
            </a:r>
          </a:p>
        </p:txBody>
      </p:sp>
      <p:sp>
        <p:nvSpPr>
          <p:cNvPr id="90143" name="Rectangle 21"/>
          <p:cNvSpPr>
            <a:spLocks noChangeArrowheads="1"/>
          </p:cNvSpPr>
          <p:nvPr/>
        </p:nvSpPr>
        <p:spPr bwMode="auto">
          <a:xfrm>
            <a:off x="6042025" y="2212975"/>
            <a:ext cx="439738" cy="608013"/>
          </a:xfrm>
          <a:prstGeom prst="rect">
            <a:avLst/>
          </a:prstGeom>
          <a:solidFill>
            <a:schemeClr val="bg1"/>
          </a:solidFill>
          <a:ln w="9525">
            <a:solidFill>
              <a:schemeClr val="tx1"/>
            </a:solidFill>
            <a:miter lim="800000"/>
            <a:headEnd/>
            <a:tailEnd/>
          </a:ln>
        </p:spPr>
        <p:txBody>
          <a:bodyPr wrap="none" anchor="ctr"/>
          <a:lstStyle/>
          <a:p>
            <a:pPr defTabSz="457200" eaLnBrk="1" hangingPunct="1"/>
            <a:r>
              <a:rPr lang="en-US" altLang="ja-JP" sz="1200" b="1">
                <a:latin typeface="メイリオ" pitchFamily="50" charset="-128"/>
                <a:ea typeface="メイリオ" pitchFamily="50" charset="-128"/>
                <a:cs typeface="Osaka"/>
              </a:rPr>
              <a:t>WC</a:t>
            </a:r>
            <a:r>
              <a:rPr lang="en-US" altLang="ja-JP" sz="1400" b="1">
                <a:latin typeface="メイリオ" pitchFamily="50" charset="-128"/>
                <a:ea typeface="メイリオ" pitchFamily="50" charset="-128"/>
                <a:cs typeface="Osaka"/>
              </a:rPr>
              <a:t> </a:t>
            </a:r>
          </a:p>
        </p:txBody>
      </p:sp>
      <p:sp>
        <p:nvSpPr>
          <p:cNvPr id="90144" name="AutoShape 66"/>
          <p:cNvSpPr>
            <a:spLocks noChangeArrowheads="1"/>
          </p:cNvSpPr>
          <p:nvPr/>
        </p:nvSpPr>
        <p:spPr bwMode="auto">
          <a:xfrm>
            <a:off x="990600" y="2081213"/>
            <a:ext cx="7137400" cy="889000"/>
          </a:xfrm>
          <a:prstGeom prst="roundRect">
            <a:avLst>
              <a:gd name="adj" fmla="val 50000"/>
            </a:avLst>
          </a:prstGeom>
          <a:noFill/>
          <a:ln w="44450" cap="rnd">
            <a:solidFill>
              <a:srgbClr val="3399FF"/>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90145" name="テキスト ボックス 5"/>
          <p:cNvSpPr txBox="1">
            <a:spLocks noChangeArrowheads="1"/>
          </p:cNvSpPr>
          <p:nvPr/>
        </p:nvSpPr>
        <p:spPr bwMode="white">
          <a:xfrm>
            <a:off x="3514725" y="1901825"/>
            <a:ext cx="785813" cy="396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Arial" pitchFamily="34" charset="0"/>
                <a:ea typeface="ＭＳ Ｐゴシック" pitchFamily="50" charset="-128"/>
              </a:defRPr>
            </a:lvl1pPr>
            <a:lvl2pPr>
              <a:defRPr kumimoji="1" sz="2800">
                <a:solidFill>
                  <a:schemeClr val="tx1"/>
                </a:solidFill>
                <a:latin typeface="Arial" pitchFamily="34" charset="0"/>
                <a:ea typeface="ＭＳ Ｐゴシック" pitchFamily="50" charset="-128"/>
              </a:defRPr>
            </a:lvl2pPr>
            <a:lvl3pPr>
              <a:defRPr kumimoji="1" sz="2400">
                <a:solidFill>
                  <a:schemeClr val="tx1"/>
                </a:solidFill>
                <a:latin typeface="Arial" pitchFamily="34" charset="0"/>
                <a:ea typeface="ＭＳ Ｐゴシック" pitchFamily="50" charset="-128"/>
              </a:defRPr>
            </a:lvl3pPr>
            <a:lvl4pPr>
              <a:defRPr kumimoji="1" sz="2000">
                <a:solidFill>
                  <a:schemeClr val="tx1"/>
                </a:solidFill>
                <a:latin typeface="Arial" pitchFamily="34" charset="0"/>
                <a:ea typeface="ＭＳ Ｐゴシック" pitchFamily="50" charset="-128"/>
              </a:defRPr>
            </a:lvl4pPr>
            <a:lvl5pPr>
              <a:defRPr kumimoji="1" sz="2000">
                <a:solidFill>
                  <a:schemeClr val="tx1"/>
                </a:solidFill>
                <a:latin typeface="Arial" pitchFamily="34" charset="0"/>
                <a:ea typeface="ＭＳ Ｐゴシック" pitchFamily="50" charset="-128"/>
              </a:defRPr>
            </a:lvl5pPr>
            <a:lvl6pPr eaLnBrk="0" hangingPunct="0">
              <a:defRPr kumimoji="1" sz="2000">
                <a:solidFill>
                  <a:schemeClr val="tx1"/>
                </a:solidFill>
                <a:latin typeface="Arial" pitchFamily="34" charset="0"/>
                <a:ea typeface="ＭＳ Ｐゴシック" pitchFamily="50" charset="-128"/>
              </a:defRPr>
            </a:lvl6pPr>
            <a:lvl7pPr eaLnBrk="0" hangingPunct="0">
              <a:defRPr kumimoji="1" sz="2000">
                <a:solidFill>
                  <a:schemeClr val="tx1"/>
                </a:solidFill>
                <a:latin typeface="Arial" pitchFamily="34" charset="0"/>
                <a:ea typeface="ＭＳ Ｐゴシック" pitchFamily="50" charset="-128"/>
              </a:defRPr>
            </a:lvl7pPr>
            <a:lvl8pPr eaLnBrk="0" hangingPunct="0">
              <a:defRPr kumimoji="1" sz="2000">
                <a:solidFill>
                  <a:schemeClr val="tx1"/>
                </a:solidFill>
                <a:latin typeface="Arial" pitchFamily="34" charset="0"/>
                <a:ea typeface="ＭＳ Ｐゴシック" pitchFamily="50" charset="-128"/>
              </a:defRPr>
            </a:lvl8pPr>
            <a:lvl9pPr eaLnBrk="0" hangingPunct="0">
              <a:defRPr kumimoji="1" sz="2000">
                <a:solidFill>
                  <a:schemeClr val="tx1"/>
                </a:solidFill>
                <a:latin typeface="Arial" pitchFamily="34" charset="0"/>
                <a:ea typeface="ＭＳ Ｐゴシック" pitchFamily="50" charset="-128"/>
              </a:defRPr>
            </a:lvl9pPr>
          </a:lstStyle>
          <a:p>
            <a:pPr algn="ctr" eaLnBrk="1" hangingPunct="1">
              <a:buFont typeface="Wingdings" pitchFamily="2" charset="2"/>
              <a:buNone/>
            </a:pPr>
            <a:r>
              <a:rPr lang="ja-JP" altLang="en-US" sz="2000" b="1" dirty="0">
                <a:solidFill>
                  <a:srgbClr val="3399FF"/>
                </a:solidFill>
                <a:latin typeface="Meiryo UI" pitchFamily="50" charset="-128"/>
                <a:ea typeface="Meiryo UI" pitchFamily="50" charset="-128"/>
                <a:cs typeface="Meiryo UI" pitchFamily="50" charset="-128"/>
              </a:rPr>
              <a:t>移動</a:t>
            </a:r>
            <a:r>
              <a:rPr lang="ja-JP" altLang="en-US" sz="2000" b="1" dirty="0">
                <a:solidFill>
                  <a:schemeClr val="hlink"/>
                </a:solidFill>
                <a:latin typeface="Meiryo UI" pitchFamily="50" charset="-128"/>
                <a:ea typeface="Meiryo UI" pitchFamily="50" charset="-128"/>
                <a:cs typeface="Meiryo UI" pitchFamily="50" charset="-128"/>
              </a:rPr>
              <a:t>     </a:t>
            </a:r>
          </a:p>
        </p:txBody>
      </p:sp>
      <p:sp>
        <p:nvSpPr>
          <p:cNvPr id="90146" name="Rectangle 68"/>
          <p:cNvSpPr>
            <a:spLocks noChangeArrowheads="1"/>
          </p:cNvSpPr>
          <p:nvPr/>
        </p:nvSpPr>
        <p:spPr bwMode="white">
          <a:xfrm rot="-1370990">
            <a:off x="6657975" y="3355975"/>
            <a:ext cx="784225" cy="20478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90147" name="Rectangle 69"/>
          <p:cNvSpPr>
            <a:spLocks noChangeArrowheads="1"/>
          </p:cNvSpPr>
          <p:nvPr/>
        </p:nvSpPr>
        <p:spPr bwMode="white">
          <a:xfrm rot="-3726501">
            <a:off x="6852444" y="3196431"/>
            <a:ext cx="561975" cy="19526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ja-JP" altLang="en-US"/>
          </a:p>
        </p:txBody>
      </p:sp>
      <p:sp>
        <p:nvSpPr>
          <p:cNvPr id="71" name="Rectangle 3"/>
          <p:cNvSpPr>
            <a:spLocks noChangeArrowheads="1"/>
          </p:cNvSpPr>
          <p:nvPr/>
        </p:nvSpPr>
        <p:spPr bwMode="auto">
          <a:xfrm>
            <a:off x="318293" y="829653"/>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433850665"/>
      </p:ext>
    </p:extLst>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88640"/>
            <a:ext cx="8229600" cy="634082"/>
          </a:xfrm>
        </p:spPr>
        <p:txBody>
          <a:bodyPr>
            <a:normAutofit fontScale="90000"/>
          </a:bodyPr>
          <a:lstStyle/>
          <a:p>
            <a:r>
              <a:rPr kumimoji="1"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身の回りのことができるか確認する </a:t>
            </a:r>
            <a:r>
              <a:rPr kumimoji="1"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t>(ADL)</a:t>
            </a:r>
            <a:endParaRPr kumimoji="1" lang="ja-JP" altLang="en-US" sz="3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1115616" y="1484784"/>
            <a:ext cx="7499176" cy="4525963"/>
          </a:xfrm>
        </p:spPr>
        <p:txBody>
          <a:bodyPr>
            <a:normAutofit/>
          </a:bodyPr>
          <a:lstStyle/>
          <a:p>
            <a:r>
              <a:rPr kumimoji="1" lang="ja-JP" altLang="en-US" sz="24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治療 </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に関係すること</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食事</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を摂ることができる</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排泄</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入浴</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着替え</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b="1" dirty="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通院</a:t>
            </a:r>
            <a:r>
              <a:rPr lang="ja-JP" altLang="en-US" sz="24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や家での生活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に関係すること</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階段</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を</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上</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ることができる </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特に団地</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p>
          <a:p>
            <a:pPr lvl="1"/>
            <a:r>
              <a:rPr kumimoji="1" lang="ja-JP" altLang="en-US" sz="2400" b="1" dirty="0">
                <a:latin typeface="Meiryo UI" panose="020B0604030504040204" pitchFamily="50" charset="-128"/>
                <a:ea typeface="Meiryo UI" panose="020B0604030504040204" pitchFamily="50" charset="-128"/>
                <a:cs typeface="Meiryo UI" panose="020B0604030504040204" pitchFamily="50" charset="-128"/>
              </a:rPr>
              <a:t>トイレ</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に</a:t>
            </a:r>
            <a:r>
              <a:rPr kumimoji="1" lang="ja-JP" altLang="en-US" sz="2400" b="1" dirty="0">
                <a:latin typeface="Meiryo UI" panose="020B0604030504040204" pitchFamily="50" charset="-128"/>
                <a:ea typeface="Meiryo UI" panose="020B0604030504040204" pitchFamily="50" charset="-128"/>
                <a:cs typeface="Meiryo UI" panose="020B0604030504040204" pitchFamily="50" charset="-128"/>
              </a:rPr>
              <a:t>行</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くことができる</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歩いて</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移動</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できる</a:t>
            </a:r>
            <a:endParaRPr kumimoji="1" lang="ja-JP"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96581" y="818136"/>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101169606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2924944"/>
            <a:ext cx="8229600" cy="853555"/>
          </a:xfrm>
        </p:spPr>
        <p:txBody>
          <a:bodyPr>
            <a:normAutofit/>
          </a:bodyPr>
          <a:lstStyle/>
          <a:p>
            <a:pPr marL="0" indent="0" algn="ctr">
              <a:buNone/>
            </a:pPr>
            <a:r>
              <a:rPr kumimoji="1"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認知症の人へのケアのポイント</a:t>
            </a:r>
            <a:endParaRPr kumimoji="1" lang="ja-JP" altLang="en-US" sz="36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04902303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52751" y="184054"/>
            <a:ext cx="8856984" cy="634082"/>
          </a:xfrm>
        </p:spPr>
        <p:txBody>
          <a:bodyPr>
            <a:no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急性期病院における認知症の治療・ケア</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sz="half" idx="1"/>
          </p:nvPr>
        </p:nvSpPr>
        <p:spPr>
          <a:xfrm>
            <a:off x="683568" y="2204864"/>
            <a:ext cx="3812232" cy="4525963"/>
          </a:xfrm>
        </p:spPr>
        <p:txBody>
          <a:bodyPr>
            <a:noAutofit/>
          </a:bodyPr>
          <a:lstStyle/>
          <a:p>
            <a:pPr>
              <a:spcAft>
                <a:spcPts val="600"/>
              </a:spcAft>
            </a:pP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認知症の</a:t>
            </a:r>
            <a:r>
              <a:rPr kumimoji="1" lang="ja-JP" altLang="en-US" sz="20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発見と初期支援</a:t>
            </a:r>
            <a:endParaRPr kumimoji="1" lang="en-US" altLang="ja-JP" sz="20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r>
              <a:rPr lang="ja-JP" altLang="en-US" sz="20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せん妄の予防</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・発見・対応</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認知機能障害に配慮をした</a:t>
            </a: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20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身体管理</a:t>
            </a:r>
            <a:endParaRPr lang="en-US" altLang="ja-JP" sz="20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lvl="1">
              <a:spcAft>
                <a:spcPts val="600"/>
              </a:spcAft>
            </a:pPr>
            <a:r>
              <a:rPr lang="ja-JP" altLang="en-US"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疼痛</a:t>
            </a:r>
            <a:endParaRPr lang="en-US" altLang="ja-JP"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lvl="1">
              <a:spcAft>
                <a:spcPts val="600"/>
              </a:spcAft>
            </a:pPr>
            <a:r>
              <a:rPr lang="ja-JP" altLang="en-US"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栄養管理・脱水の予防</a:t>
            </a:r>
            <a:endParaRPr lang="en-US" altLang="ja-JP"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lvl="1">
              <a:spcAft>
                <a:spcPts val="600"/>
              </a:spcAft>
            </a:pPr>
            <a:r>
              <a:rPr lang="ja-JP" altLang="en-US"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感染予防</a:t>
            </a:r>
            <a:endParaRPr lang="en-US" altLang="ja-JP"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lvl="1">
              <a:spcAft>
                <a:spcPts val="600"/>
              </a:spcAft>
            </a:pPr>
            <a:r>
              <a:rPr lang="ja-JP" altLang="en-US"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服薬管理</a:t>
            </a:r>
            <a:endParaRPr lang="en-US" altLang="ja-JP"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lvl="1">
              <a:spcAft>
                <a:spcPts val="600"/>
              </a:spcAft>
            </a:pPr>
            <a:r>
              <a:rPr lang="ja-JP" altLang="en-US"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セルフケア指導・支援</a:t>
            </a:r>
            <a:endParaRPr lang="en-US" altLang="ja-JP"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認知症を考慮した退院調整</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コンテンツ プレースホルダー 4"/>
          <p:cNvSpPr>
            <a:spLocks noGrp="1"/>
          </p:cNvSpPr>
          <p:nvPr>
            <p:ph sz="half" idx="2"/>
          </p:nvPr>
        </p:nvSpPr>
        <p:spPr>
          <a:xfrm>
            <a:off x="4581243" y="2132856"/>
            <a:ext cx="4038600" cy="4525963"/>
          </a:xfrm>
        </p:spPr>
        <p:txBody>
          <a:bodyPr>
            <a:normAutofit/>
          </a:bodyPr>
          <a:lstStyle/>
          <a:p>
            <a:pPr>
              <a:spcAft>
                <a:spcPts val="600"/>
              </a:spcAft>
            </a:pP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認知機能障害に配慮をしたコミュニケーション</a:t>
            </a: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認知機能障害に配慮を</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した</a:t>
            </a: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治療</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同意・意思決定支援</a:t>
            </a: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r>
              <a:rPr lang="en-US" altLang="ja-JP" sz="2000" b="1" dirty="0">
                <a:latin typeface="Meiryo UI" panose="020B0604030504040204" pitchFamily="50" charset="-128"/>
                <a:ea typeface="Meiryo UI" panose="020B0604030504040204" pitchFamily="50" charset="-128"/>
                <a:cs typeface="Meiryo UI" panose="020B0604030504040204" pitchFamily="50" charset="-128"/>
              </a:rPr>
              <a:t>BPSD</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を</a:t>
            </a:r>
            <a:r>
              <a:rPr lang="ja-JP" altLang="en-US" sz="44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予防</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する環境整備</a:t>
            </a: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向精神薬使用の適切な判断</a:t>
            </a: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endParaRPr kumimoji="1" lang="ja-JP" altLang="en-US" sz="2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Rectangle 3"/>
          <p:cNvSpPr>
            <a:spLocks noChangeArrowheads="1"/>
          </p:cNvSpPr>
          <p:nvPr/>
        </p:nvSpPr>
        <p:spPr bwMode="auto">
          <a:xfrm>
            <a:off x="296581" y="717345"/>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4" name="角丸四角形 3"/>
          <p:cNvSpPr/>
          <p:nvPr/>
        </p:nvSpPr>
        <p:spPr>
          <a:xfrm>
            <a:off x="296581" y="835581"/>
            <a:ext cx="8569325" cy="1297275"/>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marL="285750" indent="-285750">
              <a:lnSpc>
                <a:spcPts val="1900"/>
              </a:lnSpc>
              <a:buFont typeface="Wingdings" panose="05000000000000000000" pitchFamily="2" charset="2"/>
              <a:buChar char="n"/>
            </a:pPr>
            <a:r>
              <a:rPr lang="ja-JP" altLang="en-US" dirty="0">
                <a:latin typeface="Meiryo UI" panose="020B0604030504040204" pitchFamily="50" charset="-128"/>
                <a:ea typeface="Meiryo UI" panose="020B0604030504040204" pitchFamily="50" charset="-128"/>
                <a:cs typeface="Meiryo UI" panose="020B0604030504040204" pitchFamily="50" charset="-128"/>
              </a:rPr>
              <a:t>急性期病院が、認知症をもつ患者の治療・ケアを進めるにあたり意識したい点をあげる</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marL="285750" indent="-285750">
              <a:lnSpc>
                <a:spcPts val="1900"/>
              </a:lnSpc>
              <a:buFont typeface="Wingdings" panose="05000000000000000000" pitchFamily="2" charset="2"/>
              <a:buChar char="ü"/>
            </a:pPr>
            <a:r>
              <a:rPr lang="ja-JP" altLang="en-US" dirty="0">
                <a:latin typeface="Meiryo UI" panose="020B0604030504040204" pitchFamily="50" charset="-128"/>
                <a:ea typeface="Meiryo UI" panose="020B0604030504040204" pitchFamily="50" charset="-128"/>
                <a:cs typeface="Meiryo UI" panose="020B0604030504040204" pitchFamily="50" charset="-128"/>
              </a:rPr>
              <a:t>急性期病院では、疾患の治療を行う場である、という前提が</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ある。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marL="285750" indent="-285750">
              <a:lnSpc>
                <a:spcPts val="1900"/>
              </a:lnSpc>
              <a:buFont typeface="Wingdings" panose="05000000000000000000" pitchFamily="2" charset="2"/>
              <a:buChar char="ü"/>
            </a:pPr>
            <a:r>
              <a:rPr lang="ja-JP" altLang="en-US" dirty="0">
                <a:latin typeface="Meiryo UI" panose="020B0604030504040204" pitchFamily="50" charset="-128"/>
                <a:ea typeface="Meiryo UI" panose="020B0604030504040204" pitchFamily="50" charset="-128"/>
                <a:cs typeface="Meiryo UI" panose="020B0604030504040204" pitchFamily="50" charset="-128"/>
              </a:rPr>
              <a:t>認知症の問題も、身体治療を進める上の問題として現れる。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lnSpc>
                <a:spcPts val="1900"/>
              </a:lnSpc>
              <a:buFont typeface="Wingdings" panose="05000000000000000000" pitchFamily="2" charset="2"/>
              <a:buChar char="ü"/>
            </a:pPr>
            <a:r>
              <a:rPr lang="ja-JP" altLang="en-US" dirty="0">
                <a:latin typeface="Meiryo UI" panose="020B0604030504040204" pitchFamily="50" charset="-128"/>
                <a:ea typeface="Meiryo UI" panose="020B0604030504040204" pitchFamily="50" charset="-128"/>
                <a:cs typeface="Meiryo UI" panose="020B0604030504040204" pitchFamily="50" charset="-128"/>
              </a:rPr>
              <a:t>いわゆる「忘れる」「出不精になる」などの認知症単独の問題として現れることは少ない</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93777926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188640"/>
            <a:ext cx="8640960" cy="562074"/>
          </a:xfrm>
        </p:spPr>
        <p:txBody>
          <a:bodyPr>
            <a:no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認知症を持つ入院患者の苦痛の要因</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コンテンツ プレースホルダー 3"/>
          <p:cNvSpPr>
            <a:spLocks noGrp="1"/>
          </p:cNvSpPr>
          <p:nvPr>
            <p:ph sz="half" idx="1"/>
          </p:nvPr>
        </p:nvSpPr>
        <p:spPr>
          <a:xfrm>
            <a:off x="179512" y="2770604"/>
            <a:ext cx="4038600" cy="4061048"/>
          </a:xfrm>
        </p:spPr>
        <p:txBody>
          <a:bodyPr>
            <a:noAutofit/>
          </a:bodyPr>
          <a:lstStyle/>
          <a:p>
            <a:r>
              <a:rPr kumimoji="1" lang="ja-JP" altLang="en-US" sz="18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環境</a:t>
            </a:r>
            <a:endParaRPr kumimoji="1" lang="en-US" altLang="ja-JP" sz="18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標識が多く親しみのない環境で見当識を失いやすい</a:t>
            </a:r>
            <a:endPar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静脈ライン、カテーテル</a:t>
            </a:r>
            <a:endPar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転棟やベッド移動</a:t>
            </a:r>
            <a:endPar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音や光</a:t>
            </a:r>
            <a:endPar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1200"/>
              </a:spcBef>
            </a:pPr>
            <a:r>
              <a:rPr kumimoji="1" lang="ja-JP" altLang="en-US" sz="18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身体症状、身体機能、コミュニケーション障害</a:t>
            </a:r>
            <a:endParaRPr kumimoji="1" lang="en-US" altLang="ja-JP" sz="18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痛みを伝えることが困難</a:t>
            </a:r>
            <a:endPar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飲水・摂食不良</a:t>
            </a:r>
            <a:endPar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便秘、尿閉、皮膚刺激</a:t>
            </a:r>
            <a:endPar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感覚障害（視力・聴覚障害）</a:t>
            </a:r>
            <a:endPar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コンテンツ プレースホルダー 4"/>
          <p:cNvSpPr>
            <a:spLocks noGrp="1"/>
          </p:cNvSpPr>
          <p:nvPr>
            <p:ph sz="half" idx="2"/>
          </p:nvPr>
        </p:nvSpPr>
        <p:spPr>
          <a:xfrm>
            <a:off x="4283968" y="1772816"/>
            <a:ext cx="4392488" cy="5085184"/>
          </a:xfrm>
        </p:spPr>
        <p:txBody>
          <a:bodyPr>
            <a:noAutofit/>
          </a:bodyPr>
          <a:lstStyle/>
          <a:p>
            <a:r>
              <a:rPr lang="ja-JP" altLang="en-US" sz="1800" b="1" dirty="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社会関係</a:t>
            </a:r>
            <a:endParaRPr lang="en-US" altLang="ja-JP" sz="1800" b="1" dirty="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800" b="1" dirty="0">
                <a:latin typeface="Meiryo UI" panose="020B0604030504040204" pitchFamily="50" charset="-128"/>
                <a:ea typeface="Meiryo UI" panose="020B0604030504040204" pitchFamily="50" charset="-128"/>
                <a:cs typeface="Meiryo UI" panose="020B0604030504040204" pitchFamily="50" charset="-128"/>
              </a:rPr>
              <a:t>なじみのない医療スタッフによる</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処置：</a:t>
            </a:r>
            <a:r>
              <a:rPr lang="ja-JP" altLang="en-US" sz="1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ありがちな日常看護として「声掛け」と同時に処置等を開始している・・</a:t>
            </a:r>
            <a:endParaRPr lang="en-US" altLang="ja-JP" sz="18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800" b="1" dirty="0">
                <a:latin typeface="Meiryo UI" panose="020B0604030504040204" pitchFamily="50" charset="-128"/>
                <a:ea typeface="Meiryo UI" panose="020B0604030504040204" pitchFamily="50" charset="-128"/>
                <a:cs typeface="Meiryo UI" panose="020B0604030504040204" pitchFamily="50" charset="-128"/>
              </a:rPr>
              <a:t>スタッフの交代</a:t>
            </a:r>
            <a:endParaRPr lang="en-US" altLang="ja-JP" sz="1800" b="1"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800" b="1" dirty="0">
                <a:latin typeface="Meiryo UI" panose="020B0604030504040204" pitchFamily="50" charset="-128"/>
                <a:ea typeface="Meiryo UI" panose="020B0604030504040204" pitchFamily="50" charset="-128"/>
                <a:cs typeface="Meiryo UI" panose="020B0604030504040204" pitchFamily="50" charset="-128"/>
              </a:rPr>
              <a:t>スタッフ間のコミュニケーション不足</a:t>
            </a:r>
            <a:endParaRPr lang="en-US" altLang="ja-JP" sz="1800" b="1"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800" b="1" dirty="0">
                <a:latin typeface="Meiryo UI" panose="020B0604030504040204" pitchFamily="50" charset="-128"/>
                <a:ea typeface="Meiryo UI" panose="020B0604030504040204" pitchFamily="50" charset="-128"/>
                <a:cs typeface="Meiryo UI" panose="020B0604030504040204" pitchFamily="50" charset="-128"/>
              </a:rPr>
              <a:t>スタッフや家族との疎遠、孤立</a:t>
            </a:r>
            <a:endParaRPr lang="en-US" altLang="ja-JP" sz="1800" b="1"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800" b="1" dirty="0">
                <a:latin typeface="Meiryo UI" panose="020B0604030504040204" pitchFamily="50" charset="-128"/>
                <a:ea typeface="Meiryo UI" panose="020B0604030504040204" pitchFamily="50" charset="-128"/>
                <a:cs typeface="Meiryo UI" panose="020B0604030504040204" pitchFamily="50" charset="-128"/>
              </a:rPr>
              <a:t>複雑な指示</a:t>
            </a:r>
            <a:endParaRPr lang="en-US" altLang="ja-JP" sz="1800" b="1"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800" b="1" dirty="0">
                <a:latin typeface="Meiryo UI" panose="020B0604030504040204" pitchFamily="50" charset="-128"/>
                <a:ea typeface="Meiryo UI" panose="020B0604030504040204" pitchFamily="50" charset="-128"/>
                <a:cs typeface="Meiryo UI" panose="020B0604030504040204" pitchFamily="50" charset="-128"/>
              </a:rPr>
              <a:t>事前指示のないこと、治療のゴール設定がないこと</a:t>
            </a:r>
            <a:endParaRPr lang="en-US" altLang="ja-JP" sz="1800" b="1" dirty="0">
              <a:latin typeface="Meiryo UI" panose="020B0604030504040204" pitchFamily="50" charset="-128"/>
              <a:ea typeface="Meiryo UI" panose="020B0604030504040204" pitchFamily="50" charset="-128"/>
              <a:cs typeface="Meiryo UI" panose="020B0604030504040204" pitchFamily="50" charset="-128"/>
            </a:endParaRPr>
          </a:p>
          <a:p>
            <a:pPr>
              <a:spcBef>
                <a:spcPts val="1200"/>
              </a:spcBef>
            </a:pPr>
            <a:r>
              <a:rPr lang="ja-JP" altLang="en-US" sz="1800" b="1" dirty="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精神機能</a:t>
            </a:r>
            <a:endParaRPr lang="en-US" altLang="ja-JP" sz="1800" b="1" dirty="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800" b="1" dirty="0">
                <a:latin typeface="Meiryo UI" panose="020B0604030504040204" pitchFamily="50" charset="-128"/>
                <a:ea typeface="Meiryo UI" panose="020B0604030504040204" pitchFamily="50" charset="-128"/>
                <a:cs typeface="Meiryo UI" panose="020B0604030504040204" pitchFamily="50" charset="-128"/>
              </a:rPr>
              <a:t>認知機能低下</a:t>
            </a:r>
            <a:endParaRPr lang="en-US" altLang="ja-JP" sz="1800" b="1"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800" b="1" dirty="0">
                <a:latin typeface="Meiryo UI" panose="020B0604030504040204" pitchFamily="50" charset="-128"/>
                <a:ea typeface="Meiryo UI" panose="020B0604030504040204" pitchFamily="50" charset="-128"/>
                <a:cs typeface="Meiryo UI" panose="020B0604030504040204" pitchFamily="50" charset="-128"/>
              </a:rPr>
              <a:t>抑うつ、不安、孤立</a:t>
            </a:r>
            <a:endParaRPr lang="en-US" altLang="ja-JP" sz="1800" b="1"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800" b="1" dirty="0">
                <a:latin typeface="Meiryo UI" panose="020B0604030504040204" pitchFamily="50" charset="-128"/>
                <a:ea typeface="Meiryo UI" panose="020B0604030504040204" pitchFamily="50" charset="-128"/>
                <a:cs typeface="Meiryo UI" panose="020B0604030504040204" pitchFamily="50" charset="-128"/>
              </a:rPr>
              <a:t>ケアプランを立てる際に、認知機能に関連するニーズに注意が向いていないこと</a:t>
            </a:r>
            <a:endParaRPr lang="en-US" altLang="ja-JP" sz="1800"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kumimoji="1" lang="ja-JP" altLang="en-US" sz="3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Rectangle 3"/>
          <p:cNvSpPr>
            <a:spLocks noChangeArrowheads="1"/>
          </p:cNvSpPr>
          <p:nvPr/>
        </p:nvSpPr>
        <p:spPr bwMode="auto">
          <a:xfrm>
            <a:off x="296581" y="818136"/>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3" name="角丸四角形 2"/>
          <p:cNvSpPr/>
          <p:nvPr/>
        </p:nvSpPr>
        <p:spPr>
          <a:xfrm>
            <a:off x="539552" y="1052736"/>
            <a:ext cx="8136904" cy="57606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dirty="0" smtClean="0"/>
              <a:t>まず入院時に認知症（又はせん妄の「準備因子」「誘発因子」「</a:t>
            </a:r>
            <a:r>
              <a:rPr lang="ja-JP" altLang="en-US" dirty="0" smtClean="0"/>
              <a:t>直接</a:t>
            </a:r>
            <a:r>
              <a:rPr lang="ja-JP" altLang="en-US" dirty="0"/>
              <a:t>因子</a:t>
            </a:r>
            <a:r>
              <a:rPr kumimoji="1" lang="ja-JP" altLang="en-US" dirty="0" smtClean="0"/>
              <a:t>」）</a:t>
            </a:r>
            <a:r>
              <a:rPr lang="ja-JP" altLang="en-US" dirty="0"/>
              <a:t>の</a:t>
            </a:r>
            <a:r>
              <a:rPr lang="ja-JP" altLang="en-US" dirty="0" smtClean="0"/>
              <a:t>有無のアセスメントを実施すること。</a:t>
            </a:r>
            <a:endParaRPr kumimoji="1" lang="ja-JP" altLang="en-US" dirty="0"/>
          </a:p>
        </p:txBody>
      </p:sp>
      <p:sp>
        <p:nvSpPr>
          <p:cNvPr id="7" name="正方形/長方形 6"/>
          <p:cNvSpPr/>
          <p:nvPr/>
        </p:nvSpPr>
        <p:spPr>
          <a:xfrm>
            <a:off x="179512" y="1772816"/>
            <a:ext cx="4032448" cy="100811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r>
              <a:rPr kumimoji="1" lang="ja-JP" altLang="en-US" dirty="0" smtClean="0"/>
              <a:t>「急性期」だから、という理由で認知症ケアの看護計画の立案がないことが多い。</a:t>
            </a:r>
            <a:endParaRPr kumimoji="1" lang="en-US" altLang="ja-JP" dirty="0" smtClean="0"/>
          </a:p>
          <a:p>
            <a:r>
              <a:rPr lang="ja-JP" altLang="en-US" dirty="0"/>
              <a:t>皆さん</a:t>
            </a:r>
            <a:r>
              <a:rPr lang="ja-JP" altLang="en-US" dirty="0" smtClean="0"/>
              <a:t>の病棟ではどうでしょう・・・</a:t>
            </a:r>
            <a:endParaRPr kumimoji="1" lang="ja-JP" altLang="en-US" dirty="0"/>
          </a:p>
        </p:txBody>
      </p:sp>
    </p:spTree>
    <p:extLst>
      <p:ext uri="{BB962C8B-B14F-4D97-AF65-F5344CB8AC3E}">
        <p14:creationId xmlns:p14="http://schemas.microsoft.com/office/powerpoint/2010/main" val="287465217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タイトル 1"/>
          <p:cNvSpPr>
            <a:spLocks noGrp="1"/>
          </p:cNvSpPr>
          <p:nvPr>
            <p:ph type="title"/>
          </p:nvPr>
        </p:nvSpPr>
        <p:spPr>
          <a:xfrm>
            <a:off x="457200" y="116633"/>
            <a:ext cx="8229600" cy="720080"/>
          </a:xfrm>
        </p:spPr>
        <p:txBody>
          <a:bodyPr>
            <a:normAutofit/>
          </a:bodyPr>
          <a:lstStyle/>
          <a:p>
            <a:pPr eaLnBrk="1" hangingPunct="1"/>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認知機能障害</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認知症、せん妄</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のある患者との接し方の</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工夫</a:t>
            </a:r>
            <a:endParaRPr lang="ja-JP" altLang="en-US" sz="24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4035" name="コンテンツ プレースホルダ 2"/>
          <p:cNvSpPr>
            <a:spLocks noGrp="1"/>
          </p:cNvSpPr>
          <p:nvPr>
            <p:ph idx="1"/>
          </p:nvPr>
        </p:nvSpPr>
        <p:spPr>
          <a:xfrm>
            <a:off x="611560" y="1692517"/>
            <a:ext cx="8245101" cy="3032627"/>
          </a:xfrm>
        </p:spPr>
        <p:txBody>
          <a:bodyPr>
            <a:normAutofit lnSpcReduction="10000"/>
          </a:bodyPr>
          <a:lstStyle/>
          <a:p>
            <a:pPr marL="0" indent="0" eaLnBrk="1" hangingPunct="1">
              <a:buNone/>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いかに負担なく注意を向けてもらえるかがポイント</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視野の中に入って声をかける</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（視野の外（後ろ）から声をかけても、意識がむかない）</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ts val="1200"/>
              </a:spcBef>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正面から声をかける</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ts val="1200"/>
              </a:spcBef>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普段よりも一歩近いところから</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（注意の維持がしやすいように、より近くはっきりと見えるところから）</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ts val="1200"/>
              </a:spcBef>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複数</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刺激</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を用いる（ケアの道具を見せる、タッチングをする、など）</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a:spcBef>
                <a:spcPts val="1200"/>
              </a:spcBef>
            </a:pPr>
            <a:r>
              <a:rPr lang="ja-JP" altLang="en-US" sz="16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アイコンタクト</a:t>
            </a:r>
            <a:r>
              <a:rPr lang="ja-JP" altLang="en-US" sz="1600" b="1" dirty="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を</a:t>
            </a:r>
            <a:r>
              <a:rPr lang="ja-JP" altLang="en-US" sz="16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とる（</a:t>
            </a:r>
            <a:r>
              <a:rPr lang="ja-JP" altLang="en-US" sz="1600" b="1" dirty="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注意がそれるのを防ぐ</a:t>
            </a:r>
            <a:r>
              <a:rPr lang="ja-JP" altLang="en-US" sz="16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6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ts val="1200"/>
              </a:spcBef>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目線は患者より低めに</a:t>
            </a:r>
            <a:endParaRPr lang="en-US" altLang="ja-JP" sz="1600" b="1" dirty="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p:cNvSpPr/>
          <p:nvPr/>
        </p:nvSpPr>
        <p:spPr>
          <a:xfrm>
            <a:off x="467543" y="825527"/>
            <a:ext cx="8208913" cy="864096"/>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コミュニケーションをはかる上で一番問題になるのは“注意の障害”</a:t>
            </a:r>
            <a:r>
              <a:rPr kumimoji="1" lang="en-US" altLang="ja-JP"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kumimoji="1" lang="en-US" altLang="ja-JP"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kumimoji="1"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（注意障害：　注意・集中を向けることができない、維持できない）</a:t>
            </a:r>
            <a:endParaRPr kumimoji="1"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87336" y="692696"/>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3" name="正方形/長方形 2"/>
          <p:cNvSpPr/>
          <p:nvPr/>
        </p:nvSpPr>
        <p:spPr>
          <a:xfrm>
            <a:off x="0" y="4581128"/>
            <a:ext cx="9144000" cy="216024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r>
              <a:rPr kumimoji="1" lang="ja-JP" altLang="en-US" sz="2400" b="1" dirty="0" smtClean="0"/>
              <a:t>例えば具体的には</a:t>
            </a:r>
            <a:endParaRPr kumimoji="1" lang="en-US" altLang="ja-JP" sz="2400" b="1" dirty="0" smtClean="0"/>
          </a:p>
          <a:p>
            <a:pPr marL="285750" indent="-285750">
              <a:buFont typeface="Wingdings" panose="05000000000000000000" pitchFamily="2" charset="2"/>
              <a:buChar char="n"/>
            </a:pPr>
            <a:r>
              <a:rPr kumimoji="1" lang="ja-JP" altLang="en-US" sz="2400" b="1" dirty="0" smtClean="0"/>
              <a:t>刺激の少ない個室などで</a:t>
            </a:r>
            <a:r>
              <a:rPr kumimoji="1" lang="en-US" altLang="ja-JP" sz="2400" b="1" dirty="0" smtClean="0"/>
              <a:t>IC</a:t>
            </a:r>
            <a:r>
              <a:rPr kumimoji="1" lang="ja-JP" altLang="en-US" sz="2400" b="1" dirty="0" smtClean="0"/>
              <a:t>を実施。</a:t>
            </a:r>
            <a:endParaRPr kumimoji="1" lang="en-US" altLang="ja-JP" sz="2400" b="1" dirty="0" smtClean="0"/>
          </a:p>
          <a:p>
            <a:pPr marL="285750" indent="-285750">
              <a:buFont typeface="Wingdings" panose="05000000000000000000" pitchFamily="2" charset="2"/>
              <a:buChar char="n"/>
            </a:pPr>
            <a:r>
              <a:rPr kumimoji="1" lang="ja-JP" altLang="en-US" sz="2400" b="1" dirty="0" smtClean="0"/>
              <a:t>視覚優位であるため、聴覚による（言葉だけでの説明）ではなく、図や絵などを媒体として、尚且つ、単純（簡潔に）、羅列すると良い。</a:t>
            </a:r>
            <a:endParaRPr kumimoji="1" lang="en-US" altLang="ja-JP" sz="2400" b="1" dirty="0" smtClean="0"/>
          </a:p>
          <a:p>
            <a:r>
              <a:rPr lang="en-US" altLang="ja-JP" sz="2400" b="1" dirty="0" smtClean="0"/>
              <a:t>※</a:t>
            </a:r>
            <a:r>
              <a:rPr lang="ja-JP" altLang="en-US" sz="2400" b="1" dirty="0"/>
              <a:t>長々と</a:t>
            </a:r>
            <a:r>
              <a:rPr lang="ja-JP" altLang="en-US" sz="2400" b="1" dirty="0" smtClean="0"/>
              <a:t>した文章での説明は、混乱させるだけである。（病院の既成のものは、文章のものが多い）</a:t>
            </a:r>
            <a:endParaRPr kumimoji="1" lang="ja-JP" altLang="en-US" sz="2400" b="1" dirty="0"/>
          </a:p>
        </p:txBody>
      </p:sp>
    </p:spTree>
    <p:extLst>
      <p:ext uri="{BB962C8B-B14F-4D97-AF65-F5344CB8AC3E}">
        <p14:creationId xmlns:p14="http://schemas.microsoft.com/office/powerpoint/2010/main" val="66686310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6443" y="124381"/>
            <a:ext cx="8229600" cy="1143000"/>
          </a:xfrm>
        </p:spPr>
        <p:txBody>
          <a:bodyPr>
            <a:normAutofit fontScale="90000"/>
          </a:bodyPr>
          <a:lstStyle/>
          <a:p>
            <a:r>
              <a:rPr lang="ja-JP" altLang="en-US" sz="3600" b="1" dirty="0">
                <a:latin typeface="Meiryo UI" panose="020B0604030504040204" pitchFamily="50" charset="-128"/>
                <a:ea typeface="Meiryo UI" panose="020B0604030504040204" pitchFamily="50" charset="-128"/>
                <a:cs typeface="Meiryo UI" panose="020B0604030504040204" pitchFamily="50" charset="-128"/>
              </a:rPr>
              <a:t>認知機能</a:t>
            </a:r>
            <a:r>
              <a:rPr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障害</a:t>
            </a:r>
            <a:r>
              <a:rPr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認知症、せん妄</a:t>
            </a:r>
            <a:r>
              <a:rPr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のある</a:t>
            </a:r>
            <a:r>
              <a:rPr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患者との接し方の工夫②</a:t>
            </a:r>
            <a:endParaRPr kumimoji="1" lang="ja-JP" altLang="en-US" sz="3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543622" y="1381987"/>
            <a:ext cx="8075240" cy="4925144"/>
          </a:xfrm>
        </p:spPr>
        <p:txBody>
          <a:bodyPr>
            <a:noAutofit/>
          </a:bodyPr>
          <a:lstStyle/>
          <a:p>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集中しやすい環境　（</a:t>
            </a:r>
            <a:r>
              <a:rPr lang="en-US" altLang="ja-JP" sz="2000" b="1" dirty="0">
                <a:latin typeface="Meiryo UI" panose="020B0604030504040204" pitchFamily="50" charset="-128"/>
                <a:ea typeface="Meiryo UI" panose="020B0604030504040204" pitchFamily="50" charset="-128"/>
                <a:cs typeface="Meiryo UI" panose="020B0604030504040204" pitchFamily="50" charset="-128"/>
              </a:rPr>
              <a:t>TV</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を</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消す、</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適度</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な</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照明</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顔に影のかからないようにする</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会話は低い</a:t>
            </a:r>
            <a:r>
              <a:rPr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トーン</a:t>
            </a:r>
            <a:r>
              <a:rPr lang="ja-JP" altLang="en-US"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で、ゆっくり</a:t>
            </a:r>
            <a:r>
              <a:rPr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、はっきり</a:t>
            </a:r>
            <a:endParaRPr lang="en-US" altLang="ja-JP"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短い文、具体的</a:t>
            </a:r>
            <a:r>
              <a:rPr lang="ja-JP" altLang="en-US"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に</a:t>
            </a:r>
            <a:endParaRPr lang="en-US" altLang="ja-JP"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同じ</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言葉を</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くり返してもよい</a:t>
            </a: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会話の中に相手の名前を</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含め、本人が慣れて</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いる名前を</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いう</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応答</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を待つ　（</a:t>
            </a: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10</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秒ルール、</a:t>
            </a: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15</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秒ルール）</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話をさえぎらない</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96580" y="1263751"/>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正方形/長方形 4"/>
          <p:cNvSpPr/>
          <p:nvPr/>
        </p:nvSpPr>
        <p:spPr>
          <a:xfrm>
            <a:off x="263051" y="4437112"/>
            <a:ext cx="8352928" cy="223224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kumimoji="1" lang="ja-JP" altLang="en-US" sz="2800" dirty="0" smtClean="0"/>
              <a:t>病院・病棟としては、</a:t>
            </a:r>
            <a:r>
              <a:rPr lang="en-US" altLang="ja-JP" sz="2800" dirty="0" smtClean="0"/>
              <a:t>IC</a:t>
            </a:r>
            <a:r>
              <a:rPr lang="ja-JP" altLang="en-US" sz="2800" dirty="0" smtClean="0"/>
              <a:t>の義務があるので、相手が理解していようがいまいが、関係なく、一方的に、便宜的に、医療者が進めることが日常である。</a:t>
            </a:r>
            <a:endParaRPr lang="en-US" altLang="ja-JP" sz="2800" dirty="0" smtClean="0"/>
          </a:p>
          <a:p>
            <a:r>
              <a:rPr kumimoji="1" lang="ja-JP" altLang="en-US" sz="2800" b="1" dirty="0" smtClean="0">
                <a:solidFill>
                  <a:srgbClr val="FF0000"/>
                </a:solidFill>
              </a:rPr>
              <a:t>⇒最初の丁寧な、認知超対応をしておくと看護や処置が円滑に進み効率的である。（入院の長期化を防ぐ）</a:t>
            </a:r>
            <a:endParaRPr kumimoji="1" lang="ja-JP" altLang="en-US" sz="2800" b="1" dirty="0">
              <a:solidFill>
                <a:srgbClr val="FF0000"/>
              </a:solidFill>
            </a:endParaRPr>
          </a:p>
        </p:txBody>
      </p:sp>
    </p:spTree>
    <p:extLst>
      <p:ext uri="{BB962C8B-B14F-4D97-AF65-F5344CB8AC3E}">
        <p14:creationId xmlns:p14="http://schemas.microsoft.com/office/powerpoint/2010/main" val="26761987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テキスト ボックス 5"/>
          <p:cNvSpPr txBox="1">
            <a:spLocks noChangeArrowheads="1"/>
          </p:cNvSpPr>
          <p:nvPr/>
        </p:nvSpPr>
        <p:spPr bwMode="auto">
          <a:xfrm>
            <a:off x="2185060" y="5806947"/>
            <a:ext cx="6592206" cy="51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12" tIns="45708" rIns="91412" bIns="4570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l" defTabSz="913308" eaLnBrk="1" fontAlgn="auto" hangingPunct="1">
              <a:spcBef>
                <a:spcPct val="0"/>
              </a:spcBef>
              <a:spcAft>
                <a:spcPts val="0"/>
              </a:spcAft>
              <a:buFont typeface="Arial" charset="0"/>
              <a:buNone/>
            </a:pPr>
            <a:r>
              <a:rPr lang="ja-JP" altLang="en-US" sz="1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日本における認知症の高齢者人口の将来推計に関する研究</a:t>
            </a:r>
            <a:r>
              <a:rPr lang="ja-JP" altLang="en-US" sz="1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l" defTabSz="913308" eaLnBrk="1" fontAlgn="auto" hangingPunct="1">
              <a:spcBef>
                <a:spcPts val="400"/>
              </a:spcBef>
              <a:spcAft>
                <a:spcPts val="0"/>
              </a:spcAft>
              <a:buFont typeface="Arial" charset="0"/>
              <a:buNone/>
            </a:pPr>
            <a:r>
              <a:rPr lang="ja-JP" altLang="en-US" sz="1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1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sz="1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26</a:t>
            </a:r>
            <a:r>
              <a:rPr lang="zh-TW" altLang="en-US" sz="1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a:t>
            </a:r>
            <a:r>
              <a:rPr lang="zh-TW"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厚生労働科学研究費</a:t>
            </a:r>
            <a:r>
              <a:rPr lang="zh-TW" altLang="en-US" sz="1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補助金特別研究事業</a:t>
            </a:r>
            <a:r>
              <a:rPr lang="ja-JP" altLang="en-US" sz="1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九州大学 二宮</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教授）による速報値</a:t>
            </a:r>
          </a:p>
        </p:txBody>
      </p:sp>
      <p:sp>
        <p:nvSpPr>
          <p:cNvPr id="2" name="テキスト ボックス 3"/>
          <p:cNvSpPr txBox="1">
            <a:spLocks noChangeArrowheads="1"/>
          </p:cNvSpPr>
          <p:nvPr/>
        </p:nvSpPr>
        <p:spPr bwMode="auto">
          <a:xfrm>
            <a:off x="1692345" y="255767"/>
            <a:ext cx="5832476" cy="553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2" tIns="45708" rIns="91412" bIns="4570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defTabSz="913308" eaLnBrk="1" fontAlgn="auto" hangingPunct="1">
              <a:spcBef>
                <a:spcPct val="0"/>
              </a:spcBef>
              <a:spcAft>
                <a:spcPts val="0"/>
              </a:spcAft>
              <a:buFont typeface="Arial" charset="0"/>
              <a:buNone/>
              <a:defRPr/>
            </a:pPr>
            <a:r>
              <a:rPr lang="ja-JP" altLang="en-US" sz="3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認知症の人の将来推計について</a:t>
            </a:r>
          </a:p>
        </p:txBody>
      </p:sp>
      <p:graphicFrame>
        <p:nvGraphicFramePr>
          <p:cNvPr id="9" name="Group 51"/>
          <p:cNvGraphicFramePr>
            <a:graphicFrameLocks noGrp="1"/>
          </p:cNvGraphicFramePr>
          <p:nvPr>
            <p:extLst>
              <p:ext uri="{D42A27DB-BD31-4B8C-83A1-F6EECF244321}">
                <p14:modId xmlns:p14="http://schemas.microsoft.com/office/powerpoint/2010/main" val="2186916572"/>
              </p:ext>
            </p:extLst>
          </p:nvPr>
        </p:nvGraphicFramePr>
        <p:xfrm>
          <a:off x="595210" y="1861641"/>
          <a:ext cx="7984712" cy="3531191"/>
        </p:xfrm>
        <a:graphic>
          <a:graphicData uri="http://schemas.openxmlformats.org/drawingml/2006/table">
            <a:tbl>
              <a:tblPr/>
              <a:tblGrid>
                <a:gridCol w="2707574"/>
                <a:gridCol w="1759046"/>
                <a:gridCol w="1759046"/>
                <a:gridCol w="1759046"/>
              </a:tblGrid>
              <a:tr h="679596">
                <a:tc>
                  <a:txBody>
                    <a:bodyPr/>
                    <a:lstStyle>
                      <a:lvl1pPr>
                        <a:spcBef>
                          <a:spcPct val="20000"/>
                        </a:spcBef>
                        <a:buFont typeface="Arial" charset="0"/>
                        <a:defRPr kumimoji="1" sz="2800">
                          <a:solidFill>
                            <a:schemeClr val="tx1"/>
                          </a:solidFill>
                          <a:latin typeface="Calibri" pitchFamily="34" charset="0"/>
                          <a:ea typeface="ＭＳ Ｐゴシック" charset="-128"/>
                        </a:defRPr>
                      </a:lvl1pPr>
                      <a:lvl2pPr marL="742950" indent="-285750">
                        <a:spcBef>
                          <a:spcPct val="20000"/>
                        </a:spcBef>
                        <a:buFont typeface="Arial" charset="0"/>
                        <a:defRPr kumimoji="1" sz="2400">
                          <a:solidFill>
                            <a:schemeClr val="tx1"/>
                          </a:solidFill>
                          <a:latin typeface="Calibri" pitchFamily="34" charset="0"/>
                          <a:ea typeface="ＭＳ Ｐゴシック" charset="-128"/>
                        </a:defRPr>
                      </a:lvl2pPr>
                      <a:lvl3pPr marL="1143000" indent="-228600">
                        <a:spcBef>
                          <a:spcPct val="20000"/>
                        </a:spcBef>
                        <a:buFont typeface="Arial" charset="0"/>
                        <a:defRPr kumimoji="1" sz="2000">
                          <a:solidFill>
                            <a:schemeClr val="tx1"/>
                          </a:solidFill>
                          <a:latin typeface="Calibri" pitchFamily="34" charset="0"/>
                          <a:ea typeface="ＭＳ Ｐゴシック" charset="-128"/>
                        </a:defRPr>
                      </a:lvl3pPr>
                      <a:lvl4pPr marL="1600200" indent="-228600">
                        <a:spcBef>
                          <a:spcPct val="20000"/>
                        </a:spcBef>
                        <a:buFont typeface="Arial" charset="0"/>
                        <a:defRPr kumimoji="1">
                          <a:solidFill>
                            <a:schemeClr val="tx1"/>
                          </a:solidFill>
                          <a:latin typeface="Calibri" pitchFamily="34" charset="0"/>
                          <a:ea typeface="ＭＳ Ｐゴシック" charset="-128"/>
                        </a:defRPr>
                      </a:lvl4pPr>
                      <a:lvl5pPr marL="2057400" indent="-228600">
                        <a:spcBef>
                          <a:spcPct val="20000"/>
                        </a:spcBef>
                        <a:buFont typeface="Arial" charset="0"/>
                        <a:defRPr kumimoji="1">
                          <a:solidFill>
                            <a:schemeClr val="tx1"/>
                          </a:solidFill>
                          <a:latin typeface="Calibri" pitchFamily="34" charset="0"/>
                          <a:ea typeface="ＭＳ Ｐゴシック" charset="-128"/>
                        </a:defRPr>
                      </a:lvl5pPr>
                      <a:lvl6pPr marL="25146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ts val="2700"/>
                        </a:lnSpc>
                        <a:spcBef>
                          <a:spcPts val="0"/>
                        </a:spcBef>
                        <a:spcAft>
                          <a:spcPct val="0"/>
                        </a:spcAft>
                        <a:buClrTx/>
                        <a:buSzTx/>
                        <a:buFontTx/>
                        <a:buNone/>
                        <a:tabLst/>
                      </a:pPr>
                      <a:endParaRPr kumimoji="1" lang="ja-JP" altLang="en-US" sz="20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84383" marR="84383" marT="45682" marB="4568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2400"/>
                        </a:lnSpc>
                        <a:spcBef>
                          <a:spcPts val="0"/>
                        </a:spcBef>
                        <a:spcAft>
                          <a:spcPct val="0"/>
                        </a:spcAft>
                        <a:buClrTx/>
                        <a:buSzTx/>
                        <a:buFontTx/>
                        <a:buNone/>
                        <a:tabLst/>
                      </a:pPr>
                      <a:r>
                        <a:rPr kumimoji="1" lang="ja-JP" altLang="en-US" sz="19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平成</a:t>
                      </a:r>
                      <a:r>
                        <a:rPr kumimoji="1" lang="en-US" altLang="ja-JP" sz="20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24</a:t>
                      </a:r>
                      <a:r>
                        <a:rPr kumimoji="1" lang="ja-JP" altLang="en-US" sz="19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年</a:t>
                      </a:r>
                      <a:endParaRPr kumimoji="1" lang="en-US" altLang="ja-JP" sz="19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ts val="2400"/>
                        </a:lnSpc>
                        <a:spcBef>
                          <a:spcPts val="0"/>
                        </a:spcBef>
                        <a:spcAft>
                          <a:spcPct val="0"/>
                        </a:spcAft>
                        <a:buClrTx/>
                        <a:buSzTx/>
                        <a:buFontTx/>
                        <a:buNone/>
                        <a:tabLst/>
                      </a:pPr>
                      <a:r>
                        <a:rPr kumimoji="1" lang="ja-JP" altLang="en-US" sz="18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a:t>
                      </a:r>
                      <a:r>
                        <a:rPr kumimoji="1" lang="en-US" altLang="ja-JP" sz="18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2012</a:t>
                      </a:r>
                      <a:r>
                        <a:rPr kumimoji="1" lang="ja-JP" altLang="en-US" sz="18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a:t>
                      </a:r>
                      <a:endParaRPr kumimoji="1" lang="en-US" altLang="ja-JP" sz="18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endParaRPr>
                    </a:p>
                  </a:txBody>
                  <a:tcPr marL="84383" marR="84383" marT="45682" marB="4568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kumimoji="1" sz="2800">
                          <a:solidFill>
                            <a:schemeClr val="tx1"/>
                          </a:solidFill>
                          <a:latin typeface="Calibri" pitchFamily="34" charset="0"/>
                          <a:ea typeface="ＭＳ Ｐゴシック" charset="-128"/>
                        </a:defRPr>
                      </a:lvl1pPr>
                      <a:lvl2pPr marL="742950" indent="-285750">
                        <a:spcBef>
                          <a:spcPct val="20000"/>
                        </a:spcBef>
                        <a:buFont typeface="Arial" charset="0"/>
                        <a:defRPr kumimoji="1" sz="2400">
                          <a:solidFill>
                            <a:schemeClr val="tx1"/>
                          </a:solidFill>
                          <a:latin typeface="Calibri" pitchFamily="34" charset="0"/>
                          <a:ea typeface="ＭＳ Ｐゴシック" charset="-128"/>
                        </a:defRPr>
                      </a:lvl2pPr>
                      <a:lvl3pPr marL="1143000" indent="-228600">
                        <a:spcBef>
                          <a:spcPct val="20000"/>
                        </a:spcBef>
                        <a:buFont typeface="Arial" charset="0"/>
                        <a:defRPr kumimoji="1" sz="2000">
                          <a:solidFill>
                            <a:schemeClr val="tx1"/>
                          </a:solidFill>
                          <a:latin typeface="Calibri" pitchFamily="34" charset="0"/>
                          <a:ea typeface="ＭＳ Ｐゴシック" charset="-128"/>
                        </a:defRPr>
                      </a:lvl3pPr>
                      <a:lvl4pPr marL="1600200" indent="-228600">
                        <a:spcBef>
                          <a:spcPct val="20000"/>
                        </a:spcBef>
                        <a:buFont typeface="Arial" charset="0"/>
                        <a:defRPr kumimoji="1">
                          <a:solidFill>
                            <a:schemeClr val="tx1"/>
                          </a:solidFill>
                          <a:latin typeface="Calibri" pitchFamily="34" charset="0"/>
                          <a:ea typeface="ＭＳ Ｐゴシック" charset="-128"/>
                        </a:defRPr>
                      </a:lvl4pPr>
                      <a:lvl5pPr marL="2057400" indent="-228600">
                        <a:spcBef>
                          <a:spcPct val="20000"/>
                        </a:spcBef>
                        <a:buFont typeface="Arial" charset="0"/>
                        <a:defRPr kumimoji="1">
                          <a:solidFill>
                            <a:schemeClr val="tx1"/>
                          </a:solidFill>
                          <a:latin typeface="Calibri" pitchFamily="34" charset="0"/>
                          <a:ea typeface="ＭＳ Ｐゴシック" charset="-128"/>
                        </a:defRPr>
                      </a:lvl5pPr>
                      <a:lvl6pPr marL="25146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ts val="2400"/>
                        </a:lnSpc>
                        <a:spcBef>
                          <a:spcPts val="0"/>
                        </a:spcBef>
                        <a:spcAft>
                          <a:spcPct val="0"/>
                        </a:spcAft>
                        <a:buClrTx/>
                        <a:buSzTx/>
                        <a:buFontTx/>
                        <a:buNone/>
                        <a:tabLst/>
                      </a:pPr>
                      <a:r>
                        <a:rPr kumimoji="1" lang="ja-JP" altLang="en-US" sz="19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平成</a:t>
                      </a:r>
                      <a:r>
                        <a:rPr kumimoji="1" lang="en-US" altLang="ja-JP" sz="20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27</a:t>
                      </a:r>
                      <a:r>
                        <a:rPr kumimoji="1" lang="ja-JP" altLang="en-US" sz="19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年</a:t>
                      </a:r>
                      <a:endParaRPr kumimoji="1" lang="en-US" altLang="ja-JP" sz="19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ts val="2400"/>
                        </a:lnSpc>
                        <a:spcBef>
                          <a:spcPts val="0"/>
                        </a:spcBef>
                        <a:spcAft>
                          <a:spcPct val="0"/>
                        </a:spcAft>
                        <a:buClrTx/>
                        <a:buSzTx/>
                        <a:buFontTx/>
                        <a:buNone/>
                        <a:tabLst/>
                      </a:pPr>
                      <a:r>
                        <a:rPr kumimoji="1" lang="ja-JP" altLang="en-US" sz="18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a:t>
                      </a:r>
                      <a:r>
                        <a:rPr kumimoji="1" lang="en-US" altLang="ja-JP" sz="18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2015</a:t>
                      </a:r>
                      <a:r>
                        <a:rPr kumimoji="1" lang="ja-JP" altLang="en-US" sz="18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a:t>
                      </a:r>
                      <a:endParaRPr kumimoji="1" lang="en-US" altLang="ja-JP" sz="18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endParaRPr>
                    </a:p>
                  </a:txBody>
                  <a:tcPr marL="84383" marR="84383" marT="45682" marB="4568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kumimoji="1" sz="2800">
                          <a:solidFill>
                            <a:schemeClr val="tx1"/>
                          </a:solidFill>
                          <a:latin typeface="Calibri" pitchFamily="34" charset="0"/>
                          <a:ea typeface="ＭＳ Ｐゴシック" charset="-128"/>
                        </a:defRPr>
                      </a:lvl1pPr>
                      <a:lvl2pPr marL="742950" indent="-285750">
                        <a:spcBef>
                          <a:spcPct val="20000"/>
                        </a:spcBef>
                        <a:buFont typeface="Arial" charset="0"/>
                        <a:defRPr kumimoji="1" sz="2400">
                          <a:solidFill>
                            <a:schemeClr val="tx1"/>
                          </a:solidFill>
                          <a:latin typeface="Calibri" pitchFamily="34" charset="0"/>
                          <a:ea typeface="ＭＳ Ｐゴシック" charset="-128"/>
                        </a:defRPr>
                      </a:lvl2pPr>
                      <a:lvl3pPr marL="1143000" indent="-228600">
                        <a:spcBef>
                          <a:spcPct val="20000"/>
                        </a:spcBef>
                        <a:buFont typeface="Arial" charset="0"/>
                        <a:defRPr kumimoji="1" sz="2000">
                          <a:solidFill>
                            <a:schemeClr val="tx1"/>
                          </a:solidFill>
                          <a:latin typeface="Calibri" pitchFamily="34" charset="0"/>
                          <a:ea typeface="ＭＳ Ｐゴシック" charset="-128"/>
                        </a:defRPr>
                      </a:lvl3pPr>
                      <a:lvl4pPr marL="1600200" indent="-228600">
                        <a:spcBef>
                          <a:spcPct val="20000"/>
                        </a:spcBef>
                        <a:buFont typeface="Arial" charset="0"/>
                        <a:defRPr kumimoji="1">
                          <a:solidFill>
                            <a:schemeClr val="tx1"/>
                          </a:solidFill>
                          <a:latin typeface="Calibri" pitchFamily="34" charset="0"/>
                          <a:ea typeface="ＭＳ Ｐゴシック" charset="-128"/>
                        </a:defRPr>
                      </a:lvl4pPr>
                      <a:lvl5pPr marL="2057400" indent="-228600">
                        <a:spcBef>
                          <a:spcPct val="20000"/>
                        </a:spcBef>
                        <a:buFont typeface="Arial" charset="0"/>
                        <a:defRPr kumimoji="1">
                          <a:solidFill>
                            <a:schemeClr val="tx1"/>
                          </a:solidFill>
                          <a:latin typeface="Calibri" pitchFamily="34" charset="0"/>
                          <a:ea typeface="ＭＳ Ｐゴシック" charset="-128"/>
                        </a:defRPr>
                      </a:lvl5pPr>
                      <a:lvl6pPr marL="25146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ts val="2400"/>
                        </a:lnSpc>
                        <a:spcBef>
                          <a:spcPts val="0"/>
                        </a:spcBef>
                        <a:spcAft>
                          <a:spcPct val="0"/>
                        </a:spcAft>
                        <a:buClrTx/>
                        <a:buSzTx/>
                        <a:buFontTx/>
                        <a:buNone/>
                        <a:tabLst/>
                      </a:pPr>
                      <a:r>
                        <a:rPr kumimoji="1" lang="ja-JP" altLang="en-US" sz="19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平成</a:t>
                      </a:r>
                      <a:r>
                        <a:rPr kumimoji="1" lang="en-US" altLang="ja-JP" sz="20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37</a:t>
                      </a:r>
                      <a:r>
                        <a:rPr kumimoji="1" lang="ja-JP" altLang="en-US" sz="19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年</a:t>
                      </a:r>
                      <a:endParaRPr kumimoji="1" lang="en-US" altLang="ja-JP" sz="19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ts val="2400"/>
                        </a:lnSpc>
                        <a:spcBef>
                          <a:spcPts val="0"/>
                        </a:spcBef>
                        <a:spcAft>
                          <a:spcPct val="0"/>
                        </a:spcAft>
                        <a:buClrTx/>
                        <a:buSzTx/>
                        <a:buFontTx/>
                        <a:buNone/>
                        <a:tabLst/>
                      </a:pPr>
                      <a:r>
                        <a:rPr kumimoji="1" lang="ja-JP" altLang="en-US" sz="18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a:t>
                      </a:r>
                      <a:r>
                        <a:rPr kumimoji="1" lang="en-US" altLang="ja-JP" sz="18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2025</a:t>
                      </a:r>
                      <a:r>
                        <a:rPr kumimoji="1" lang="ja-JP" altLang="en-US" sz="18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a:t>
                      </a:r>
                      <a:endParaRPr kumimoji="1" lang="en-US" altLang="ja-JP" sz="18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endParaRPr>
                    </a:p>
                  </a:txBody>
                  <a:tcPr marL="84383" marR="84383" marT="45682" marB="4568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20000"/>
                        <a:lumOff val="80000"/>
                      </a:schemeClr>
                    </a:solidFill>
                  </a:tcPr>
                </a:tc>
              </a:tr>
              <a:tr h="1100469">
                <a:tc>
                  <a:txBody>
                    <a:bodyPr/>
                    <a:lstStyle>
                      <a:lvl1pPr>
                        <a:spcBef>
                          <a:spcPct val="20000"/>
                        </a:spcBef>
                        <a:buFont typeface="Arial" charset="0"/>
                        <a:defRPr kumimoji="1" sz="2800">
                          <a:solidFill>
                            <a:schemeClr val="tx1"/>
                          </a:solidFill>
                          <a:latin typeface="Calibri" pitchFamily="34" charset="0"/>
                          <a:ea typeface="ＭＳ Ｐゴシック" charset="-128"/>
                        </a:defRPr>
                      </a:lvl1pPr>
                      <a:lvl2pPr marL="742950" indent="-285750">
                        <a:spcBef>
                          <a:spcPct val="20000"/>
                        </a:spcBef>
                        <a:buFont typeface="Arial" charset="0"/>
                        <a:defRPr kumimoji="1" sz="2400">
                          <a:solidFill>
                            <a:schemeClr val="tx1"/>
                          </a:solidFill>
                          <a:latin typeface="Calibri" pitchFamily="34" charset="0"/>
                          <a:ea typeface="ＭＳ Ｐゴシック" charset="-128"/>
                        </a:defRPr>
                      </a:lvl2pPr>
                      <a:lvl3pPr marL="1143000" indent="-228600">
                        <a:spcBef>
                          <a:spcPct val="20000"/>
                        </a:spcBef>
                        <a:buFont typeface="Arial" charset="0"/>
                        <a:defRPr kumimoji="1" sz="2000">
                          <a:solidFill>
                            <a:schemeClr val="tx1"/>
                          </a:solidFill>
                          <a:latin typeface="Calibri" pitchFamily="34" charset="0"/>
                          <a:ea typeface="ＭＳ Ｐゴシック" charset="-128"/>
                        </a:defRPr>
                      </a:lvl3pPr>
                      <a:lvl4pPr marL="1600200" indent="-228600">
                        <a:spcBef>
                          <a:spcPct val="20000"/>
                        </a:spcBef>
                        <a:buFont typeface="Arial" charset="0"/>
                        <a:defRPr kumimoji="1">
                          <a:solidFill>
                            <a:schemeClr val="tx1"/>
                          </a:solidFill>
                          <a:latin typeface="Calibri" pitchFamily="34" charset="0"/>
                          <a:ea typeface="ＭＳ Ｐゴシック" charset="-128"/>
                        </a:defRPr>
                      </a:lvl4pPr>
                      <a:lvl5pPr marL="2057400" indent="-228600">
                        <a:spcBef>
                          <a:spcPct val="20000"/>
                        </a:spcBef>
                        <a:buFont typeface="Arial" charset="0"/>
                        <a:defRPr kumimoji="1">
                          <a:solidFill>
                            <a:schemeClr val="tx1"/>
                          </a:solidFill>
                          <a:latin typeface="Calibri" pitchFamily="34" charset="0"/>
                          <a:ea typeface="ＭＳ Ｐゴシック" charset="-128"/>
                        </a:defRPr>
                      </a:lvl5pPr>
                      <a:lvl6pPr marL="25146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ts val="0"/>
                        </a:spcBef>
                        <a:spcAft>
                          <a:spcPct val="0"/>
                        </a:spcAft>
                        <a:buClrTx/>
                        <a:buSzTx/>
                        <a:buFontTx/>
                        <a:buNone/>
                        <a:tabLst/>
                      </a:pPr>
                      <a:r>
                        <a:rPr kumimoji="1" lang="ja-JP" altLang="en-US" sz="18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各年齢の認知症有病率が</a:t>
                      </a:r>
                      <a:endParaRPr kumimoji="1" lang="en-US" altLang="ja-JP" sz="18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ts val="0"/>
                        </a:spcBef>
                        <a:spcAft>
                          <a:spcPct val="0"/>
                        </a:spcAft>
                        <a:buClrTx/>
                        <a:buSzTx/>
                        <a:buFontTx/>
                        <a:buNone/>
                        <a:tabLst/>
                      </a:pPr>
                      <a:r>
                        <a:rPr kumimoji="1" lang="ja-JP" altLang="en-US" sz="18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一定の場合の将来推計</a:t>
                      </a:r>
                      <a:endParaRPr kumimoji="1" lang="en-US" altLang="ja-JP" sz="18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1" lang="ja-JP" altLang="en-US" sz="18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人数／</a:t>
                      </a:r>
                      <a:r>
                        <a:rPr kumimoji="1" lang="en-US" altLang="ja-JP" sz="18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率</a:t>
                      </a:r>
                      <a:r>
                        <a:rPr kumimoji="1" lang="en-US" altLang="ja-JP" sz="18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84383" marR="84383" marT="45682" marB="4568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ts val="3000"/>
                        </a:lnSpc>
                        <a:spcBef>
                          <a:spcPts val="1200"/>
                        </a:spcBef>
                        <a:spcAft>
                          <a:spcPct val="0"/>
                        </a:spcAft>
                        <a:buClrTx/>
                        <a:buSzTx/>
                        <a:buFontTx/>
                        <a:buNone/>
                        <a:tabLst/>
                      </a:pPr>
                      <a:r>
                        <a:rPr kumimoji="1" lang="en-US" altLang="ja-JP" sz="30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462</a:t>
                      </a:r>
                      <a:r>
                        <a:rPr kumimoji="1" lang="ja-JP" altLang="en-US" sz="18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 </a:t>
                      </a:r>
                      <a:r>
                        <a:rPr kumimoji="1" lang="ja-JP" altLang="en-US" sz="24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万人</a:t>
                      </a:r>
                      <a:endParaRPr kumimoji="1" lang="en-US" altLang="ja-JP" sz="24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ts val="3000"/>
                        </a:lnSpc>
                        <a:spcBef>
                          <a:spcPts val="600"/>
                        </a:spcBef>
                        <a:spcAft>
                          <a:spcPct val="0"/>
                        </a:spcAft>
                        <a:buClrTx/>
                        <a:buSzTx/>
                        <a:buFontTx/>
                        <a:buNone/>
                        <a:tabLst/>
                      </a:pPr>
                      <a:r>
                        <a:rPr kumimoji="1" lang="ja-JP" altLang="en-US" sz="22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a:t>
                      </a:r>
                      <a:r>
                        <a:rPr kumimoji="1" lang="en-US" altLang="ja-JP" sz="22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15.0</a:t>
                      </a:r>
                      <a:r>
                        <a:rPr kumimoji="1" lang="ja-JP" altLang="en-US" sz="22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a:t>
                      </a:r>
                    </a:p>
                  </a:txBody>
                  <a:tcPr marL="84383" marR="84383" marT="45682" marB="4568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kumimoji="1" sz="2800">
                          <a:solidFill>
                            <a:schemeClr val="tx1"/>
                          </a:solidFill>
                          <a:latin typeface="Calibri" pitchFamily="34" charset="0"/>
                          <a:ea typeface="ＭＳ Ｐゴシック" charset="-128"/>
                        </a:defRPr>
                      </a:lvl1pPr>
                      <a:lvl2pPr marL="742950" indent="-285750">
                        <a:spcBef>
                          <a:spcPct val="20000"/>
                        </a:spcBef>
                        <a:buFont typeface="Arial" charset="0"/>
                        <a:defRPr kumimoji="1" sz="2400">
                          <a:solidFill>
                            <a:schemeClr val="tx1"/>
                          </a:solidFill>
                          <a:latin typeface="Calibri" pitchFamily="34" charset="0"/>
                          <a:ea typeface="ＭＳ Ｐゴシック" charset="-128"/>
                        </a:defRPr>
                      </a:lvl2pPr>
                      <a:lvl3pPr marL="1143000" indent="-228600">
                        <a:spcBef>
                          <a:spcPct val="20000"/>
                        </a:spcBef>
                        <a:buFont typeface="Arial" charset="0"/>
                        <a:defRPr kumimoji="1" sz="2000">
                          <a:solidFill>
                            <a:schemeClr val="tx1"/>
                          </a:solidFill>
                          <a:latin typeface="Calibri" pitchFamily="34" charset="0"/>
                          <a:ea typeface="ＭＳ Ｐゴシック" charset="-128"/>
                        </a:defRPr>
                      </a:lvl3pPr>
                      <a:lvl4pPr marL="1600200" indent="-228600">
                        <a:spcBef>
                          <a:spcPct val="20000"/>
                        </a:spcBef>
                        <a:buFont typeface="Arial" charset="0"/>
                        <a:defRPr kumimoji="1">
                          <a:solidFill>
                            <a:schemeClr val="tx1"/>
                          </a:solidFill>
                          <a:latin typeface="Calibri" pitchFamily="34" charset="0"/>
                          <a:ea typeface="ＭＳ Ｐゴシック" charset="-128"/>
                        </a:defRPr>
                      </a:lvl4pPr>
                      <a:lvl5pPr marL="2057400" indent="-228600">
                        <a:spcBef>
                          <a:spcPct val="20000"/>
                        </a:spcBef>
                        <a:buFont typeface="Arial" charset="0"/>
                        <a:defRPr kumimoji="1">
                          <a:solidFill>
                            <a:schemeClr val="tx1"/>
                          </a:solidFill>
                          <a:latin typeface="Calibri" pitchFamily="34" charset="0"/>
                          <a:ea typeface="ＭＳ Ｐゴシック" charset="-128"/>
                        </a:defRPr>
                      </a:lvl5pPr>
                      <a:lvl6pPr marL="25146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ts val="3000"/>
                        </a:lnSpc>
                        <a:spcBef>
                          <a:spcPts val="1200"/>
                        </a:spcBef>
                        <a:spcAft>
                          <a:spcPct val="0"/>
                        </a:spcAft>
                        <a:buClrTx/>
                        <a:buSzTx/>
                        <a:buFontTx/>
                        <a:buNone/>
                        <a:tabLst/>
                      </a:pPr>
                      <a:r>
                        <a:rPr kumimoji="1" lang="en-US" altLang="ja-JP" sz="30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517</a:t>
                      </a:r>
                      <a:r>
                        <a:rPr kumimoji="1" lang="ja-JP" altLang="en-US" sz="18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 </a:t>
                      </a:r>
                      <a:r>
                        <a:rPr kumimoji="1" lang="ja-JP" altLang="en-US" sz="24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万人</a:t>
                      </a:r>
                      <a:endParaRPr kumimoji="1" lang="en-US" altLang="ja-JP" sz="24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ts val="2500"/>
                        </a:lnSpc>
                        <a:spcBef>
                          <a:spcPts val="600"/>
                        </a:spcBef>
                        <a:spcAft>
                          <a:spcPct val="0"/>
                        </a:spcAft>
                        <a:buClrTx/>
                        <a:buSzTx/>
                        <a:buFontTx/>
                        <a:buNone/>
                        <a:tabLst/>
                      </a:pPr>
                      <a:r>
                        <a:rPr kumimoji="1" lang="ja-JP" altLang="en-US" sz="22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a:t>
                      </a:r>
                      <a:r>
                        <a:rPr kumimoji="1" lang="en-US" altLang="ja-JP" sz="22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15.7</a:t>
                      </a:r>
                      <a:r>
                        <a:rPr kumimoji="1" lang="ja-JP" altLang="en-US" sz="22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a:t>
                      </a:r>
                    </a:p>
                  </a:txBody>
                  <a:tcPr marL="84383" marR="84383" marT="45682" marB="4568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kumimoji="1" sz="2800">
                          <a:solidFill>
                            <a:schemeClr val="tx1"/>
                          </a:solidFill>
                          <a:latin typeface="Calibri" pitchFamily="34" charset="0"/>
                          <a:ea typeface="ＭＳ Ｐゴシック" charset="-128"/>
                        </a:defRPr>
                      </a:lvl1pPr>
                      <a:lvl2pPr marL="742950" indent="-285750">
                        <a:spcBef>
                          <a:spcPct val="20000"/>
                        </a:spcBef>
                        <a:buFont typeface="Arial" charset="0"/>
                        <a:defRPr kumimoji="1" sz="2400">
                          <a:solidFill>
                            <a:schemeClr val="tx1"/>
                          </a:solidFill>
                          <a:latin typeface="Calibri" pitchFamily="34" charset="0"/>
                          <a:ea typeface="ＭＳ Ｐゴシック" charset="-128"/>
                        </a:defRPr>
                      </a:lvl2pPr>
                      <a:lvl3pPr marL="1143000" indent="-228600">
                        <a:spcBef>
                          <a:spcPct val="20000"/>
                        </a:spcBef>
                        <a:buFont typeface="Arial" charset="0"/>
                        <a:defRPr kumimoji="1" sz="2000">
                          <a:solidFill>
                            <a:schemeClr val="tx1"/>
                          </a:solidFill>
                          <a:latin typeface="Calibri" pitchFamily="34" charset="0"/>
                          <a:ea typeface="ＭＳ Ｐゴシック" charset="-128"/>
                        </a:defRPr>
                      </a:lvl3pPr>
                      <a:lvl4pPr marL="1600200" indent="-228600">
                        <a:spcBef>
                          <a:spcPct val="20000"/>
                        </a:spcBef>
                        <a:buFont typeface="Arial" charset="0"/>
                        <a:defRPr kumimoji="1">
                          <a:solidFill>
                            <a:schemeClr val="tx1"/>
                          </a:solidFill>
                          <a:latin typeface="Calibri" pitchFamily="34" charset="0"/>
                          <a:ea typeface="ＭＳ Ｐゴシック" charset="-128"/>
                        </a:defRPr>
                      </a:lvl4pPr>
                      <a:lvl5pPr marL="2057400" indent="-228600">
                        <a:spcBef>
                          <a:spcPct val="20000"/>
                        </a:spcBef>
                        <a:buFont typeface="Arial" charset="0"/>
                        <a:defRPr kumimoji="1">
                          <a:solidFill>
                            <a:schemeClr val="tx1"/>
                          </a:solidFill>
                          <a:latin typeface="Calibri" pitchFamily="34" charset="0"/>
                          <a:ea typeface="ＭＳ Ｐゴシック" charset="-128"/>
                        </a:defRPr>
                      </a:lvl5pPr>
                      <a:lvl6pPr marL="25146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fontAlgn="base">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ts val="3000"/>
                        </a:lnSpc>
                        <a:spcBef>
                          <a:spcPts val="600"/>
                        </a:spcBef>
                        <a:spcAft>
                          <a:spcPct val="0"/>
                        </a:spcAft>
                        <a:buClrTx/>
                        <a:buSzTx/>
                        <a:buFontTx/>
                        <a:buNone/>
                        <a:tabLst/>
                      </a:pPr>
                      <a:r>
                        <a:rPr kumimoji="1" lang="en-US" altLang="ja-JP" sz="30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675</a:t>
                      </a:r>
                      <a:r>
                        <a:rPr kumimoji="1" lang="ja-JP" altLang="en-US" sz="18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 </a:t>
                      </a:r>
                      <a:r>
                        <a:rPr kumimoji="1" lang="ja-JP" altLang="en-US" sz="24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万人</a:t>
                      </a:r>
                      <a:endParaRPr kumimoji="1" lang="en-US" altLang="ja-JP" sz="24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ts val="2500"/>
                        </a:lnSpc>
                        <a:spcBef>
                          <a:spcPts val="600"/>
                        </a:spcBef>
                        <a:spcAft>
                          <a:spcPct val="0"/>
                        </a:spcAft>
                        <a:buClrTx/>
                        <a:buSzTx/>
                        <a:buFontTx/>
                        <a:buNone/>
                        <a:tabLst/>
                      </a:pPr>
                      <a:r>
                        <a:rPr kumimoji="1" lang="ja-JP" altLang="en-US" sz="22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a:t>
                      </a:r>
                      <a:r>
                        <a:rPr kumimoji="1" lang="en-US" altLang="ja-JP" sz="22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19.0</a:t>
                      </a:r>
                      <a:r>
                        <a:rPr kumimoji="1" lang="ja-JP" altLang="en-US" sz="22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a:t>
                      </a:r>
                      <a:endParaRPr kumimoji="1" lang="en-US" altLang="ja-JP" sz="22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endParaRPr>
                    </a:p>
                  </a:txBody>
                  <a:tcPr marL="84383" marR="84383" marT="45682" marB="4568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20000"/>
                        <a:lumOff val="80000"/>
                      </a:schemeClr>
                    </a:solidFill>
                  </a:tcPr>
                </a:tc>
              </a:tr>
              <a:tr h="1075181">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1" lang="ja-JP" altLang="en-US" sz="18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各年齢の認知症有病率が</a:t>
                      </a:r>
                      <a:endParaRPr kumimoji="1" lang="en-US" altLang="ja-JP" sz="18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ts val="0"/>
                        </a:spcBef>
                        <a:spcAft>
                          <a:spcPct val="0"/>
                        </a:spcAft>
                        <a:buClrTx/>
                        <a:buSzTx/>
                        <a:buFontTx/>
                        <a:buNone/>
                        <a:tabLst/>
                      </a:pPr>
                      <a:r>
                        <a:rPr kumimoji="1" lang="ja-JP" altLang="en-US" sz="1800" b="1" i="0" u="none" strike="noStrike" cap="none" normalizeH="0" baseline="0" dirty="0" smtClean="0">
                          <a:ln>
                            <a:noFill/>
                          </a:ln>
                          <a:solidFill>
                            <a:srgbClr val="607D2B"/>
                          </a:solidFill>
                          <a:effectLst/>
                          <a:latin typeface="Meiryo UI" panose="020B0604030504040204" pitchFamily="50" charset="-128"/>
                          <a:ea typeface="Meiryo UI" panose="020B0604030504040204" pitchFamily="50" charset="-128"/>
                          <a:cs typeface="Meiryo UI" panose="020B0604030504040204" pitchFamily="50" charset="-128"/>
                        </a:rPr>
                        <a:t>上昇する場合</a:t>
                      </a:r>
                      <a:r>
                        <a:rPr kumimoji="1" lang="ja-JP" altLang="en-US" sz="18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の将来推計　</a:t>
                      </a:r>
                      <a:endParaRPr kumimoji="1" lang="en-US" altLang="ja-JP" sz="18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1" lang="ja-JP" altLang="en-US" sz="18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人数／</a:t>
                      </a:r>
                      <a:r>
                        <a:rPr kumimoji="1" lang="en-US" altLang="ja-JP" sz="18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率</a:t>
                      </a:r>
                      <a:r>
                        <a:rPr kumimoji="1" lang="en-US" altLang="ja-JP" sz="18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8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84383" marR="84383" marT="45682" marB="4568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c>
                  <a:txBody>
                    <a:bodyPr/>
                    <a:lstStyle/>
                    <a:p>
                      <a:pPr marL="0" marR="0" lvl="0" indent="0" algn="ctr" defTabSz="914400" rtl="0" eaLnBrk="1" fontAlgn="base" latinLnBrk="0" hangingPunct="1">
                        <a:lnSpc>
                          <a:spcPts val="3000"/>
                        </a:lnSpc>
                        <a:spcBef>
                          <a:spcPts val="600"/>
                        </a:spcBef>
                        <a:spcAft>
                          <a:spcPct val="0"/>
                        </a:spcAft>
                        <a:buClrTx/>
                        <a:buSzTx/>
                        <a:buFontTx/>
                        <a:buNone/>
                        <a:tabLst/>
                      </a:pPr>
                      <a:r>
                        <a:rPr kumimoji="1" lang="en-US" altLang="ja-JP" sz="30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525</a:t>
                      </a:r>
                      <a:r>
                        <a:rPr kumimoji="1" lang="ja-JP" altLang="en-US" sz="18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 </a:t>
                      </a:r>
                      <a:r>
                        <a:rPr kumimoji="1" lang="ja-JP" altLang="en-US" sz="24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万人</a:t>
                      </a:r>
                      <a:endParaRPr kumimoji="1" lang="en-US" altLang="ja-JP" sz="24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ts val="2500"/>
                        </a:lnSpc>
                        <a:spcBef>
                          <a:spcPts val="600"/>
                        </a:spcBef>
                        <a:spcAft>
                          <a:spcPct val="0"/>
                        </a:spcAft>
                        <a:buClrTx/>
                        <a:buSzTx/>
                        <a:buFontTx/>
                        <a:buNone/>
                        <a:tabLst/>
                      </a:pPr>
                      <a:r>
                        <a:rPr kumimoji="1" lang="ja-JP" altLang="en-US" sz="22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a:t>
                      </a:r>
                      <a:r>
                        <a:rPr kumimoji="1" lang="en-US" altLang="ja-JP" sz="22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16.0</a:t>
                      </a:r>
                      <a:r>
                        <a:rPr kumimoji="1" lang="ja-JP" altLang="en-US" sz="22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a:t>
                      </a:r>
                    </a:p>
                  </a:txBody>
                  <a:tcPr marL="84383" marR="84383" marT="45682" marB="4568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3000"/>
                        </a:lnSpc>
                        <a:spcBef>
                          <a:spcPts val="600"/>
                        </a:spcBef>
                        <a:spcAft>
                          <a:spcPct val="0"/>
                        </a:spcAft>
                        <a:buClrTx/>
                        <a:buSzTx/>
                        <a:buFontTx/>
                        <a:buNone/>
                        <a:tabLst/>
                      </a:pPr>
                      <a:r>
                        <a:rPr kumimoji="1" lang="en-US" altLang="ja-JP" sz="30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730</a:t>
                      </a:r>
                      <a:r>
                        <a:rPr kumimoji="1" lang="ja-JP" altLang="en-US" sz="18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 </a:t>
                      </a:r>
                      <a:r>
                        <a:rPr kumimoji="1" lang="ja-JP" altLang="en-US" sz="24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万人</a:t>
                      </a:r>
                      <a:endParaRPr kumimoji="1" lang="en-US" altLang="ja-JP" sz="2400" b="1"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ts val="2500"/>
                        </a:lnSpc>
                        <a:spcBef>
                          <a:spcPts val="600"/>
                        </a:spcBef>
                        <a:spcAft>
                          <a:spcPct val="0"/>
                        </a:spcAft>
                        <a:buClrTx/>
                        <a:buSzTx/>
                        <a:buFontTx/>
                        <a:buNone/>
                        <a:tabLst/>
                      </a:pPr>
                      <a:r>
                        <a:rPr kumimoji="1" lang="ja-JP" altLang="en-US" sz="22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a:t>
                      </a:r>
                      <a:r>
                        <a:rPr kumimoji="1" lang="en-US" altLang="ja-JP" sz="22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20.6</a:t>
                      </a:r>
                      <a:r>
                        <a:rPr kumimoji="1" lang="ja-JP" altLang="en-US" sz="22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rPr>
                        <a:t>％）</a:t>
                      </a:r>
                    </a:p>
                  </a:txBody>
                  <a:tcPr marL="84383" marR="84383" marT="45682" marB="4568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20000"/>
                        <a:lumOff val="80000"/>
                      </a:schemeClr>
                    </a:solidFill>
                  </a:tcPr>
                </a:tc>
              </a:tr>
              <a:tr h="520131">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1" lang="ja-JP" altLang="en-US" sz="1800" b="1" i="0" u="none" strike="noStrike" cap="none" normalizeH="0" baseline="0" dirty="0" smtClean="0">
                          <a:ln>
                            <a:noFill/>
                          </a:ln>
                          <a:solidFill>
                            <a:schemeClr val="tx1">
                              <a:lumMod val="65000"/>
                              <a:lumOff val="35000"/>
                            </a:schemeClr>
                          </a:solidFill>
                          <a:effectLst/>
                          <a:latin typeface="Meiryo UI" panose="020B0604030504040204" pitchFamily="50" charset="-128"/>
                          <a:ea typeface="Meiryo UI" panose="020B0604030504040204" pitchFamily="50" charset="-128"/>
                          <a:cs typeface="Meiryo UI" panose="020B0604030504040204" pitchFamily="50" charset="-128"/>
                        </a:rPr>
                        <a:t>（軽度認知障害）</a:t>
                      </a:r>
                    </a:p>
                  </a:txBody>
                  <a:tcPr marL="84383" marR="84383" marT="45682" marB="4568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ts val="2400"/>
                        </a:lnSpc>
                        <a:spcBef>
                          <a:spcPts val="600"/>
                        </a:spcBef>
                        <a:spcAft>
                          <a:spcPct val="0"/>
                        </a:spcAft>
                        <a:buClrTx/>
                        <a:buSzTx/>
                        <a:buFontTx/>
                        <a:buNone/>
                        <a:tabLst/>
                      </a:pPr>
                      <a:r>
                        <a:rPr kumimoji="1" lang="en-US" altLang="ja-JP" sz="2200" b="1" i="0" u="none" strike="noStrike" cap="none" normalizeH="0" baseline="0" dirty="0" smtClean="0">
                          <a:ln>
                            <a:noFill/>
                          </a:ln>
                          <a:solidFill>
                            <a:schemeClr val="tx1">
                              <a:lumMod val="65000"/>
                              <a:lumOff val="35000"/>
                            </a:schemeClr>
                          </a:solidFill>
                          <a:effectLst/>
                          <a:latin typeface="Trebuchet MS" panose="020B0603020202020204" pitchFamily="34" charset="0"/>
                          <a:ea typeface="Meiryo UI" panose="020B0604030504040204" pitchFamily="50" charset="-128"/>
                          <a:cs typeface="Meiryo UI" panose="020B0604030504040204" pitchFamily="50" charset="-128"/>
                        </a:rPr>
                        <a:t>380</a:t>
                      </a:r>
                      <a:r>
                        <a:rPr kumimoji="1" lang="ja-JP" altLang="en-US" sz="800" b="1" i="0" u="none" strike="noStrike" cap="none" normalizeH="0" baseline="0" dirty="0" smtClean="0">
                          <a:ln>
                            <a:noFill/>
                          </a:ln>
                          <a:solidFill>
                            <a:schemeClr val="tx1">
                              <a:lumMod val="65000"/>
                              <a:lumOff val="35000"/>
                            </a:schemeClr>
                          </a:solidFill>
                          <a:effectLst/>
                          <a:latin typeface="Trebuchet MS" panose="020B0603020202020204" pitchFamily="34" charset="0"/>
                          <a:ea typeface="Meiryo UI" panose="020B0604030504040204" pitchFamily="50" charset="-128"/>
                          <a:cs typeface="Meiryo UI" panose="020B0604030504040204" pitchFamily="50" charset="-128"/>
                        </a:rPr>
                        <a:t> </a:t>
                      </a:r>
                      <a:r>
                        <a:rPr kumimoji="1" lang="ja-JP" altLang="en-US" sz="1600" b="1" i="0" u="none" strike="noStrike" cap="none" normalizeH="0" baseline="0" dirty="0" smtClean="0">
                          <a:ln>
                            <a:noFill/>
                          </a:ln>
                          <a:solidFill>
                            <a:schemeClr val="tx1">
                              <a:lumMod val="65000"/>
                              <a:lumOff val="35000"/>
                            </a:schemeClr>
                          </a:solidFill>
                          <a:effectLst/>
                          <a:latin typeface="Trebuchet MS" panose="020B0603020202020204" pitchFamily="34" charset="0"/>
                          <a:ea typeface="Meiryo UI" panose="020B0604030504040204" pitchFamily="50" charset="-128"/>
                          <a:cs typeface="Meiryo UI" panose="020B0604030504040204" pitchFamily="50" charset="-128"/>
                        </a:rPr>
                        <a:t>万人</a:t>
                      </a:r>
                      <a:endParaRPr kumimoji="1" lang="en-US" altLang="ja-JP" sz="1600" b="1" i="0" u="none" strike="noStrike" cap="none" normalizeH="0" baseline="0" dirty="0" smtClean="0">
                        <a:ln>
                          <a:noFill/>
                        </a:ln>
                        <a:solidFill>
                          <a:schemeClr val="tx1">
                            <a:lumMod val="65000"/>
                            <a:lumOff val="35000"/>
                          </a:schemeClr>
                        </a:solidFill>
                        <a:effectLst/>
                        <a:latin typeface="Trebuchet MS" panose="020B0603020202020204" pitchFamily="34" charset="0"/>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ts val="2400"/>
                        </a:lnSpc>
                        <a:spcBef>
                          <a:spcPts val="0"/>
                        </a:spcBef>
                        <a:spcAft>
                          <a:spcPct val="0"/>
                        </a:spcAft>
                        <a:buClrTx/>
                        <a:buSzTx/>
                        <a:buFontTx/>
                        <a:buNone/>
                        <a:tabLst/>
                      </a:pPr>
                      <a:r>
                        <a:rPr kumimoji="1" lang="ja-JP" altLang="en-US" sz="1800" b="0" i="0" u="none" strike="noStrike" cap="none" normalizeH="0" baseline="0" dirty="0" smtClean="0">
                          <a:ln>
                            <a:noFill/>
                          </a:ln>
                          <a:solidFill>
                            <a:schemeClr val="tx1">
                              <a:lumMod val="65000"/>
                              <a:lumOff val="35000"/>
                            </a:schemeClr>
                          </a:solidFill>
                          <a:effectLst/>
                          <a:latin typeface="Trebuchet MS" panose="020B0603020202020204" pitchFamily="34" charset="0"/>
                          <a:ea typeface="Meiryo UI" panose="020B0604030504040204" pitchFamily="50" charset="-128"/>
                          <a:cs typeface="Meiryo UI" panose="020B0604030504040204" pitchFamily="50" charset="-128"/>
                        </a:rPr>
                        <a:t>（</a:t>
                      </a:r>
                      <a:r>
                        <a:rPr kumimoji="1" lang="en-US" altLang="ja-JP" sz="1800" b="0" i="0" u="none" strike="noStrike" cap="none" normalizeH="0" baseline="0" dirty="0" smtClean="0">
                          <a:ln>
                            <a:noFill/>
                          </a:ln>
                          <a:solidFill>
                            <a:schemeClr val="tx1">
                              <a:lumMod val="65000"/>
                              <a:lumOff val="35000"/>
                            </a:schemeClr>
                          </a:solidFill>
                          <a:effectLst/>
                          <a:latin typeface="Trebuchet MS" panose="020B0603020202020204" pitchFamily="34" charset="0"/>
                          <a:ea typeface="Meiryo UI" panose="020B0604030504040204" pitchFamily="50" charset="-128"/>
                          <a:cs typeface="Meiryo UI" panose="020B0604030504040204" pitchFamily="50" charset="-128"/>
                        </a:rPr>
                        <a:t>13.0%</a:t>
                      </a:r>
                      <a:r>
                        <a:rPr kumimoji="1" lang="ja-JP" altLang="en-US" sz="1800" b="0" i="0" u="none" strike="noStrike" cap="none" normalizeH="0" baseline="0" dirty="0" smtClean="0">
                          <a:ln>
                            <a:noFill/>
                          </a:ln>
                          <a:solidFill>
                            <a:schemeClr val="tx1">
                              <a:lumMod val="65000"/>
                              <a:lumOff val="35000"/>
                            </a:schemeClr>
                          </a:solidFill>
                          <a:effectLst/>
                          <a:latin typeface="Trebuchet MS" panose="020B0603020202020204" pitchFamily="34" charset="0"/>
                          <a:ea typeface="Meiryo UI" panose="020B0604030504040204" pitchFamily="50" charset="-128"/>
                          <a:cs typeface="Meiryo UI" panose="020B0604030504040204" pitchFamily="50" charset="-128"/>
                        </a:rPr>
                        <a:t>）</a:t>
                      </a:r>
                    </a:p>
                  </a:txBody>
                  <a:tcPr marL="84383" marR="84383" marT="45682" marB="4568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ts val="3000"/>
                        </a:lnSpc>
                        <a:spcBef>
                          <a:spcPts val="600"/>
                        </a:spcBef>
                        <a:spcAft>
                          <a:spcPct val="0"/>
                        </a:spcAft>
                        <a:buClrTx/>
                        <a:buSzTx/>
                        <a:buFontTx/>
                        <a:buNone/>
                        <a:tabLst/>
                      </a:pPr>
                      <a:endParaRPr kumimoji="1" lang="ja-JP" altLang="en-US" sz="24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endParaRPr>
                    </a:p>
                  </a:txBody>
                  <a:tcPr marL="84383" marR="84383" marT="45682" marB="4568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3000"/>
                        </a:lnSpc>
                        <a:spcBef>
                          <a:spcPts val="600"/>
                        </a:spcBef>
                        <a:spcAft>
                          <a:spcPct val="0"/>
                        </a:spcAft>
                        <a:buClrTx/>
                        <a:buSzTx/>
                        <a:buFontTx/>
                        <a:buNone/>
                        <a:tabLst/>
                      </a:pPr>
                      <a:endParaRPr kumimoji="1" lang="ja-JP" altLang="en-US" sz="2400" b="0" i="0" u="none" strike="noStrike" cap="none" normalizeH="0" baseline="0" dirty="0" smtClean="0">
                        <a:ln>
                          <a:noFill/>
                        </a:ln>
                        <a:solidFill>
                          <a:schemeClr val="tx1"/>
                        </a:solidFill>
                        <a:effectLst/>
                        <a:latin typeface="Trebuchet MS" panose="020B0603020202020204" pitchFamily="34" charset="0"/>
                        <a:ea typeface="Meiryo UI" panose="020B0604030504040204" pitchFamily="50" charset="-128"/>
                        <a:cs typeface="Meiryo UI" panose="020B0604030504040204" pitchFamily="50" charset="-128"/>
                      </a:endParaRPr>
                    </a:p>
                  </a:txBody>
                  <a:tcPr marL="84383" marR="84383" marT="45682" marB="4568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r>
            </a:tbl>
          </a:graphicData>
        </a:graphic>
      </p:graphicFrame>
      <p:sp>
        <p:nvSpPr>
          <p:cNvPr id="6" name="Rectangle 3"/>
          <p:cNvSpPr>
            <a:spLocks noChangeArrowheads="1"/>
          </p:cNvSpPr>
          <p:nvPr/>
        </p:nvSpPr>
        <p:spPr bwMode="auto">
          <a:xfrm>
            <a:off x="318293" y="88996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307313532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07504" y="1484784"/>
            <a:ext cx="8928992" cy="1512168"/>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457200" y="188640"/>
            <a:ext cx="8229600" cy="929995"/>
          </a:xfrm>
        </p:spPr>
        <p:txBody>
          <a:bodyPr>
            <a:noAutofit/>
          </a:bodyPr>
          <a:lstStyle/>
          <a:p>
            <a:r>
              <a:rPr lang="ja-JP" altLang="en-US" sz="3200" b="1" dirty="0">
                <a:latin typeface="Meiryo UI" panose="020B0604030504040204" pitchFamily="50" charset="-128"/>
                <a:ea typeface="Meiryo UI" panose="020B0604030504040204" pitchFamily="50" charset="-128"/>
                <a:cs typeface="Meiryo UI" panose="020B0604030504040204" pitchFamily="50" charset="-128"/>
              </a:rPr>
              <a:t>認知機能</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障害への対応</a:t>
            </a:r>
            <a:r>
              <a:rPr lang="en-US" altLang="ja-JP" sz="3200" b="1" dirty="0">
                <a:latin typeface="Meiryo UI" panose="020B0604030504040204" pitchFamily="50" charset="-128"/>
                <a:ea typeface="Meiryo UI" panose="020B0604030504040204" pitchFamily="50" charset="-128"/>
                <a:cs typeface="Meiryo UI" panose="020B0604030504040204" pitchFamily="50" charset="-128"/>
              </a:rPr>
              <a:t/>
            </a:r>
            <a:br>
              <a:rPr lang="en-US" altLang="ja-JP" sz="3200" b="1" dirty="0">
                <a:latin typeface="Meiryo UI" panose="020B0604030504040204" pitchFamily="50" charset="-128"/>
                <a:ea typeface="Meiryo UI" panose="020B0604030504040204" pitchFamily="50" charset="-128"/>
                <a:cs typeface="Meiryo UI" panose="020B0604030504040204" pitchFamily="50" charset="-128"/>
              </a:rPr>
            </a:b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記憶障害 </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296581" y="1484784"/>
            <a:ext cx="8739915" cy="4968552"/>
          </a:xfrm>
        </p:spPr>
        <p:txBody>
          <a:bodyPr>
            <a:noAutofit/>
          </a:bodyPr>
          <a:lstStyle/>
          <a:p>
            <a:pPr marL="0" indent="0">
              <a:buNone/>
            </a:pP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原則：</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い</a:t>
            </a:r>
            <a:r>
              <a:rPr lang="ja-JP" altLang="en-US" sz="2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っしょ</a:t>
            </a:r>
            <a:r>
              <a:rPr kumimoji="1"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に</a:t>
            </a:r>
            <a:r>
              <a:rPr kumimoji="1" lang="ja-JP" altLang="en-US" sz="2400" b="1"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行動する（注意を散漫にさせない工夫）</a:t>
            </a:r>
            <a:endParaRPr kumimoji="1" lang="en-US" altLang="ja-JP"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選択肢</a:t>
            </a:r>
            <a:r>
              <a:rPr lang="ja-JP" altLang="en-US" sz="2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a:t>
            </a:r>
            <a:r>
              <a:rPr kumimoji="1"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提示する</a:t>
            </a:r>
            <a:r>
              <a:rPr lang="ja-JP" altLang="en-US" sz="2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場合</a:t>
            </a:r>
            <a:r>
              <a:rPr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には</a:t>
            </a:r>
            <a:r>
              <a:rPr lang="ja-JP" altLang="en-US" sz="32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簡潔にする（例：</a:t>
            </a:r>
            <a:r>
              <a:rPr lang="en-US" altLang="ja-JP" sz="32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32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択）</a:t>
            </a:r>
            <a:endParaRPr lang="en-US" altLang="ja-JP" sz="32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例：</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en-US" altLang="ja-JP"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日のスケジュールを決めて書く、見えるところに置く</a:t>
            </a:r>
            <a:endParaRPr kumimoji="1" lang="en-US" altLang="ja-JP"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重要な物は見つけやすいところに置く</a:t>
            </a:r>
            <a:r>
              <a:rPr lang="en-US" altLang="ja-JP" sz="2000" b="1" dirty="0">
                <a:latin typeface="Meiryo UI" panose="020B0604030504040204" pitchFamily="50" charset="-128"/>
                <a:ea typeface="Meiryo UI" panose="020B0604030504040204" pitchFamily="50" charset="-128"/>
                <a:cs typeface="Meiryo UI" panose="020B0604030504040204" pitchFamily="50" charset="-128"/>
              </a:rPr>
              <a:t/>
            </a:r>
            <a:br>
              <a:rPr lang="en-US" altLang="ja-JP" sz="2000" b="1"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安全の範囲内で自立を促す</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過去の写真は会話や想起の手がかりになる</a:t>
            </a:r>
            <a:endParaRPr kumimoji="1" lang="ja-JP" altLang="en-US" sz="2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96581" y="1204633"/>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四角形吹き出し 5"/>
          <p:cNvSpPr/>
          <p:nvPr/>
        </p:nvSpPr>
        <p:spPr>
          <a:xfrm>
            <a:off x="6516216" y="3356992"/>
            <a:ext cx="2520280" cy="2736304"/>
          </a:xfrm>
          <a:prstGeom prst="wedgeRectCallout">
            <a:avLst>
              <a:gd name="adj1" fmla="val -57673"/>
              <a:gd name="adj2" fmla="val -23787"/>
            </a:avLst>
          </a:prstGeom>
        </p:spPr>
        <p:style>
          <a:lnRef idx="1">
            <a:schemeClr val="accent3"/>
          </a:lnRef>
          <a:fillRef idx="2">
            <a:schemeClr val="accent3"/>
          </a:fillRef>
          <a:effectRef idx="1">
            <a:schemeClr val="accent3"/>
          </a:effectRef>
          <a:fontRef idx="minor">
            <a:schemeClr val="dk1"/>
          </a:fontRef>
        </p:style>
        <p:txBody>
          <a:bodyPr rtlCol="0" anchor="ctr"/>
          <a:lstStyle/>
          <a:p>
            <a:r>
              <a:rPr kumimoji="1" lang="ja-JP" altLang="en-US" sz="2400" b="1" dirty="0" smtClean="0"/>
              <a:t>デジタルではなく、</a:t>
            </a:r>
            <a:endParaRPr kumimoji="1" lang="en-US" altLang="ja-JP" sz="2400" b="1" dirty="0" smtClean="0"/>
          </a:p>
          <a:p>
            <a:r>
              <a:rPr lang="ja-JP" altLang="en-US" sz="2400" b="1" dirty="0" smtClean="0"/>
              <a:t>アナログで示す</a:t>
            </a:r>
            <a:endParaRPr lang="en-US" altLang="ja-JP" sz="2400" b="1" dirty="0" smtClean="0"/>
          </a:p>
          <a:p>
            <a:r>
              <a:rPr kumimoji="1" lang="ja-JP" altLang="en-US" sz="2400" b="1" dirty="0"/>
              <a:t>また</a:t>
            </a:r>
            <a:r>
              <a:rPr kumimoji="1" lang="ja-JP" altLang="en-US" sz="2400" b="1" dirty="0" smtClean="0"/>
              <a:t>、フローチャートなどで示すと良い。</a:t>
            </a:r>
            <a:endParaRPr kumimoji="1" lang="ja-JP" altLang="en-US" sz="2400" b="1" dirty="0"/>
          </a:p>
        </p:txBody>
      </p:sp>
    </p:spTree>
    <p:extLst>
      <p:ext uri="{BB962C8B-B14F-4D97-AF65-F5344CB8AC3E}">
        <p14:creationId xmlns:p14="http://schemas.microsoft.com/office/powerpoint/2010/main" val="60938680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3414"/>
            <a:ext cx="8229600" cy="1143000"/>
          </a:xfrm>
        </p:spPr>
        <p:txBody>
          <a:bodyPr>
            <a:normAutofit fontScale="90000"/>
          </a:bodyPr>
          <a:lstStyle/>
          <a:p>
            <a:r>
              <a:rPr lang="ja-JP" altLang="en-US" sz="3600" b="1" dirty="0">
                <a:latin typeface="Meiryo UI" panose="020B0604030504040204" pitchFamily="50" charset="-128"/>
                <a:ea typeface="Meiryo UI" panose="020B0604030504040204" pitchFamily="50" charset="-128"/>
                <a:cs typeface="Meiryo UI" panose="020B0604030504040204" pitchFamily="50" charset="-128"/>
              </a:rPr>
              <a:t>認知機能</a:t>
            </a:r>
            <a:r>
              <a:rPr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障害への対応</a:t>
            </a:r>
            <a:r>
              <a:rPr lang="en-US" altLang="ja-JP" sz="3600" b="1" dirty="0">
                <a:latin typeface="Meiryo UI" panose="020B0604030504040204" pitchFamily="50" charset="-128"/>
                <a:ea typeface="Meiryo UI" panose="020B0604030504040204" pitchFamily="50" charset="-128"/>
                <a:cs typeface="Meiryo UI" panose="020B0604030504040204" pitchFamily="50" charset="-128"/>
              </a:rPr>
              <a:t/>
            </a:r>
            <a:br>
              <a:rPr lang="en-US" altLang="ja-JP" sz="3600" b="1" dirty="0">
                <a:latin typeface="Meiryo UI" panose="020B0604030504040204" pitchFamily="50" charset="-128"/>
                <a:ea typeface="Meiryo UI" panose="020B0604030504040204" pitchFamily="50" charset="-128"/>
                <a:cs typeface="Meiryo UI" panose="020B0604030504040204" pitchFamily="50" charset="-128"/>
              </a:rPr>
            </a:br>
            <a:r>
              <a:rPr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 視空間認知障害 </a:t>
            </a:r>
            <a:r>
              <a:rPr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3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899592" y="1484784"/>
            <a:ext cx="7787208" cy="5112568"/>
          </a:xfrm>
        </p:spPr>
        <p:txBody>
          <a:bodyPr>
            <a:noAutofit/>
          </a:bodyPr>
          <a:lstStyle/>
          <a:p>
            <a:pPr marL="0" indent="0">
              <a:buNone/>
            </a:pP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物体の認識を助ける</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（特に失認も伴う場合）</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 見るのと同様に</a:t>
            </a:r>
            <a:r>
              <a:rPr kumimoji="1" lang="ja-JP" altLang="en-US" sz="20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触る</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こともできるようにする</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0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    ● 声かけ</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をする</a:t>
            </a: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人の認識、表情認識を助けるために</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 正面から向き合う</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 距離を縮める</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0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    ● 自分が先に声</a:t>
            </a:r>
            <a:r>
              <a:rPr kumimoji="1" lang="ja-JP" altLang="en-US" sz="2000" b="1" dirty="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を</a:t>
            </a:r>
            <a:r>
              <a:rPr kumimoji="1" lang="ja-JP" altLang="en-US" sz="20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かける</a:t>
            </a:r>
            <a:endParaRPr kumimoji="1" lang="en-US" altLang="ja-JP" sz="20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（自分を見ているからといって認識されているとは限らない）</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 会話の際に顔に影ができないようにする</a:t>
            </a:r>
            <a:endParaRPr kumimoji="1" lang="en-US" altLang="ja-JP" sz="1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200"/>
              </a:spcBef>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病棟</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で</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の安全面で</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 暗い通路、光の反射の強い床は見当識障害につながる</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トイレの便座と床の色を変える</a:t>
            </a:r>
            <a:endParaRPr kumimoji="1" lang="ja-JP" altLang="en-US" sz="2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96581" y="1204633"/>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四角形吹き出し 4"/>
          <p:cNvSpPr/>
          <p:nvPr/>
        </p:nvSpPr>
        <p:spPr>
          <a:xfrm>
            <a:off x="5652120" y="2204864"/>
            <a:ext cx="2664296" cy="2304256"/>
          </a:xfrm>
          <a:prstGeom prst="wedgeRectCallout">
            <a:avLst>
              <a:gd name="adj1" fmla="val -75900"/>
              <a:gd name="adj2" fmla="val 20110"/>
            </a:avLst>
          </a:prstGeom>
        </p:spPr>
        <p:style>
          <a:lnRef idx="1">
            <a:schemeClr val="accent2"/>
          </a:lnRef>
          <a:fillRef idx="2">
            <a:schemeClr val="accent2"/>
          </a:fillRef>
          <a:effectRef idx="1">
            <a:schemeClr val="accent2"/>
          </a:effectRef>
          <a:fontRef idx="minor">
            <a:schemeClr val="dk1"/>
          </a:fontRef>
        </p:style>
        <p:txBody>
          <a:bodyPr rtlCol="0" anchor="ctr"/>
          <a:lstStyle/>
          <a:p>
            <a:r>
              <a:rPr kumimoji="1" lang="ja-JP" altLang="en-US" sz="2000" b="1" dirty="0" smtClean="0"/>
              <a:t>毎回、接するときに名札を見せて、名乗ってから、処置等を行う。</a:t>
            </a:r>
            <a:endParaRPr kumimoji="1" lang="en-US" altLang="ja-JP" sz="2000" b="1" dirty="0" smtClean="0"/>
          </a:p>
          <a:p>
            <a:r>
              <a:rPr lang="ja-JP" altLang="en-US" sz="2000" b="1" dirty="0"/>
              <a:t>など</a:t>
            </a:r>
            <a:r>
              <a:rPr lang="ja-JP" altLang="en-US" sz="2000" b="1" dirty="0" smtClean="0"/>
              <a:t>で複雑性注意や記銘力低下からくる不安の軽減を図る。</a:t>
            </a:r>
            <a:endParaRPr kumimoji="1" lang="ja-JP" altLang="en-US" sz="2000" b="1" dirty="0"/>
          </a:p>
        </p:txBody>
      </p:sp>
      <p:sp>
        <p:nvSpPr>
          <p:cNvPr id="6" name="四角形吹き出し 5"/>
          <p:cNvSpPr/>
          <p:nvPr/>
        </p:nvSpPr>
        <p:spPr>
          <a:xfrm>
            <a:off x="3491880" y="5157192"/>
            <a:ext cx="5112568" cy="648072"/>
          </a:xfrm>
          <a:prstGeom prst="wedgeRectCallout">
            <a:avLst/>
          </a:prstGeom>
        </p:spPr>
        <p:style>
          <a:lnRef idx="1">
            <a:schemeClr val="accent2"/>
          </a:lnRef>
          <a:fillRef idx="2">
            <a:schemeClr val="accent2"/>
          </a:fillRef>
          <a:effectRef idx="1">
            <a:schemeClr val="accent2"/>
          </a:effectRef>
          <a:fontRef idx="minor">
            <a:schemeClr val="dk1"/>
          </a:fontRef>
        </p:style>
        <p:txBody>
          <a:bodyPr rtlCol="0" anchor="ctr"/>
          <a:lstStyle/>
          <a:p>
            <a:r>
              <a:rPr kumimoji="1" lang="ja-JP" altLang="en-US" b="1" dirty="0" smtClean="0"/>
              <a:t>複雑性</a:t>
            </a:r>
            <a:r>
              <a:rPr lang="ja-JP" altLang="en-US" b="1" dirty="0"/>
              <a:t>注意</a:t>
            </a:r>
            <a:r>
              <a:rPr lang="ja-JP" altLang="en-US" b="1" dirty="0" smtClean="0"/>
              <a:t>障害：、物が多すぎてもダメで重要なものに色を付けるなどの工夫が必要。</a:t>
            </a:r>
            <a:endParaRPr kumimoji="1" lang="ja-JP" altLang="en-US" b="1" dirty="0"/>
          </a:p>
        </p:txBody>
      </p:sp>
    </p:spTree>
    <p:extLst>
      <p:ext uri="{BB962C8B-B14F-4D97-AF65-F5344CB8AC3E}">
        <p14:creationId xmlns:p14="http://schemas.microsoft.com/office/powerpoint/2010/main" val="349661855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88640"/>
            <a:ext cx="8229600" cy="634082"/>
          </a:xfrm>
        </p:spPr>
        <p:txBody>
          <a:bodyPr>
            <a:normAutofit fontScale="90000"/>
          </a:bodyPr>
          <a:lstStyle/>
          <a:p>
            <a:r>
              <a:rPr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実行機能障害への</a:t>
            </a:r>
            <a:r>
              <a:rPr lang="ja-JP" altLang="en-US" sz="3600" b="1" dirty="0">
                <a:latin typeface="Meiryo UI" panose="020B0604030504040204" pitchFamily="50" charset="-128"/>
                <a:ea typeface="Meiryo UI" panose="020B0604030504040204" pitchFamily="50" charset="-128"/>
                <a:cs typeface="Meiryo UI" panose="020B0604030504040204" pitchFamily="50" charset="-128"/>
              </a:rPr>
              <a:t>対応</a:t>
            </a:r>
            <a:endParaRPr kumimoji="1" lang="ja-JP" altLang="en-US" sz="3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63834" y="2348880"/>
            <a:ext cx="7931224" cy="4104456"/>
          </a:xfrm>
        </p:spPr>
        <p:txBody>
          <a:bodyPr>
            <a:normAutofit lnSpcReduction="10000"/>
          </a:bodyPr>
          <a:lstStyle/>
          <a:p>
            <a:r>
              <a:rPr lang="ja-JP" altLang="en-US" sz="2400" b="1" dirty="0">
                <a:latin typeface="Meiryo UI" panose="020B0604030504040204" pitchFamily="50" charset="-128"/>
                <a:ea typeface="Meiryo UI" panose="020B0604030504040204" pitchFamily="50" charset="-128"/>
                <a:cs typeface="Meiryo UI" panose="020B0604030504040204" pitchFamily="50" charset="-128"/>
              </a:rPr>
              <a:t>実行</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機能障害へ</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支援</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4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セルフケア</a:t>
            </a:r>
            <a:r>
              <a:rPr lang="ja-JP" altLang="en-US" sz="2400" b="1"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へ</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支援（自立の工夫）</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400" b="1" dirty="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環境</a:t>
            </a:r>
            <a:r>
              <a:rPr lang="ja-JP" altLang="en-US" sz="24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の整備</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（わかりやすさ）</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空間：　わかりやすい（コントラスト、明るさ、影）</a:t>
            </a: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時間：　予定が確認できる、不意打ちをしない</a:t>
            </a: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人　 ：　「なじみ」、わかりやすいコミュニケーション</a:t>
            </a: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lvl="2"/>
            <a:endParaRPr lang="ja-JP" altLang="en-US"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cs typeface="Meiryo UI" panose="020B0604030504040204" pitchFamily="50" charset="-128"/>
              </a:rPr>
              <a:t>自発性の低下、活動性低下への</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対応</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確認</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とうながし</a:t>
            </a:r>
          </a:p>
          <a:p>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不安への配慮</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96581" y="90872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角丸四角形 4"/>
          <p:cNvSpPr/>
          <p:nvPr/>
        </p:nvSpPr>
        <p:spPr>
          <a:xfrm>
            <a:off x="971600" y="1268760"/>
            <a:ext cx="7704856" cy="93610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kumimoji="1" lang="ja-JP" altLang="en-US" sz="2000" b="1" dirty="0" smtClean="0"/>
              <a:t>確実な認知症のアセスメントを行い、そのレベルに応じて</a:t>
            </a:r>
            <a:r>
              <a:rPr kumimoji="1" lang="en-US" altLang="ja-JP" sz="2000" b="1" dirty="0" smtClean="0"/>
              <a:t>IADL</a:t>
            </a:r>
            <a:r>
              <a:rPr lang="ja-JP" altLang="en-US" sz="2000" b="1" dirty="0" smtClean="0"/>
              <a:t>機能を活かしながら能力の低下予防・維持を看護プランに組み込むことが重要である。</a:t>
            </a:r>
            <a:endParaRPr kumimoji="1" lang="ja-JP" altLang="en-US" sz="2000" b="1" dirty="0"/>
          </a:p>
        </p:txBody>
      </p:sp>
      <p:sp>
        <p:nvSpPr>
          <p:cNvPr id="6" name="四角形吹き出し 5"/>
          <p:cNvSpPr/>
          <p:nvPr/>
        </p:nvSpPr>
        <p:spPr>
          <a:xfrm>
            <a:off x="5508104" y="2348880"/>
            <a:ext cx="3168352" cy="1224136"/>
          </a:xfrm>
          <a:prstGeom prst="wedgeRectCallout">
            <a:avLst>
              <a:gd name="adj1" fmla="val -80138"/>
              <a:gd name="adj2" fmla="val -44901"/>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2000" b="1" dirty="0" smtClean="0">
                <a:solidFill>
                  <a:srgbClr val="FF0000"/>
                </a:solidFill>
              </a:rPr>
              <a:t>看護師や看護補助が日常生活の世話をした方が早いからといって、すべてその人の役割を取ってしまいがち</a:t>
            </a:r>
            <a:endParaRPr kumimoji="1" lang="ja-JP" altLang="en-US" sz="2000" b="1" dirty="0">
              <a:solidFill>
                <a:srgbClr val="FF0000"/>
              </a:solidFill>
            </a:endParaRPr>
          </a:p>
        </p:txBody>
      </p:sp>
    </p:spTree>
    <p:extLst>
      <p:ext uri="{BB962C8B-B14F-4D97-AF65-F5344CB8AC3E}">
        <p14:creationId xmlns:p14="http://schemas.microsoft.com/office/powerpoint/2010/main" val="3355499866"/>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83978" y="1412776"/>
            <a:ext cx="7283152" cy="4525963"/>
          </a:xfrm>
        </p:spPr>
        <p:txBody>
          <a:bodyPr>
            <a:noAutofit/>
          </a:bodyPr>
          <a:lstStyle/>
          <a:p>
            <a:pPr marL="514350" indent="-514350">
              <a:buFont typeface="+mj-lt"/>
              <a:buAutoNum type="arabicPeriod"/>
            </a:pP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疼痛、</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その他</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身体的苦痛の緩和</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514350" indent="-514350">
              <a:buFont typeface="+mj-lt"/>
              <a:buAutoNum type="arabicPeriod"/>
            </a:pPr>
            <a:endPar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marL="514350" indent="-514350">
              <a:buFont typeface="+mj-lt"/>
              <a:buAutoNum type="arabicPeriod"/>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食思不振・低栄養</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914400" lvl="1" indent="-514350"/>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セルフネグレクト・アパシー</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914400" lvl="1" indent="-514350"/>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実行機能、視空間認知能力の障害</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914400" lvl="1" indent="-514350"/>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失行</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914400" lvl="1" indent="-514350"/>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神経変性に伴う誤嚥</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br>
            <a:endPar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marL="514350" indent="-514350">
              <a:buFont typeface="+mj-lt"/>
              <a:buAutoNum type="arabicPeriod"/>
            </a:pP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感染</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914400" lvl="1" indent="-514350"/>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認知症患者の予後を規定する要因</a:t>
            </a:r>
            <a:r>
              <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（一般に</a:t>
            </a:r>
            <a:r>
              <a:rPr kumimoji="1" lang="en-US" altLang="ja-JP"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3-6</a:t>
            </a:r>
            <a:r>
              <a:rPr kumimoji="1" lang="ja-JP" altLang="en-US"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年と短い）</a:t>
            </a:r>
            <a:endParaRPr kumimoji="1" lang="en-US" altLang="ja-JP"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914400" lvl="1" indent="-514350"/>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気管支肺炎</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尿路感染（失禁）</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914400" lvl="1" indent="-514350"/>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重症化　（自覚症状の取得が困難）</a:t>
            </a:r>
            <a:r>
              <a:rPr kumimoji="1" lang="ja-JP" altLang="en-US"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誤嚥性肺炎が多い。</a:t>
            </a:r>
            <a:endParaRPr kumimoji="1"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タイトル 1"/>
          <p:cNvSpPr txBox="1">
            <a:spLocks/>
          </p:cNvSpPr>
          <p:nvPr/>
        </p:nvSpPr>
        <p:spPr>
          <a:xfrm>
            <a:off x="457200" y="260648"/>
            <a:ext cx="8229600" cy="576064"/>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適切</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な支援・ケアの提供</a:t>
            </a:r>
          </a:p>
        </p:txBody>
      </p:sp>
      <p:sp>
        <p:nvSpPr>
          <p:cNvPr id="5" name="Rectangle 3"/>
          <p:cNvSpPr>
            <a:spLocks noChangeArrowheads="1"/>
          </p:cNvSpPr>
          <p:nvPr/>
        </p:nvSpPr>
        <p:spPr bwMode="auto">
          <a:xfrm>
            <a:off x="296581" y="90872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四角形吹き出し 1"/>
          <p:cNvSpPr/>
          <p:nvPr/>
        </p:nvSpPr>
        <p:spPr>
          <a:xfrm>
            <a:off x="5436096" y="1988840"/>
            <a:ext cx="3024336" cy="2664296"/>
          </a:xfrm>
          <a:prstGeom prst="wedgeRectCallout">
            <a:avLst>
              <a:gd name="adj1" fmla="val -81754"/>
              <a:gd name="adj2" fmla="val -27143"/>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2400" b="1" dirty="0" smtClean="0"/>
              <a:t>前頭側頭型認知症</a:t>
            </a:r>
            <a:endParaRPr kumimoji="1" lang="en-US" altLang="ja-JP" sz="2400" b="1" dirty="0" smtClean="0"/>
          </a:p>
          <a:p>
            <a:pPr algn="ctr"/>
            <a:r>
              <a:rPr lang="ja-JP" altLang="en-US" sz="2400" b="1" dirty="0"/>
              <a:t>レビー</a:t>
            </a:r>
            <a:r>
              <a:rPr lang="ja-JP" altLang="en-US" sz="2400" b="1" dirty="0" smtClean="0"/>
              <a:t>小体型認知症</a:t>
            </a:r>
            <a:endParaRPr lang="en-US" altLang="ja-JP" sz="2400" b="1" dirty="0" smtClean="0"/>
          </a:p>
          <a:p>
            <a:pPr algn="ctr"/>
            <a:endParaRPr kumimoji="1" lang="en-US" altLang="ja-JP" sz="2400" b="1" dirty="0"/>
          </a:p>
          <a:p>
            <a:pPr algn="ctr"/>
            <a:r>
              <a:rPr lang="ja-JP" altLang="en-US" sz="2400" b="1" dirty="0" smtClean="0"/>
              <a:t>特性的に食思・嗜好の変化が出現する。</a:t>
            </a:r>
            <a:endParaRPr kumimoji="1" lang="ja-JP" altLang="en-US" sz="2400" b="1" dirty="0"/>
          </a:p>
        </p:txBody>
      </p:sp>
    </p:spTree>
    <p:extLst>
      <p:ext uri="{BB962C8B-B14F-4D97-AF65-F5344CB8AC3E}">
        <p14:creationId xmlns:p14="http://schemas.microsoft.com/office/powerpoint/2010/main" val="2368903192"/>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99592" y="1412776"/>
            <a:ext cx="7128792" cy="4525963"/>
          </a:xfrm>
        </p:spPr>
        <p:txBody>
          <a:bodyPr>
            <a:normAutofit/>
          </a:bodyPr>
          <a:lstStyle/>
          <a:p>
            <a:pPr marL="0" indent="0">
              <a:buNone/>
            </a:pPr>
            <a:r>
              <a:rPr kumimoji="1" lang="ja-JP" altLang="en-US" sz="24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疼痛緩和</a:t>
            </a:r>
            <a:endParaRPr lang="en-US" altLang="ja-JP" sz="2400" b="1" dirty="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pPr marL="914400" lvl="1" indent="-514350"/>
            <a:r>
              <a:rPr kumimoji="1" lang="ja-JP" altLang="en-US" sz="24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認知症の人の疼痛は過小評価される</a:t>
            </a:r>
            <a:endParaRPr kumimoji="1" lang="en-US" altLang="ja-JP" sz="24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914400" lvl="1" indent="-514350"/>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BPSD</a:t>
            </a:r>
            <a:r>
              <a:rPr lang="ja-JP" altLang="en-US" sz="2400" b="1" dirty="0" err="1" smtClean="0">
                <a:latin typeface="Meiryo UI" panose="020B0604030504040204" pitchFamily="50" charset="-128"/>
                <a:ea typeface="Meiryo UI" panose="020B0604030504040204" pitchFamily="50" charset="-128"/>
                <a:cs typeface="Meiryo UI" panose="020B0604030504040204" pitchFamily="50" charset="-128"/>
              </a:rPr>
              <a:t>と誤</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解される危険性</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914400" lvl="1" indent="-514350"/>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客観的な疼痛</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評価</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の併用</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br>
            <a:endParaRPr kumimoji="1" lang="en-US" altLang="ja-JP" sz="24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4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その他の身体症状緩和</a:t>
            </a:r>
            <a:endParaRPr kumimoji="1" lang="en-US" altLang="ja-JP" sz="24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pPr marL="914400" lvl="1" indent="-514350"/>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呼吸困難</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914400" lvl="1" indent="-514350"/>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吐き気</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914400" lvl="1" indent="-514350"/>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倦怠感</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914400" lvl="1" indent="-514350"/>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常に過小診断・過小治療のリスク</a:t>
            </a:r>
            <a:endParaRPr kumimoji="1" lang="ja-JP"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タイトル 1"/>
          <p:cNvSpPr txBox="1">
            <a:spLocks/>
          </p:cNvSpPr>
          <p:nvPr/>
        </p:nvSpPr>
        <p:spPr>
          <a:xfrm>
            <a:off x="609600" y="260648"/>
            <a:ext cx="7994848" cy="5715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身体的</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苦痛の</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緩和</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96581" y="90872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四角形吹き出し 1"/>
          <p:cNvSpPr/>
          <p:nvPr/>
        </p:nvSpPr>
        <p:spPr>
          <a:xfrm>
            <a:off x="3995937" y="3356992"/>
            <a:ext cx="5040559" cy="1944216"/>
          </a:xfrm>
          <a:prstGeom prst="wedgeRectCallout">
            <a:avLst>
              <a:gd name="adj1" fmla="val -29362"/>
              <a:gd name="adj2" fmla="val -65223"/>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2000" b="1" dirty="0" smtClean="0"/>
              <a:t>時折、不定愁訴がある。</a:t>
            </a:r>
            <a:endParaRPr kumimoji="1" lang="en-US" altLang="ja-JP" sz="2000" b="1" dirty="0" smtClean="0"/>
          </a:p>
          <a:p>
            <a:pPr algn="ctr"/>
            <a:r>
              <a:rPr lang="ja-JP" altLang="en-US" sz="2000" b="1" dirty="0" smtClean="0"/>
              <a:t>（不定愁訴や心身症的なアセスメントされる）</a:t>
            </a:r>
            <a:endParaRPr lang="en-US" altLang="ja-JP" sz="2000" b="1" dirty="0" smtClean="0"/>
          </a:p>
          <a:p>
            <a:pPr algn="ctr"/>
            <a:r>
              <a:rPr kumimoji="1" lang="ja-JP" altLang="en-US" sz="2000" b="1" dirty="0"/>
              <a:t>なんらか</a:t>
            </a:r>
            <a:r>
              <a:rPr kumimoji="1" lang="ja-JP" altLang="en-US" sz="2000" b="1" dirty="0" smtClean="0"/>
              <a:t>の痛みや不快の訴えとしてその原因を探す。</a:t>
            </a:r>
            <a:endParaRPr kumimoji="1" lang="en-US" altLang="ja-JP" sz="2000" b="1" dirty="0" smtClean="0"/>
          </a:p>
          <a:p>
            <a:pPr algn="ctr"/>
            <a:r>
              <a:rPr lang="ja-JP" altLang="en-US" sz="2800" b="1" u="sng" dirty="0" smtClean="0">
                <a:solidFill>
                  <a:srgbClr val="FF0000"/>
                </a:solidFill>
              </a:rPr>
              <a:t>再アセスメントのチャンス！！</a:t>
            </a:r>
            <a:endParaRPr kumimoji="1" lang="ja-JP" altLang="en-US" sz="2800" b="1" u="sng" dirty="0">
              <a:solidFill>
                <a:srgbClr val="FF0000"/>
              </a:solidFill>
            </a:endParaRPr>
          </a:p>
        </p:txBody>
      </p:sp>
    </p:spTree>
    <p:extLst>
      <p:ext uri="{BB962C8B-B14F-4D97-AF65-F5344CB8AC3E}">
        <p14:creationId xmlns:p14="http://schemas.microsoft.com/office/powerpoint/2010/main" val="93769019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88640"/>
            <a:ext cx="8229600" cy="1008112"/>
          </a:xfrm>
        </p:spPr>
        <p:txBody>
          <a:bodyPr>
            <a:noAutofit/>
          </a:body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身体的</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苦痛の</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緩和</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
            </a:r>
            <a:br>
              <a:rPr lang="ja-JP" altLang="en-US" sz="3200" b="1"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認知症患者の</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痛</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み</a:t>
            </a: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の評価</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1043608" y="1700808"/>
            <a:ext cx="7920880" cy="4525963"/>
          </a:xfrm>
        </p:spPr>
        <p:txBody>
          <a:bodyPr>
            <a:normAutofit lnSpcReduction="10000"/>
          </a:bodyPr>
          <a:lstStyle/>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認知機能障害が軽度</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また</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は</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中等度</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疼痛の評価尺度を使える可能性が高い</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457200" lvl="1" indent="0">
              <a:buNone/>
            </a:pP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400" dirty="0" smtClean="0">
                <a:latin typeface="Meiryo UI" panose="020B0604030504040204" pitchFamily="50" charset="-128"/>
                <a:ea typeface="Meiryo UI" panose="020B0604030504040204" pitchFamily="50" charset="-128"/>
                <a:cs typeface="Meiryo UI" panose="020B0604030504040204" pitchFamily="50" charset="-128"/>
              </a:rPr>
              <a:t>NRS</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や</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VAS</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などの通常の評価尺度</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一番あったやり方を見つけるまで工夫</a:t>
            </a:r>
            <a:r>
              <a:rPr lang="en-US" altLang="ja-JP" sz="2400" b="1" dirty="0">
                <a:latin typeface="Meiryo UI" panose="020B0604030504040204" pitchFamily="50" charset="-128"/>
                <a:ea typeface="Meiryo UI" panose="020B0604030504040204" pitchFamily="50" charset="-128"/>
                <a:cs typeface="Meiryo UI" panose="020B0604030504040204" pitchFamily="50" charset="-128"/>
              </a:rPr>
              <a:t/>
            </a:r>
            <a:br>
              <a:rPr lang="en-US" altLang="ja-JP" sz="2400" b="1" dirty="0">
                <a:latin typeface="Meiryo UI" panose="020B0604030504040204" pitchFamily="50" charset="-128"/>
                <a:ea typeface="Meiryo UI" panose="020B0604030504040204" pitchFamily="50" charset="-128"/>
                <a:cs typeface="Meiryo UI" panose="020B0604030504040204" pitchFamily="50" charset="-128"/>
              </a:rPr>
            </a:br>
            <a:r>
              <a:rPr lang="en-US" altLang="ja-JP" sz="2400" dirty="0">
                <a:latin typeface="Meiryo UI" panose="020B0604030504040204" pitchFamily="50" charset="-128"/>
                <a:ea typeface="Meiryo UI" panose="020B0604030504040204" pitchFamily="50" charset="-128"/>
                <a:cs typeface="Meiryo UI" panose="020B0604030504040204" pitchFamily="50" charset="-128"/>
              </a:rPr>
              <a:t>VRS (verbal rating scale)</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が認知機能低下が進行していたとしても使用できる可能性が高い</a:t>
            </a: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400" dirty="0" smtClean="0">
              <a:latin typeface="Meiryo UI" panose="020B0604030504040204" pitchFamily="50" charset="-128"/>
              <a:ea typeface="Meiryo UI" panose="020B0604030504040204" pitchFamily="50" charset="-128"/>
              <a:cs typeface="Meiryo UI" panose="020B0604030504040204" pitchFamily="50" charset="-128"/>
            </a:endParaRPr>
          </a:p>
          <a:p>
            <a:pPr marL="457200" lvl="1" indent="0">
              <a:buNone/>
            </a:pP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認知機能</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障害</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が</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高度</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約</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40%</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で自己評価尺度の使用が可能</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痛みに関する発言が疼痛を自覚している兆候となる</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詳細な評価には耐えられないことが多い</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76823" y="128165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307802449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261245" y="84522"/>
            <a:ext cx="6883295" cy="883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904" tIns="41452" rIns="82904" bIns="41452" anchor="ctr">
            <a:spAutoFit/>
          </a:bodyPr>
          <a:lstStyle>
            <a:lvl1pPr defTabSz="828675" eaLnBrk="0" hangingPunct="0">
              <a:defRPr kumimoji="1" sz="3600">
                <a:solidFill>
                  <a:schemeClr val="tx1"/>
                </a:solidFill>
                <a:latin typeface="Arial" pitchFamily="34" charset="0"/>
                <a:ea typeface="ＭＳ Ｐゴシック" pitchFamily="50" charset="-128"/>
              </a:defRPr>
            </a:lvl1pPr>
            <a:lvl2pPr marL="742950" indent="-285750" defTabSz="828675" eaLnBrk="0" hangingPunct="0">
              <a:defRPr kumimoji="1" sz="3600">
                <a:solidFill>
                  <a:schemeClr val="tx1"/>
                </a:solidFill>
                <a:latin typeface="Arial" pitchFamily="34" charset="0"/>
                <a:ea typeface="ＭＳ Ｐゴシック" pitchFamily="50" charset="-128"/>
              </a:defRPr>
            </a:lvl2pPr>
            <a:lvl3pPr marL="1143000" indent="-228600" defTabSz="828675" eaLnBrk="0" hangingPunct="0">
              <a:defRPr kumimoji="1" sz="3600">
                <a:solidFill>
                  <a:schemeClr val="tx1"/>
                </a:solidFill>
                <a:latin typeface="Arial" pitchFamily="34" charset="0"/>
                <a:ea typeface="ＭＳ Ｐゴシック" pitchFamily="50" charset="-128"/>
              </a:defRPr>
            </a:lvl3pPr>
            <a:lvl4pPr marL="1600200" indent="-228600" defTabSz="828675" eaLnBrk="0" hangingPunct="0">
              <a:defRPr kumimoji="1" sz="3600">
                <a:solidFill>
                  <a:schemeClr val="tx1"/>
                </a:solidFill>
                <a:latin typeface="Arial" pitchFamily="34" charset="0"/>
                <a:ea typeface="ＭＳ Ｐゴシック" pitchFamily="50" charset="-128"/>
              </a:defRPr>
            </a:lvl4pPr>
            <a:lvl5pPr marL="2057400" indent="-228600" defTabSz="828675" eaLnBrk="0" hangingPunct="0">
              <a:defRPr kumimoji="1" sz="3600">
                <a:solidFill>
                  <a:schemeClr val="tx1"/>
                </a:solidFill>
                <a:latin typeface="Arial" pitchFamily="34" charset="0"/>
                <a:ea typeface="ＭＳ Ｐゴシック" pitchFamily="50" charset="-128"/>
              </a:defRPr>
            </a:lvl5pPr>
            <a:lvl6pPr marL="2514600" indent="-228600" defTabSz="828675"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defTabSz="828675"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defTabSz="828675"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defTabSz="828675"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algn="ctr" eaLnBrk="1" hangingPunct="1"/>
            <a:r>
              <a:rPr lang="en-US" altLang="ja-JP" sz="2600" b="1" dirty="0" smtClean="0">
                <a:latin typeface="Meiryo UI" pitchFamily="50" charset="-128"/>
                <a:ea typeface="Meiryo UI" pitchFamily="50" charset="-128"/>
                <a:cs typeface="Meiryo UI" pitchFamily="50" charset="-128"/>
              </a:rPr>
              <a:t>Pain Assessment in Advanced</a:t>
            </a:r>
          </a:p>
          <a:p>
            <a:pPr algn="ctr" eaLnBrk="1" hangingPunct="1"/>
            <a:r>
              <a:rPr lang="en-US" altLang="ja-JP" sz="2600" b="1" dirty="0" smtClean="0">
                <a:latin typeface="Meiryo UI" pitchFamily="50" charset="-128"/>
                <a:ea typeface="Meiryo UI" pitchFamily="50" charset="-128"/>
                <a:cs typeface="Meiryo UI" pitchFamily="50" charset="-128"/>
              </a:rPr>
              <a:t>Dementia Scale</a:t>
            </a:r>
            <a:r>
              <a:rPr lang="ja-JP" altLang="ja-JP" sz="2600" b="1" dirty="0" smtClean="0">
                <a:latin typeface="Meiryo UI" pitchFamily="50" charset="-128"/>
                <a:ea typeface="Meiryo UI" pitchFamily="50" charset="-128"/>
                <a:cs typeface="Meiryo UI" pitchFamily="50" charset="-128"/>
              </a:rPr>
              <a:t>（</a:t>
            </a:r>
            <a:r>
              <a:rPr lang="en-US" altLang="ja-JP" sz="2600" b="1" dirty="0" smtClean="0">
                <a:latin typeface="Meiryo UI" pitchFamily="50" charset="-128"/>
                <a:ea typeface="Meiryo UI" pitchFamily="50" charset="-128"/>
                <a:cs typeface="Meiryo UI" pitchFamily="50" charset="-128"/>
              </a:rPr>
              <a:t>PAINAD</a:t>
            </a:r>
            <a:r>
              <a:rPr lang="ja-JP" altLang="ja-JP" sz="2600" b="1" dirty="0" smtClean="0">
                <a:latin typeface="Meiryo UI" pitchFamily="50" charset="-128"/>
                <a:ea typeface="Meiryo UI" pitchFamily="50" charset="-128"/>
                <a:cs typeface="Meiryo UI" pitchFamily="50" charset="-128"/>
              </a:rPr>
              <a:t>）</a:t>
            </a:r>
            <a:endParaRPr lang="ja-JP" altLang="ja-JP" sz="2600" b="1" dirty="0">
              <a:latin typeface="Meiryo UI" pitchFamily="50" charset="-128"/>
              <a:ea typeface="Meiryo UI" pitchFamily="50" charset="-128"/>
              <a:cs typeface="Meiryo UI"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911806035"/>
              </p:ext>
            </p:extLst>
          </p:nvPr>
        </p:nvGraphicFramePr>
        <p:xfrm>
          <a:off x="395536" y="1268068"/>
          <a:ext cx="8415106" cy="5113260"/>
        </p:xfrm>
        <a:graphic>
          <a:graphicData uri="http://schemas.openxmlformats.org/drawingml/2006/table">
            <a:tbl>
              <a:tblPr/>
              <a:tblGrid>
                <a:gridCol w="1530904"/>
                <a:gridCol w="1781464"/>
                <a:gridCol w="2551369"/>
                <a:gridCol w="2551369"/>
              </a:tblGrid>
              <a:tr h="351525">
                <a:tc>
                  <a:txBody>
                    <a:bodyPr/>
                    <a:lstStyle/>
                    <a:p>
                      <a:pPr algn="just">
                        <a:lnSpc>
                          <a:spcPct val="100000"/>
                        </a:lnSpc>
                        <a:spcAft>
                          <a:spcPts val="0"/>
                        </a:spcAft>
                      </a:pPr>
                      <a:endParaRPr lang="en-US" sz="1800" b="1" kern="100" dirty="0">
                        <a:latin typeface="Meiryo UI" pitchFamily="50" charset="-128"/>
                        <a:ea typeface="Meiryo UI" pitchFamily="50" charset="-128"/>
                        <a:cs typeface="Meiryo UI" pitchFamily="50" charset="-128"/>
                      </a:endParaRPr>
                    </a:p>
                  </a:txBody>
                  <a:tcPr marL="68580" marR="6858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lnSpc>
                          <a:spcPct val="100000"/>
                        </a:lnSpc>
                        <a:spcAft>
                          <a:spcPts val="0"/>
                        </a:spcAft>
                      </a:pPr>
                      <a:r>
                        <a:rPr lang="ja-JP" sz="1800" b="1" kern="1200" dirty="0">
                          <a:solidFill>
                            <a:srgbClr val="000000"/>
                          </a:solidFill>
                          <a:latin typeface="Meiryo UI" pitchFamily="50" charset="-128"/>
                          <a:ea typeface="Meiryo UI" pitchFamily="50" charset="-128"/>
                          <a:cs typeface="Meiryo UI" pitchFamily="50" charset="-128"/>
                        </a:rPr>
                        <a:t>０ </a:t>
                      </a:r>
                      <a:endParaRPr lang="ja-JP" sz="1800" b="1" kern="100" dirty="0">
                        <a:latin typeface="Meiryo UI" pitchFamily="50" charset="-128"/>
                        <a:ea typeface="Meiryo UI" pitchFamily="50" charset="-128"/>
                        <a:cs typeface="Meiryo UI" pitchFamily="50" charset="-128"/>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en-US" sz="1800" b="1" kern="1200" dirty="0">
                          <a:solidFill>
                            <a:srgbClr val="000000"/>
                          </a:solidFill>
                          <a:latin typeface="Meiryo UI" pitchFamily="50" charset="-128"/>
                          <a:ea typeface="Meiryo UI" pitchFamily="50" charset="-128"/>
                          <a:cs typeface="Meiryo UI" pitchFamily="50" charset="-128"/>
                        </a:rPr>
                        <a:t>1 </a:t>
                      </a:r>
                      <a:endParaRPr lang="ja-JP" sz="1800" b="1" kern="100" dirty="0">
                        <a:latin typeface="Meiryo UI" pitchFamily="50" charset="-128"/>
                        <a:ea typeface="Meiryo UI" pitchFamily="50" charset="-128"/>
                        <a:cs typeface="Meiryo UI"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en-US" sz="1800" b="1" kern="1200" dirty="0">
                          <a:solidFill>
                            <a:srgbClr val="000000"/>
                          </a:solidFill>
                          <a:latin typeface="Meiryo UI" pitchFamily="50" charset="-128"/>
                          <a:ea typeface="Meiryo UI" pitchFamily="50" charset="-128"/>
                          <a:cs typeface="Meiryo UI" pitchFamily="50" charset="-128"/>
                        </a:rPr>
                        <a:t>2 </a:t>
                      </a:r>
                      <a:endParaRPr lang="ja-JP" sz="1800" b="1" kern="100" dirty="0">
                        <a:latin typeface="Meiryo UI" pitchFamily="50" charset="-128"/>
                        <a:ea typeface="Meiryo UI" pitchFamily="50" charset="-128"/>
                        <a:cs typeface="Meiryo UI"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r>
              <a:tr h="1017319">
                <a:tc>
                  <a:txBody>
                    <a:bodyPr/>
                    <a:lstStyle/>
                    <a:p>
                      <a:pPr algn="ctr">
                        <a:lnSpc>
                          <a:spcPct val="100000"/>
                        </a:lnSpc>
                        <a:spcAft>
                          <a:spcPts val="0"/>
                        </a:spcAft>
                      </a:pPr>
                      <a:r>
                        <a:rPr lang="ja-JP" sz="1800" b="1" kern="1200" dirty="0" smtClean="0">
                          <a:solidFill>
                            <a:srgbClr val="000000"/>
                          </a:solidFill>
                          <a:latin typeface="Meiryo UI" pitchFamily="50" charset="-128"/>
                          <a:ea typeface="Meiryo UI" pitchFamily="50" charset="-128"/>
                          <a:cs typeface="Meiryo UI" pitchFamily="50" charset="-128"/>
                        </a:rPr>
                        <a:t>呼吸</a:t>
                      </a:r>
                      <a:endParaRPr lang="en-US" altLang="ja-JP" sz="1800" b="1" kern="1200" dirty="0" smtClean="0">
                        <a:solidFill>
                          <a:srgbClr val="000000"/>
                        </a:solidFill>
                        <a:latin typeface="Meiryo UI" pitchFamily="50" charset="-128"/>
                        <a:ea typeface="Meiryo UI" pitchFamily="50" charset="-128"/>
                        <a:cs typeface="Meiryo UI" pitchFamily="50" charset="-128"/>
                      </a:endParaRPr>
                    </a:p>
                    <a:p>
                      <a:pPr algn="ctr">
                        <a:lnSpc>
                          <a:spcPct val="100000"/>
                        </a:lnSpc>
                        <a:spcAft>
                          <a:spcPts val="0"/>
                        </a:spcAft>
                      </a:pPr>
                      <a:r>
                        <a:rPr lang="ja-JP" sz="1800" b="1" kern="1200" dirty="0" smtClean="0">
                          <a:solidFill>
                            <a:srgbClr val="000000"/>
                          </a:solidFill>
                          <a:latin typeface="Meiryo UI" pitchFamily="50" charset="-128"/>
                          <a:ea typeface="Meiryo UI" pitchFamily="50" charset="-128"/>
                          <a:cs typeface="Meiryo UI" pitchFamily="50" charset="-128"/>
                        </a:rPr>
                        <a:t>（</a:t>
                      </a:r>
                      <a:r>
                        <a:rPr lang="ja-JP" sz="1800" b="1" kern="1200" dirty="0">
                          <a:solidFill>
                            <a:srgbClr val="000000"/>
                          </a:solidFill>
                          <a:latin typeface="Meiryo UI" pitchFamily="50" charset="-128"/>
                          <a:ea typeface="Meiryo UI" pitchFamily="50" charset="-128"/>
                          <a:cs typeface="Meiryo UI" pitchFamily="50" charset="-128"/>
                        </a:rPr>
                        <a:t>非発声時） </a:t>
                      </a:r>
                      <a:endParaRPr lang="ja-JP" sz="1800" b="1" kern="100" dirty="0">
                        <a:latin typeface="Meiryo UI" pitchFamily="50" charset="-128"/>
                        <a:ea typeface="Meiryo UI" pitchFamily="50" charset="-128"/>
                        <a:cs typeface="Meiryo UI" pitchFamily="50" charset="-128"/>
                      </a:endParaRPr>
                    </a:p>
                  </a:txBody>
                  <a:tcPr marL="68580" marR="6858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lnSpc>
                          <a:spcPct val="100000"/>
                        </a:lnSpc>
                        <a:spcAft>
                          <a:spcPts val="0"/>
                        </a:spcAft>
                      </a:pPr>
                      <a:r>
                        <a:rPr lang="ja-JP" sz="1800" b="1" kern="1200" dirty="0">
                          <a:solidFill>
                            <a:srgbClr val="000000"/>
                          </a:solidFill>
                          <a:latin typeface="Meiryo UI" pitchFamily="50" charset="-128"/>
                          <a:ea typeface="Meiryo UI" pitchFamily="50" charset="-128"/>
                          <a:cs typeface="Meiryo UI" pitchFamily="50" charset="-128"/>
                        </a:rPr>
                        <a:t>正常 </a:t>
                      </a:r>
                      <a:endParaRPr lang="ja-JP" sz="1800" b="1" kern="100" dirty="0">
                        <a:latin typeface="Meiryo UI" pitchFamily="50" charset="-128"/>
                        <a:ea typeface="Meiryo UI" pitchFamily="50" charset="-128"/>
                        <a:cs typeface="Meiryo UI" pitchFamily="50" charset="-128"/>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ja-JP" sz="1800" b="1" kern="1200" dirty="0">
                          <a:solidFill>
                            <a:srgbClr val="000000"/>
                          </a:solidFill>
                          <a:latin typeface="Meiryo UI" pitchFamily="50" charset="-128"/>
                          <a:ea typeface="Meiryo UI" pitchFamily="50" charset="-128"/>
                          <a:cs typeface="Meiryo UI" pitchFamily="50" charset="-128"/>
                        </a:rPr>
                        <a:t>随時の努力呼吸</a:t>
                      </a:r>
                      <a:r>
                        <a:rPr lang="ja-JP" sz="1800" b="1" kern="1200" dirty="0" smtClean="0">
                          <a:solidFill>
                            <a:srgbClr val="000000"/>
                          </a:solidFill>
                          <a:latin typeface="Meiryo UI" pitchFamily="50" charset="-128"/>
                          <a:ea typeface="Meiryo UI" pitchFamily="50" charset="-128"/>
                          <a:cs typeface="Meiryo UI" pitchFamily="50" charset="-128"/>
                        </a:rPr>
                        <a:t>、</a:t>
                      </a:r>
                      <a:r>
                        <a:rPr lang="ja-JP" altLang="en-US" sz="1800" b="1" kern="1200" dirty="0" smtClean="0">
                          <a:solidFill>
                            <a:srgbClr val="000000"/>
                          </a:solidFill>
                          <a:latin typeface="Meiryo UI" pitchFamily="50" charset="-128"/>
                          <a:ea typeface="Meiryo UI" pitchFamily="50" charset="-128"/>
                          <a:cs typeface="Meiryo UI" pitchFamily="50" charset="-128"/>
                        </a:rPr>
                        <a:t>　  　</a:t>
                      </a:r>
                      <a:r>
                        <a:rPr lang="ja-JP" sz="1800" b="1" kern="1200" dirty="0" smtClean="0">
                          <a:solidFill>
                            <a:srgbClr val="000000"/>
                          </a:solidFill>
                          <a:latin typeface="Meiryo UI" pitchFamily="50" charset="-128"/>
                          <a:ea typeface="Meiryo UI" pitchFamily="50" charset="-128"/>
                          <a:cs typeface="Meiryo UI" pitchFamily="50" charset="-128"/>
                        </a:rPr>
                        <a:t>短期間</a:t>
                      </a:r>
                      <a:r>
                        <a:rPr lang="ja-JP" sz="1800" b="1" kern="1200" dirty="0">
                          <a:solidFill>
                            <a:srgbClr val="000000"/>
                          </a:solidFill>
                          <a:latin typeface="Meiryo UI" pitchFamily="50" charset="-128"/>
                          <a:ea typeface="Meiryo UI" pitchFamily="50" charset="-128"/>
                          <a:cs typeface="Meiryo UI" pitchFamily="50" charset="-128"/>
                        </a:rPr>
                        <a:t>の過換気 </a:t>
                      </a:r>
                      <a:endParaRPr lang="ja-JP" sz="1800" b="1" kern="100" dirty="0">
                        <a:latin typeface="Meiryo UI" pitchFamily="50" charset="-128"/>
                        <a:ea typeface="Meiryo UI" pitchFamily="50" charset="-128"/>
                        <a:cs typeface="Meiryo UI"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ja-JP" sz="1800" b="1" kern="1200" dirty="0">
                          <a:solidFill>
                            <a:srgbClr val="000000"/>
                          </a:solidFill>
                          <a:latin typeface="Meiryo UI" pitchFamily="50" charset="-128"/>
                          <a:ea typeface="Meiryo UI" pitchFamily="50" charset="-128"/>
                          <a:cs typeface="Meiryo UI" pitchFamily="50" charset="-128"/>
                        </a:rPr>
                        <a:t>雑音が多い</a:t>
                      </a:r>
                      <a:r>
                        <a:rPr lang="ja-JP" sz="1800" b="1" kern="1200" dirty="0" smtClean="0">
                          <a:solidFill>
                            <a:srgbClr val="000000"/>
                          </a:solidFill>
                          <a:latin typeface="Meiryo UI" pitchFamily="50" charset="-128"/>
                          <a:ea typeface="Meiryo UI" pitchFamily="50" charset="-128"/>
                          <a:cs typeface="Meiryo UI" pitchFamily="50" charset="-128"/>
                        </a:rPr>
                        <a:t>努力性</a:t>
                      </a:r>
                      <a:endParaRPr lang="en-US" altLang="ja-JP" sz="1800" b="1" kern="1200" dirty="0" smtClean="0">
                        <a:solidFill>
                          <a:srgbClr val="000000"/>
                        </a:solidFill>
                        <a:latin typeface="Meiryo UI" pitchFamily="50" charset="-128"/>
                        <a:ea typeface="Meiryo UI" pitchFamily="50" charset="-128"/>
                        <a:cs typeface="Meiryo UI" pitchFamily="50" charset="-128"/>
                      </a:endParaRPr>
                    </a:p>
                    <a:p>
                      <a:pPr algn="ctr">
                        <a:lnSpc>
                          <a:spcPct val="100000"/>
                        </a:lnSpc>
                        <a:spcAft>
                          <a:spcPts val="0"/>
                        </a:spcAft>
                      </a:pPr>
                      <a:r>
                        <a:rPr lang="ja-JP" sz="1800" b="1" kern="1200" dirty="0" smtClean="0">
                          <a:solidFill>
                            <a:srgbClr val="000000"/>
                          </a:solidFill>
                          <a:latin typeface="Meiryo UI" pitchFamily="50" charset="-128"/>
                          <a:ea typeface="Meiryo UI" pitchFamily="50" charset="-128"/>
                          <a:cs typeface="Meiryo UI" pitchFamily="50" charset="-128"/>
                        </a:rPr>
                        <a:t>呼吸</a:t>
                      </a:r>
                      <a:r>
                        <a:rPr lang="ja-JP" sz="1800" b="1" kern="1200" dirty="0">
                          <a:solidFill>
                            <a:srgbClr val="000000"/>
                          </a:solidFill>
                          <a:latin typeface="Meiryo UI" pitchFamily="50" charset="-128"/>
                          <a:ea typeface="Meiryo UI" pitchFamily="50" charset="-128"/>
                          <a:cs typeface="Meiryo UI" pitchFamily="50" charset="-128"/>
                        </a:rPr>
                        <a:t>、長期の過換気、チェーンストークス呼吸 </a:t>
                      </a:r>
                      <a:endParaRPr lang="ja-JP" sz="1800" b="1" kern="100" dirty="0">
                        <a:latin typeface="Meiryo UI" pitchFamily="50" charset="-128"/>
                        <a:ea typeface="Meiryo UI" pitchFamily="50" charset="-128"/>
                        <a:cs typeface="Meiryo UI"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54573">
                <a:tc>
                  <a:txBody>
                    <a:bodyPr/>
                    <a:lstStyle/>
                    <a:p>
                      <a:pPr algn="ctr">
                        <a:lnSpc>
                          <a:spcPct val="100000"/>
                        </a:lnSpc>
                        <a:spcAft>
                          <a:spcPts val="0"/>
                        </a:spcAft>
                      </a:pPr>
                      <a:r>
                        <a:rPr lang="ja-JP" sz="1800" b="1" kern="1200" dirty="0">
                          <a:solidFill>
                            <a:srgbClr val="000000"/>
                          </a:solidFill>
                          <a:latin typeface="Meiryo UI" pitchFamily="50" charset="-128"/>
                          <a:ea typeface="Meiryo UI" pitchFamily="50" charset="-128"/>
                          <a:cs typeface="Meiryo UI" pitchFamily="50" charset="-128"/>
                        </a:rPr>
                        <a:t>ネガティブ</a:t>
                      </a:r>
                      <a:r>
                        <a:rPr lang="ja-JP" sz="1800" b="1" kern="1200" dirty="0" smtClean="0">
                          <a:solidFill>
                            <a:srgbClr val="000000"/>
                          </a:solidFill>
                          <a:latin typeface="Meiryo UI" pitchFamily="50" charset="-128"/>
                          <a:ea typeface="Meiryo UI" pitchFamily="50" charset="-128"/>
                          <a:cs typeface="Meiryo UI" pitchFamily="50" charset="-128"/>
                        </a:rPr>
                        <a:t>な</a:t>
                      </a:r>
                      <a:endParaRPr lang="en-US" altLang="ja-JP" sz="1800" b="1" kern="1200" dirty="0" smtClean="0">
                        <a:solidFill>
                          <a:srgbClr val="000000"/>
                        </a:solidFill>
                        <a:latin typeface="Meiryo UI" pitchFamily="50" charset="-128"/>
                        <a:ea typeface="Meiryo UI" pitchFamily="50" charset="-128"/>
                        <a:cs typeface="Meiryo UI" pitchFamily="50" charset="-128"/>
                      </a:endParaRPr>
                    </a:p>
                    <a:p>
                      <a:pPr algn="ctr">
                        <a:lnSpc>
                          <a:spcPct val="100000"/>
                        </a:lnSpc>
                        <a:spcAft>
                          <a:spcPts val="0"/>
                        </a:spcAft>
                      </a:pPr>
                      <a:r>
                        <a:rPr lang="ja-JP" sz="1800" b="1" kern="1200" dirty="0" smtClean="0">
                          <a:solidFill>
                            <a:srgbClr val="000000"/>
                          </a:solidFill>
                          <a:latin typeface="Meiryo UI" pitchFamily="50" charset="-128"/>
                          <a:ea typeface="Meiryo UI" pitchFamily="50" charset="-128"/>
                          <a:cs typeface="Meiryo UI" pitchFamily="50" charset="-128"/>
                        </a:rPr>
                        <a:t>発声 </a:t>
                      </a:r>
                      <a:endParaRPr lang="ja-JP" sz="1800" b="1" kern="100" dirty="0">
                        <a:latin typeface="Meiryo UI" pitchFamily="50" charset="-128"/>
                        <a:ea typeface="Meiryo UI" pitchFamily="50" charset="-128"/>
                        <a:cs typeface="Meiryo UI" pitchFamily="50" charset="-128"/>
                      </a:endParaRPr>
                    </a:p>
                  </a:txBody>
                  <a:tcPr marL="68580" marR="6858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lnSpc>
                          <a:spcPct val="100000"/>
                        </a:lnSpc>
                        <a:spcAft>
                          <a:spcPts val="0"/>
                        </a:spcAft>
                      </a:pPr>
                      <a:r>
                        <a:rPr lang="ja-JP" sz="1800" b="1" kern="1200" dirty="0">
                          <a:solidFill>
                            <a:srgbClr val="000000"/>
                          </a:solidFill>
                          <a:latin typeface="Meiryo UI" pitchFamily="50" charset="-128"/>
                          <a:ea typeface="Meiryo UI" pitchFamily="50" charset="-128"/>
                          <a:cs typeface="Meiryo UI" pitchFamily="50" charset="-128"/>
                        </a:rPr>
                        <a:t>なし </a:t>
                      </a:r>
                      <a:endParaRPr lang="ja-JP" sz="1800" b="1" kern="100" dirty="0">
                        <a:latin typeface="Meiryo UI" pitchFamily="50" charset="-128"/>
                        <a:ea typeface="Meiryo UI" pitchFamily="50" charset="-128"/>
                        <a:cs typeface="Meiryo UI" pitchFamily="50" charset="-128"/>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ja-JP" sz="1800" b="1" kern="1200" dirty="0">
                          <a:solidFill>
                            <a:srgbClr val="000000"/>
                          </a:solidFill>
                          <a:latin typeface="Meiryo UI" pitchFamily="50" charset="-128"/>
                          <a:ea typeface="Meiryo UI" pitchFamily="50" charset="-128"/>
                          <a:cs typeface="Meiryo UI" pitchFamily="50" charset="-128"/>
                        </a:rPr>
                        <a:t>随時のうめき声</a:t>
                      </a:r>
                      <a:r>
                        <a:rPr lang="ja-JP" sz="1800" b="1" kern="1200" dirty="0" smtClean="0">
                          <a:solidFill>
                            <a:srgbClr val="000000"/>
                          </a:solidFill>
                          <a:latin typeface="Meiryo UI" pitchFamily="50" charset="-128"/>
                          <a:ea typeface="Meiryo UI" pitchFamily="50" charset="-128"/>
                          <a:cs typeface="Meiryo UI" pitchFamily="50" charset="-128"/>
                        </a:rPr>
                        <a:t>、</a:t>
                      </a:r>
                      <a:endParaRPr lang="en-US" altLang="ja-JP" sz="1800" b="1" kern="1200" dirty="0" smtClean="0">
                        <a:solidFill>
                          <a:srgbClr val="000000"/>
                        </a:solidFill>
                        <a:latin typeface="Meiryo UI" pitchFamily="50" charset="-128"/>
                        <a:ea typeface="Meiryo UI" pitchFamily="50" charset="-128"/>
                        <a:cs typeface="Meiryo UI" pitchFamily="50" charset="-128"/>
                      </a:endParaRPr>
                    </a:p>
                    <a:p>
                      <a:pPr algn="ctr">
                        <a:lnSpc>
                          <a:spcPct val="100000"/>
                        </a:lnSpc>
                        <a:spcAft>
                          <a:spcPts val="0"/>
                        </a:spcAft>
                      </a:pPr>
                      <a:r>
                        <a:rPr lang="ja-JP" sz="1800" b="1" kern="1200" dirty="0" smtClean="0">
                          <a:solidFill>
                            <a:srgbClr val="000000"/>
                          </a:solidFill>
                          <a:latin typeface="Meiryo UI" pitchFamily="50" charset="-128"/>
                          <a:ea typeface="Meiryo UI" pitchFamily="50" charset="-128"/>
                          <a:cs typeface="Meiryo UI" pitchFamily="50" charset="-128"/>
                        </a:rPr>
                        <a:t>ネガティブ</a:t>
                      </a:r>
                      <a:r>
                        <a:rPr lang="ja-JP" sz="1800" b="1" kern="1200" dirty="0">
                          <a:solidFill>
                            <a:srgbClr val="000000"/>
                          </a:solidFill>
                          <a:latin typeface="Meiryo UI" pitchFamily="50" charset="-128"/>
                          <a:ea typeface="Meiryo UI" pitchFamily="50" charset="-128"/>
                          <a:cs typeface="Meiryo UI" pitchFamily="50" charset="-128"/>
                        </a:rPr>
                        <a:t>で批判的</a:t>
                      </a:r>
                      <a:r>
                        <a:rPr lang="ja-JP" sz="1800" b="1" kern="1200" dirty="0" smtClean="0">
                          <a:solidFill>
                            <a:srgbClr val="000000"/>
                          </a:solidFill>
                          <a:latin typeface="Meiryo UI" pitchFamily="50" charset="-128"/>
                          <a:ea typeface="Meiryo UI" pitchFamily="50" charset="-128"/>
                          <a:cs typeface="Meiryo UI" pitchFamily="50" charset="-128"/>
                        </a:rPr>
                        <a:t>な</a:t>
                      </a:r>
                      <a:endParaRPr lang="en-US" altLang="ja-JP" sz="1800" b="1" kern="1200" dirty="0" smtClean="0">
                        <a:solidFill>
                          <a:srgbClr val="000000"/>
                        </a:solidFill>
                        <a:latin typeface="Meiryo UI" pitchFamily="50" charset="-128"/>
                        <a:ea typeface="Meiryo UI" pitchFamily="50" charset="-128"/>
                        <a:cs typeface="Meiryo UI" pitchFamily="50" charset="-128"/>
                      </a:endParaRPr>
                    </a:p>
                    <a:p>
                      <a:pPr algn="ctr">
                        <a:lnSpc>
                          <a:spcPct val="100000"/>
                        </a:lnSpc>
                        <a:spcAft>
                          <a:spcPts val="0"/>
                        </a:spcAft>
                      </a:pPr>
                      <a:r>
                        <a:rPr lang="ja-JP" sz="1800" b="1" kern="1200" dirty="0" smtClean="0">
                          <a:solidFill>
                            <a:srgbClr val="000000"/>
                          </a:solidFill>
                          <a:latin typeface="Meiryo UI" pitchFamily="50" charset="-128"/>
                          <a:ea typeface="Meiryo UI" pitchFamily="50" charset="-128"/>
                          <a:cs typeface="Meiryo UI" pitchFamily="50" charset="-128"/>
                        </a:rPr>
                        <a:t>内容</a:t>
                      </a:r>
                      <a:r>
                        <a:rPr lang="ja-JP" sz="1800" b="1" kern="1200" dirty="0">
                          <a:solidFill>
                            <a:srgbClr val="000000"/>
                          </a:solidFill>
                          <a:latin typeface="Meiryo UI" pitchFamily="50" charset="-128"/>
                          <a:ea typeface="Meiryo UI" pitchFamily="50" charset="-128"/>
                          <a:cs typeface="Meiryo UI" pitchFamily="50" charset="-128"/>
                        </a:rPr>
                        <a:t>の小声での話 </a:t>
                      </a:r>
                      <a:endParaRPr lang="ja-JP" sz="1800" b="1" kern="100" dirty="0">
                        <a:latin typeface="Meiryo UI" pitchFamily="50" charset="-128"/>
                        <a:ea typeface="Meiryo UI" pitchFamily="50" charset="-128"/>
                        <a:cs typeface="Meiryo UI"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ja-JP" sz="1800" b="1" kern="1200" dirty="0">
                          <a:solidFill>
                            <a:srgbClr val="000000"/>
                          </a:solidFill>
                          <a:latin typeface="Meiryo UI" pitchFamily="50" charset="-128"/>
                          <a:ea typeface="Meiryo UI" pitchFamily="50" charset="-128"/>
                          <a:cs typeface="Meiryo UI" pitchFamily="50" charset="-128"/>
                        </a:rPr>
                        <a:t>繰り返す困らせる大声</a:t>
                      </a:r>
                      <a:r>
                        <a:rPr lang="ja-JP" sz="1800" b="1" kern="1200" dirty="0" smtClean="0">
                          <a:solidFill>
                            <a:srgbClr val="000000"/>
                          </a:solidFill>
                          <a:latin typeface="Meiryo UI" pitchFamily="50" charset="-128"/>
                          <a:ea typeface="Meiryo UI" pitchFamily="50" charset="-128"/>
                          <a:cs typeface="Meiryo UI" pitchFamily="50" charset="-128"/>
                        </a:rPr>
                        <a:t>、</a:t>
                      </a:r>
                      <a:endParaRPr lang="en-US" altLang="ja-JP" sz="1800" b="1" kern="1200" dirty="0" smtClean="0">
                        <a:solidFill>
                          <a:srgbClr val="000000"/>
                        </a:solidFill>
                        <a:latin typeface="Meiryo UI" pitchFamily="50" charset="-128"/>
                        <a:ea typeface="Meiryo UI" pitchFamily="50" charset="-128"/>
                        <a:cs typeface="Meiryo UI" pitchFamily="50" charset="-128"/>
                      </a:endParaRPr>
                    </a:p>
                    <a:p>
                      <a:pPr algn="ctr">
                        <a:lnSpc>
                          <a:spcPct val="100000"/>
                        </a:lnSpc>
                        <a:spcAft>
                          <a:spcPts val="0"/>
                        </a:spcAft>
                      </a:pPr>
                      <a:r>
                        <a:rPr lang="ja-JP" sz="1800" b="1" kern="1200" dirty="0" smtClean="0">
                          <a:solidFill>
                            <a:srgbClr val="000000"/>
                          </a:solidFill>
                          <a:latin typeface="Meiryo UI" pitchFamily="50" charset="-128"/>
                          <a:ea typeface="Meiryo UI" pitchFamily="50" charset="-128"/>
                          <a:cs typeface="Meiryo UI" pitchFamily="50" charset="-128"/>
                        </a:rPr>
                        <a:t>大声</a:t>
                      </a:r>
                      <a:r>
                        <a:rPr lang="ja-JP" sz="1800" b="1" kern="1200" dirty="0">
                          <a:solidFill>
                            <a:srgbClr val="000000"/>
                          </a:solidFill>
                          <a:latin typeface="Meiryo UI" pitchFamily="50" charset="-128"/>
                          <a:ea typeface="Meiryo UI" pitchFamily="50" charset="-128"/>
                          <a:cs typeface="Meiryo UI" pitchFamily="50" charset="-128"/>
                        </a:rPr>
                        <a:t>でうめき、苦しむ</a:t>
                      </a:r>
                      <a:r>
                        <a:rPr lang="ja-JP" sz="1800" b="1" kern="1200" dirty="0" smtClean="0">
                          <a:solidFill>
                            <a:srgbClr val="000000"/>
                          </a:solidFill>
                          <a:latin typeface="Meiryo UI" pitchFamily="50" charset="-128"/>
                          <a:ea typeface="Meiryo UI" pitchFamily="50" charset="-128"/>
                          <a:cs typeface="Meiryo UI" pitchFamily="50" charset="-128"/>
                        </a:rPr>
                        <a:t>、</a:t>
                      </a:r>
                      <a:endParaRPr lang="en-US" altLang="ja-JP" sz="1800" b="1" kern="1200" dirty="0" smtClean="0">
                        <a:solidFill>
                          <a:srgbClr val="000000"/>
                        </a:solidFill>
                        <a:latin typeface="Meiryo UI" pitchFamily="50" charset="-128"/>
                        <a:ea typeface="Meiryo UI" pitchFamily="50" charset="-128"/>
                        <a:cs typeface="Meiryo UI" pitchFamily="50" charset="-128"/>
                      </a:endParaRPr>
                    </a:p>
                    <a:p>
                      <a:pPr algn="ctr">
                        <a:lnSpc>
                          <a:spcPct val="100000"/>
                        </a:lnSpc>
                        <a:spcAft>
                          <a:spcPts val="0"/>
                        </a:spcAft>
                      </a:pPr>
                      <a:r>
                        <a:rPr lang="ja-JP" sz="1800" b="1" kern="1200" dirty="0" smtClean="0">
                          <a:solidFill>
                            <a:srgbClr val="000000"/>
                          </a:solidFill>
                          <a:latin typeface="Meiryo UI" pitchFamily="50" charset="-128"/>
                          <a:ea typeface="Meiryo UI" pitchFamily="50" charset="-128"/>
                          <a:cs typeface="Meiryo UI" pitchFamily="50" charset="-128"/>
                        </a:rPr>
                        <a:t>泣く </a:t>
                      </a:r>
                      <a:endParaRPr lang="ja-JP" sz="1800" b="1" kern="100" dirty="0">
                        <a:latin typeface="Meiryo UI" pitchFamily="50" charset="-128"/>
                        <a:ea typeface="Meiryo UI" pitchFamily="50" charset="-128"/>
                        <a:cs typeface="Meiryo UI"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3048">
                <a:tc>
                  <a:txBody>
                    <a:bodyPr/>
                    <a:lstStyle/>
                    <a:p>
                      <a:pPr algn="ctr">
                        <a:lnSpc>
                          <a:spcPct val="100000"/>
                        </a:lnSpc>
                        <a:spcAft>
                          <a:spcPts val="0"/>
                        </a:spcAft>
                      </a:pPr>
                      <a:r>
                        <a:rPr lang="ja-JP" sz="1800" b="1" kern="1200" dirty="0">
                          <a:solidFill>
                            <a:srgbClr val="000000"/>
                          </a:solidFill>
                          <a:latin typeface="Meiryo UI" pitchFamily="50" charset="-128"/>
                          <a:ea typeface="Meiryo UI" pitchFamily="50" charset="-128"/>
                          <a:cs typeface="Meiryo UI" pitchFamily="50" charset="-128"/>
                        </a:rPr>
                        <a:t>顔の表情 </a:t>
                      </a:r>
                      <a:endParaRPr lang="ja-JP" sz="1800" b="1" kern="100" dirty="0">
                        <a:latin typeface="Meiryo UI" pitchFamily="50" charset="-128"/>
                        <a:ea typeface="Meiryo UI" pitchFamily="50" charset="-128"/>
                        <a:cs typeface="Meiryo UI" pitchFamily="50" charset="-128"/>
                      </a:endParaRPr>
                    </a:p>
                  </a:txBody>
                  <a:tcPr marL="68580" marR="6858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lnSpc>
                          <a:spcPct val="100000"/>
                        </a:lnSpc>
                        <a:spcAft>
                          <a:spcPts val="0"/>
                        </a:spcAft>
                      </a:pPr>
                      <a:r>
                        <a:rPr lang="ja-JP" sz="1800" b="1" kern="1200" dirty="0">
                          <a:solidFill>
                            <a:srgbClr val="000000"/>
                          </a:solidFill>
                          <a:latin typeface="Meiryo UI" pitchFamily="50" charset="-128"/>
                          <a:ea typeface="Meiryo UI" pitchFamily="50" charset="-128"/>
                          <a:cs typeface="Meiryo UI" pitchFamily="50" charset="-128"/>
                        </a:rPr>
                        <a:t>微笑んでいる</a:t>
                      </a:r>
                      <a:r>
                        <a:rPr lang="ja-JP" sz="1800" b="1" kern="1200" dirty="0" smtClean="0">
                          <a:solidFill>
                            <a:srgbClr val="000000"/>
                          </a:solidFill>
                          <a:latin typeface="Meiryo UI" pitchFamily="50" charset="-128"/>
                          <a:ea typeface="Meiryo UI" pitchFamily="50" charset="-128"/>
                          <a:cs typeface="Meiryo UI" pitchFamily="50" charset="-128"/>
                        </a:rPr>
                        <a:t>、</a:t>
                      </a:r>
                      <a:endParaRPr lang="en-US" altLang="ja-JP" sz="1800" b="1" kern="1200" dirty="0" smtClean="0">
                        <a:solidFill>
                          <a:srgbClr val="000000"/>
                        </a:solidFill>
                        <a:latin typeface="Meiryo UI" pitchFamily="50" charset="-128"/>
                        <a:ea typeface="Meiryo UI" pitchFamily="50" charset="-128"/>
                        <a:cs typeface="Meiryo UI" pitchFamily="50" charset="-128"/>
                      </a:endParaRPr>
                    </a:p>
                    <a:p>
                      <a:pPr algn="ctr">
                        <a:lnSpc>
                          <a:spcPct val="100000"/>
                        </a:lnSpc>
                        <a:spcAft>
                          <a:spcPts val="0"/>
                        </a:spcAft>
                      </a:pPr>
                      <a:r>
                        <a:rPr lang="ja-JP" sz="1800" b="1" kern="1200" dirty="0" smtClean="0">
                          <a:solidFill>
                            <a:srgbClr val="000000"/>
                          </a:solidFill>
                          <a:latin typeface="Meiryo UI" pitchFamily="50" charset="-128"/>
                          <a:ea typeface="Meiryo UI" pitchFamily="50" charset="-128"/>
                          <a:cs typeface="Meiryo UI" pitchFamily="50" charset="-128"/>
                        </a:rPr>
                        <a:t>無表情 </a:t>
                      </a:r>
                      <a:endParaRPr lang="ja-JP" sz="1800" b="1" kern="100" dirty="0">
                        <a:latin typeface="Meiryo UI" pitchFamily="50" charset="-128"/>
                        <a:ea typeface="Meiryo UI" pitchFamily="50" charset="-128"/>
                        <a:cs typeface="Meiryo UI" pitchFamily="50" charset="-128"/>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ja-JP" sz="1800" b="1" kern="1200" dirty="0">
                          <a:solidFill>
                            <a:srgbClr val="000000"/>
                          </a:solidFill>
                          <a:latin typeface="Meiryo UI" pitchFamily="50" charset="-128"/>
                          <a:ea typeface="Meiryo UI" pitchFamily="50" charset="-128"/>
                          <a:cs typeface="Meiryo UI" pitchFamily="50" charset="-128"/>
                        </a:rPr>
                        <a:t>悲しい、怯えている</a:t>
                      </a:r>
                      <a:r>
                        <a:rPr lang="ja-JP" sz="1800" b="1" kern="1200" dirty="0" smtClean="0">
                          <a:solidFill>
                            <a:srgbClr val="000000"/>
                          </a:solidFill>
                          <a:latin typeface="Meiryo UI" pitchFamily="50" charset="-128"/>
                          <a:ea typeface="Meiryo UI" pitchFamily="50" charset="-128"/>
                          <a:cs typeface="Meiryo UI" pitchFamily="50" charset="-128"/>
                        </a:rPr>
                        <a:t>、</a:t>
                      </a:r>
                      <a:endParaRPr lang="en-US" altLang="ja-JP" sz="1800" b="1" kern="1200" dirty="0" smtClean="0">
                        <a:solidFill>
                          <a:srgbClr val="000000"/>
                        </a:solidFill>
                        <a:latin typeface="Meiryo UI" pitchFamily="50" charset="-128"/>
                        <a:ea typeface="Meiryo UI" pitchFamily="50" charset="-128"/>
                        <a:cs typeface="Meiryo UI" pitchFamily="50" charset="-128"/>
                      </a:endParaRPr>
                    </a:p>
                    <a:p>
                      <a:pPr algn="ctr">
                        <a:lnSpc>
                          <a:spcPct val="100000"/>
                        </a:lnSpc>
                        <a:spcAft>
                          <a:spcPts val="0"/>
                        </a:spcAft>
                      </a:pPr>
                      <a:r>
                        <a:rPr lang="ja-JP" sz="1800" b="1" kern="1200" dirty="0" smtClean="0">
                          <a:solidFill>
                            <a:srgbClr val="000000"/>
                          </a:solidFill>
                          <a:latin typeface="Meiryo UI" pitchFamily="50" charset="-128"/>
                          <a:ea typeface="Meiryo UI" pitchFamily="50" charset="-128"/>
                          <a:cs typeface="Meiryo UI" pitchFamily="50" charset="-128"/>
                        </a:rPr>
                        <a:t>不機嫌</a:t>
                      </a:r>
                      <a:r>
                        <a:rPr lang="ja-JP" sz="1800" b="1" kern="1200" dirty="0">
                          <a:solidFill>
                            <a:srgbClr val="000000"/>
                          </a:solidFill>
                          <a:latin typeface="Meiryo UI" pitchFamily="50" charset="-128"/>
                          <a:ea typeface="Meiryo UI" pitchFamily="50" charset="-128"/>
                          <a:cs typeface="Meiryo UI" pitchFamily="50" charset="-128"/>
                        </a:rPr>
                        <a:t>な顔 </a:t>
                      </a:r>
                      <a:endParaRPr lang="ja-JP" sz="1800" b="1" kern="100" dirty="0">
                        <a:latin typeface="Meiryo UI" pitchFamily="50" charset="-128"/>
                        <a:ea typeface="Meiryo UI" pitchFamily="50" charset="-128"/>
                        <a:cs typeface="Meiryo UI"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ja-JP" sz="1800" b="1" kern="1200" dirty="0">
                          <a:solidFill>
                            <a:srgbClr val="000000"/>
                          </a:solidFill>
                          <a:latin typeface="Meiryo UI" pitchFamily="50" charset="-128"/>
                          <a:ea typeface="Meiryo UI" pitchFamily="50" charset="-128"/>
                          <a:cs typeface="Meiryo UI" pitchFamily="50" charset="-128"/>
                        </a:rPr>
                        <a:t>顔面をゆがめている </a:t>
                      </a:r>
                      <a:endParaRPr lang="ja-JP" sz="1800" b="1" kern="100" dirty="0">
                        <a:latin typeface="Meiryo UI" pitchFamily="50" charset="-128"/>
                        <a:ea typeface="Meiryo UI" pitchFamily="50" charset="-128"/>
                        <a:cs typeface="Meiryo UI"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54573">
                <a:tc>
                  <a:txBody>
                    <a:bodyPr/>
                    <a:lstStyle/>
                    <a:p>
                      <a:pPr algn="ctr">
                        <a:lnSpc>
                          <a:spcPct val="100000"/>
                        </a:lnSpc>
                        <a:spcAft>
                          <a:spcPts val="0"/>
                        </a:spcAft>
                      </a:pPr>
                      <a:r>
                        <a:rPr lang="ja-JP" sz="1800" b="1" kern="1200" dirty="0" smtClean="0">
                          <a:solidFill>
                            <a:srgbClr val="000000"/>
                          </a:solidFill>
                          <a:latin typeface="Meiryo UI" pitchFamily="50" charset="-128"/>
                          <a:ea typeface="Meiryo UI" pitchFamily="50" charset="-128"/>
                          <a:cs typeface="Meiryo UI" pitchFamily="50" charset="-128"/>
                        </a:rPr>
                        <a:t>ボディ</a:t>
                      </a:r>
                      <a:endParaRPr lang="en-US" altLang="ja-JP" sz="1800" b="1" kern="1200" dirty="0" smtClean="0">
                        <a:solidFill>
                          <a:srgbClr val="000000"/>
                        </a:solidFill>
                        <a:latin typeface="Meiryo UI" pitchFamily="50" charset="-128"/>
                        <a:ea typeface="Meiryo UI" pitchFamily="50" charset="-128"/>
                        <a:cs typeface="Meiryo UI" pitchFamily="50" charset="-128"/>
                      </a:endParaRPr>
                    </a:p>
                    <a:p>
                      <a:pPr algn="ctr">
                        <a:lnSpc>
                          <a:spcPct val="100000"/>
                        </a:lnSpc>
                        <a:spcAft>
                          <a:spcPts val="0"/>
                        </a:spcAft>
                      </a:pPr>
                      <a:r>
                        <a:rPr lang="ja-JP" sz="1800" b="1" kern="1200" dirty="0" smtClean="0">
                          <a:solidFill>
                            <a:srgbClr val="000000"/>
                          </a:solidFill>
                          <a:latin typeface="Meiryo UI" pitchFamily="50" charset="-128"/>
                          <a:ea typeface="Meiryo UI" pitchFamily="50" charset="-128"/>
                          <a:cs typeface="Meiryo UI" pitchFamily="50" charset="-128"/>
                        </a:rPr>
                        <a:t>ランゲージ </a:t>
                      </a:r>
                      <a:endParaRPr lang="ja-JP" sz="1800" b="1" kern="100" dirty="0">
                        <a:latin typeface="Meiryo UI" pitchFamily="50" charset="-128"/>
                        <a:ea typeface="Meiryo UI" pitchFamily="50" charset="-128"/>
                        <a:cs typeface="Meiryo UI" pitchFamily="50" charset="-128"/>
                      </a:endParaRPr>
                    </a:p>
                  </a:txBody>
                  <a:tcPr marL="68580" marR="6858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lnSpc>
                          <a:spcPct val="100000"/>
                        </a:lnSpc>
                        <a:spcAft>
                          <a:spcPts val="0"/>
                        </a:spcAft>
                      </a:pPr>
                      <a:r>
                        <a:rPr lang="ja-JP" sz="1800" b="1" kern="1200" dirty="0" smtClean="0">
                          <a:solidFill>
                            <a:srgbClr val="000000"/>
                          </a:solidFill>
                          <a:latin typeface="Meiryo UI" pitchFamily="50" charset="-128"/>
                          <a:ea typeface="Meiryo UI" pitchFamily="50" charset="-128"/>
                          <a:cs typeface="Meiryo UI" pitchFamily="50" charset="-128"/>
                        </a:rPr>
                        <a:t>リラックス</a:t>
                      </a:r>
                      <a:endParaRPr lang="en-US" altLang="ja-JP" sz="1800" b="1" kern="1200" dirty="0" smtClean="0">
                        <a:solidFill>
                          <a:srgbClr val="000000"/>
                        </a:solidFill>
                        <a:latin typeface="Meiryo UI" pitchFamily="50" charset="-128"/>
                        <a:ea typeface="Meiryo UI" pitchFamily="50" charset="-128"/>
                        <a:cs typeface="Meiryo UI" pitchFamily="50" charset="-128"/>
                      </a:endParaRPr>
                    </a:p>
                    <a:p>
                      <a:pPr algn="ctr">
                        <a:lnSpc>
                          <a:spcPct val="100000"/>
                        </a:lnSpc>
                        <a:spcAft>
                          <a:spcPts val="0"/>
                        </a:spcAft>
                      </a:pPr>
                      <a:r>
                        <a:rPr lang="ja-JP" sz="1800" b="1" kern="1200" dirty="0" smtClean="0">
                          <a:solidFill>
                            <a:srgbClr val="000000"/>
                          </a:solidFill>
                          <a:latin typeface="Meiryo UI" pitchFamily="50" charset="-128"/>
                          <a:ea typeface="Meiryo UI" pitchFamily="50" charset="-128"/>
                          <a:cs typeface="Meiryo UI" pitchFamily="50" charset="-128"/>
                        </a:rPr>
                        <a:t>して</a:t>
                      </a:r>
                      <a:r>
                        <a:rPr lang="ja-JP" sz="1800" b="1" kern="1200" dirty="0">
                          <a:solidFill>
                            <a:srgbClr val="000000"/>
                          </a:solidFill>
                          <a:latin typeface="Meiryo UI" pitchFamily="50" charset="-128"/>
                          <a:ea typeface="Meiryo UI" pitchFamily="50" charset="-128"/>
                          <a:cs typeface="Meiryo UI" pitchFamily="50" charset="-128"/>
                        </a:rPr>
                        <a:t>いる </a:t>
                      </a:r>
                      <a:endParaRPr lang="ja-JP" sz="1800" b="1" kern="100" dirty="0">
                        <a:latin typeface="Meiryo UI" pitchFamily="50" charset="-128"/>
                        <a:ea typeface="Meiryo UI" pitchFamily="50" charset="-128"/>
                        <a:cs typeface="Meiryo UI" pitchFamily="50" charset="-128"/>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ja-JP" sz="1800" b="1" kern="1200" dirty="0">
                          <a:solidFill>
                            <a:srgbClr val="000000"/>
                          </a:solidFill>
                          <a:latin typeface="Meiryo UI" pitchFamily="50" charset="-128"/>
                          <a:ea typeface="Meiryo UI" pitchFamily="50" charset="-128"/>
                          <a:cs typeface="Meiryo UI" pitchFamily="50" charset="-128"/>
                        </a:rPr>
                        <a:t>緊張している、苦しむ、行ったり来たりする</a:t>
                      </a:r>
                      <a:r>
                        <a:rPr lang="ja-JP" sz="1800" b="1" kern="1200" dirty="0" smtClean="0">
                          <a:solidFill>
                            <a:srgbClr val="000000"/>
                          </a:solidFill>
                          <a:latin typeface="Meiryo UI" pitchFamily="50" charset="-128"/>
                          <a:ea typeface="Meiryo UI" pitchFamily="50" charset="-128"/>
                          <a:cs typeface="Meiryo UI" pitchFamily="50" charset="-128"/>
                        </a:rPr>
                        <a:t>、</a:t>
                      </a:r>
                      <a:endParaRPr lang="en-US" altLang="ja-JP" sz="1800" b="1" kern="1200" dirty="0" smtClean="0">
                        <a:solidFill>
                          <a:srgbClr val="000000"/>
                        </a:solidFill>
                        <a:latin typeface="Meiryo UI" pitchFamily="50" charset="-128"/>
                        <a:ea typeface="Meiryo UI" pitchFamily="50" charset="-128"/>
                        <a:cs typeface="Meiryo UI" pitchFamily="50" charset="-128"/>
                      </a:endParaRPr>
                    </a:p>
                    <a:p>
                      <a:pPr algn="ctr">
                        <a:lnSpc>
                          <a:spcPct val="100000"/>
                        </a:lnSpc>
                        <a:spcAft>
                          <a:spcPts val="0"/>
                        </a:spcAft>
                      </a:pPr>
                      <a:r>
                        <a:rPr lang="ja-JP" sz="1800" b="1" kern="1200" dirty="0" smtClean="0">
                          <a:solidFill>
                            <a:srgbClr val="000000"/>
                          </a:solidFill>
                          <a:latin typeface="Meiryo UI" pitchFamily="50" charset="-128"/>
                          <a:ea typeface="Meiryo UI" pitchFamily="50" charset="-128"/>
                          <a:cs typeface="Meiryo UI" pitchFamily="50" charset="-128"/>
                        </a:rPr>
                        <a:t>そわそわ</a:t>
                      </a:r>
                      <a:r>
                        <a:rPr lang="ja-JP" sz="1800" b="1" kern="1200" dirty="0">
                          <a:solidFill>
                            <a:srgbClr val="000000"/>
                          </a:solidFill>
                          <a:latin typeface="Meiryo UI" pitchFamily="50" charset="-128"/>
                          <a:ea typeface="Meiryo UI" pitchFamily="50" charset="-128"/>
                          <a:cs typeface="Meiryo UI" pitchFamily="50" charset="-128"/>
                        </a:rPr>
                        <a:t>する </a:t>
                      </a:r>
                      <a:endParaRPr lang="ja-JP" sz="1800" b="1" kern="100" dirty="0">
                        <a:latin typeface="Meiryo UI" pitchFamily="50" charset="-128"/>
                        <a:ea typeface="Meiryo UI" pitchFamily="50" charset="-128"/>
                        <a:cs typeface="Meiryo UI"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ja-JP" sz="1800" b="1" kern="1200" dirty="0">
                          <a:solidFill>
                            <a:srgbClr val="000000"/>
                          </a:solidFill>
                          <a:latin typeface="Meiryo UI" pitchFamily="50" charset="-128"/>
                          <a:ea typeface="Meiryo UI" pitchFamily="50" charset="-128"/>
                          <a:cs typeface="Meiryo UI" pitchFamily="50" charset="-128"/>
                        </a:rPr>
                        <a:t>剛直、握ったこぶし</a:t>
                      </a:r>
                      <a:r>
                        <a:rPr lang="ja-JP" sz="1800" b="1" kern="1200" dirty="0" smtClean="0">
                          <a:solidFill>
                            <a:srgbClr val="000000"/>
                          </a:solidFill>
                          <a:latin typeface="Meiryo UI" pitchFamily="50" charset="-128"/>
                          <a:ea typeface="Meiryo UI" pitchFamily="50" charset="-128"/>
                          <a:cs typeface="Meiryo UI" pitchFamily="50" charset="-128"/>
                        </a:rPr>
                        <a:t>、</a:t>
                      </a:r>
                      <a:endParaRPr lang="en-US" altLang="ja-JP" sz="1800" b="1" kern="1200" dirty="0" smtClean="0">
                        <a:solidFill>
                          <a:srgbClr val="000000"/>
                        </a:solidFill>
                        <a:latin typeface="Meiryo UI" pitchFamily="50" charset="-128"/>
                        <a:ea typeface="Meiryo UI" pitchFamily="50" charset="-128"/>
                        <a:cs typeface="Meiryo UI" pitchFamily="50" charset="-128"/>
                      </a:endParaRPr>
                    </a:p>
                    <a:p>
                      <a:pPr algn="ctr">
                        <a:lnSpc>
                          <a:spcPct val="100000"/>
                        </a:lnSpc>
                        <a:spcAft>
                          <a:spcPts val="0"/>
                        </a:spcAft>
                      </a:pPr>
                      <a:r>
                        <a:rPr lang="ja-JP" sz="1800" b="1" kern="1200" dirty="0" smtClean="0">
                          <a:solidFill>
                            <a:srgbClr val="000000"/>
                          </a:solidFill>
                          <a:latin typeface="Meiryo UI" pitchFamily="50" charset="-128"/>
                          <a:ea typeface="Meiryo UI" pitchFamily="50" charset="-128"/>
                          <a:cs typeface="Meiryo UI" pitchFamily="50" charset="-128"/>
                        </a:rPr>
                        <a:t>引き上げた</a:t>
                      </a:r>
                      <a:r>
                        <a:rPr lang="ja-JP" sz="1800" b="1" kern="1200" dirty="0">
                          <a:solidFill>
                            <a:srgbClr val="000000"/>
                          </a:solidFill>
                          <a:latin typeface="Meiryo UI" pitchFamily="50" charset="-128"/>
                          <a:ea typeface="Meiryo UI" pitchFamily="50" charset="-128"/>
                          <a:cs typeface="Meiryo UI" pitchFamily="50" charset="-128"/>
                        </a:rPr>
                        <a:t>膝、引っ張る</a:t>
                      </a:r>
                      <a:r>
                        <a:rPr lang="ja-JP" sz="1800" b="1" kern="1200" dirty="0" smtClean="0">
                          <a:solidFill>
                            <a:srgbClr val="000000"/>
                          </a:solidFill>
                          <a:latin typeface="Meiryo UI" pitchFamily="50" charset="-128"/>
                          <a:ea typeface="Meiryo UI" pitchFamily="50" charset="-128"/>
                          <a:cs typeface="Meiryo UI" pitchFamily="50" charset="-128"/>
                        </a:rPr>
                        <a:t>、</a:t>
                      </a:r>
                      <a:endParaRPr lang="en-US" altLang="ja-JP" sz="1800" b="1" kern="1200" dirty="0" smtClean="0">
                        <a:solidFill>
                          <a:srgbClr val="000000"/>
                        </a:solidFill>
                        <a:latin typeface="Meiryo UI" pitchFamily="50" charset="-128"/>
                        <a:ea typeface="Meiryo UI" pitchFamily="50" charset="-128"/>
                        <a:cs typeface="Meiryo UI" pitchFamily="50" charset="-128"/>
                      </a:endParaRPr>
                    </a:p>
                    <a:p>
                      <a:pPr algn="ctr">
                        <a:lnSpc>
                          <a:spcPct val="100000"/>
                        </a:lnSpc>
                        <a:spcAft>
                          <a:spcPts val="0"/>
                        </a:spcAft>
                      </a:pPr>
                      <a:r>
                        <a:rPr lang="ja-JP" sz="1800" b="1" kern="1200" dirty="0" smtClean="0">
                          <a:solidFill>
                            <a:srgbClr val="000000"/>
                          </a:solidFill>
                          <a:latin typeface="Meiryo UI" pitchFamily="50" charset="-128"/>
                          <a:ea typeface="Meiryo UI" pitchFamily="50" charset="-128"/>
                          <a:cs typeface="Meiryo UI" pitchFamily="50" charset="-128"/>
                        </a:rPr>
                        <a:t>押しのける</a:t>
                      </a:r>
                      <a:r>
                        <a:rPr lang="ja-JP" sz="1800" b="1" kern="1200" dirty="0">
                          <a:solidFill>
                            <a:srgbClr val="000000"/>
                          </a:solidFill>
                          <a:latin typeface="Meiryo UI" pitchFamily="50" charset="-128"/>
                          <a:ea typeface="Meiryo UI" pitchFamily="50" charset="-128"/>
                          <a:cs typeface="Meiryo UI" pitchFamily="50" charset="-128"/>
                        </a:rPr>
                        <a:t>、殴りかかる </a:t>
                      </a:r>
                      <a:endParaRPr lang="ja-JP" sz="1800" b="1" kern="100" dirty="0">
                        <a:latin typeface="Meiryo UI" pitchFamily="50" charset="-128"/>
                        <a:ea typeface="Meiryo UI" pitchFamily="50" charset="-128"/>
                        <a:cs typeface="Meiryo UI"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2222">
                <a:tc>
                  <a:txBody>
                    <a:bodyPr/>
                    <a:lstStyle/>
                    <a:p>
                      <a:pPr algn="ctr">
                        <a:lnSpc>
                          <a:spcPct val="100000"/>
                        </a:lnSpc>
                        <a:spcAft>
                          <a:spcPts val="0"/>
                        </a:spcAft>
                      </a:pPr>
                      <a:r>
                        <a:rPr lang="ja-JP" sz="1800" b="1" kern="1200" dirty="0">
                          <a:solidFill>
                            <a:srgbClr val="000000"/>
                          </a:solidFill>
                          <a:latin typeface="Meiryo UI" pitchFamily="50" charset="-128"/>
                          <a:ea typeface="Meiryo UI" pitchFamily="50" charset="-128"/>
                          <a:cs typeface="Meiryo UI" pitchFamily="50" charset="-128"/>
                        </a:rPr>
                        <a:t>慰めやすさ </a:t>
                      </a:r>
                      <a:endParaRPr lang="ja-JP" sz="1800" b="1" kern="100" dirty="0">
                        <a:latin typeface="Meiryo UI" pitchFamily="50" charset="-128"/>
                        <a:ea typeface="Meiryo UI" pitchFamily="50" charset="-128"/>
                        <a:cs typeface="Meiryo UI" pitchFamily="50" charset="-128"/>
                      </a:endParaRPr>
                    </a:p>
                  </a:txBody>
                  <a:tcPr marL="68580" marR="6858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lnSpc>
                          <a:spcPct val="100000"/>
                        </a:lnSpc>
                        <a:spcAft>
                          <a:spcPts val="0"/>
                        </a:spcAft>
                      </a:pPr>
                      <a:r>
                        <a:rPr lang="ja-JP" sz="1800" b="1" kern="1200" dirty="0">
                          <a:solidFill>
                            <a:srgbClr val="000000"/>
                          </a:solidFill>
                          <a:latin typeface="Meiryo UI" pitchFamily="50" charset="-128"/>
                          <a:ea typeface="Meiryo UI" pitchFamily="50" charset="-128"/>
                          <a:cs typeface="Meiryo UI" pitchFamily="50" charset="-128"/>
                        </a:rPr>
                        <a:t>慰める必要なし </a:t>
                      </a:r>
                      <a:endParaRPr lang="ja-JP" sz="1800" b="1" kern="100" dirty="0">
                        <a:latin typeface="Meiryo UI" pitchFamily="50" charset="-128"/>
                        <a:ea typeface="Meiryo UI" pitchFamily="50" charset="-128"/>
                        <a:cs typeface="Meiryo UI" pitchFamily="50" charset="-128"/>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ja-JP" sz="1800" b="1" kern="1200" dirty="0">
                          <a:solidFill>
                            <a:srgbClr val="000000"/>
                          </a:solidFill>
                          <a:latin typeface="Meiryo UI" pitchFamily="50" charset="-128"/>
                          <a:ea typeface="Meiryo UI" pitchFamily="50" charset="-128"/>
                          <a:cs typeface="Meiryo UI" pitchFamily="50" charset="-128"/>
                        </a:rPr>
                        <a:t>声かけや接触で気</a:t>
                      </a:r>
                      <a:r>
                        <a:rPr lang="ja-JP" sz="1800" b="1" kern="1200" dirty="0" smtClean="0">
                          <a:solidFill>
                            <a:srgbClr val="000000"/>
                          </a:solidFill>
                          <a:latin typeface="Meiryo UI" pitchFamily="50" charset="-128"/>
                          <a:ea typeface="Meiryo UI" pitchFamily="50" charset="-128"/>
                          <a:cs typeface="Meiryo UI" pitchFamily="50" charset="-128"/>
                        </a:rPr>
                        <a:t>を</a:t>
                      </a:r>
                      <a:endParaRPr lang="en-US" altLang="ja-JP" sz="1800" b="1" kern="1200" dirty="0" smtClean="0">
                        <a:solidFill>
                          <a:srgbClr val="000000"/>
                        </a:solidFill>
                        <a:latin typeface="Meiryo UI" pitchFamily="50" charset="-128"/>
                        <a:ea typeface="Meiryo UI" pitchFamily="50" charset="-128"/>
                        <a:cs typeface="Meiryo UI" pitchFamily="50" charset="-128"/>
                      </a:endParaRPr>
                    </a:p>
                    <a:p>
                      <a:pPr algn="ctr">
                        <a:lnSpc>
                          <a:spcPct val="100000"/>
                        </a:lnSpc>
                        <a:spcAft>
                          <a:spcPts val="0"/>
                        </a:spcAft>
                      </a:pPr>
                      <a:r>
                        <a:rPr lang="ja-JP" sz="1800" b="1" kern="1200" dirty="0" smtClean="0">
                          <a:solidFill>
                            <a:srgbClr val="000000"/>
                          </a:solidFill>
                          <a:latin typeface="Meiryo UI" pitchFamily="50" charset="-128"/>
                          <a:ea typeface="Meiryo UI" pitchFamily="50" charset="-128"/>
                          <a:cs typeface="Meiryo UI" pitchFamily="50" charset="-128"/>
                        </a:rPr>
                        <a:t>そらせる</a:t>
                      </a:r>
                      <a:r>
                        <a:rPr lang="ja-JP" sz="1800" b="1" kern="1200" dirty="0">
                          <a:solidFill>
                            <a:srgbClr val="000000"/>
                          </a:solidFill>
                          <a:latin typeface="Meiryo UI" pitchFamily="50" charset="-128"/>
                          <a:ea typeface="Meiryo UI" pitchFamily="50" charset="-128"/>
                          <a:cs typeface="Meiryo UI" pitchFamily="50" charset="-128"/>
                        </a:rPr>
                        <a:t>、安心する </a:t>
                      </a:r>
                      <a:endParaRPr lang="ja-JP" sz="1800" b="1" kern="100" dirty="0">
                        <a:latin typeface="Meiryo UI" pitchFamily="50" charset="-128"/>
                        <a:ea typeface="Meiryo UI" pitchFamily="50" charset="-128"/>
                        <a:cs typeface="Meiryo UI"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ja-JP" sz="1800" b="1" kern="1200" dirty="0">
                          <a:solidFill>
                            <a:srgbClr val="000000"/>
                          </a:solidFill>
                          <a:latin typeface="Meiryo UI" pitchFamily="50" charset="-128"/>
                          <a:ea typeface="Meiryo UI" pitchFamily="50" charset="-128"/>
                          <a:cs typeface="Meiryo UI" pitchFamily="50" charset="-128"/>
                        </a:rPr>
                        <a:t>慰めたり、気をそらしたり、安心させることができない </a:t>
                      </a:r>
                      <a:endParaRPr lang="ja-JP" sz="1800" b="1" kern="100" dirty="0">
                        <a:latin typeface="Meiryo UI" pitchFamily="50" charset="-128"/>
                        <a:ea typeface="Meiryo UI" pitchFamily="50" charset="-128"/>
                        <a:cs typeface="Meiryo UI"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9" name="正方形/長方形 8"/>
          <p:cNvSpPr/>
          <p:nvPr/>
        </p:nvSpPr>
        <p:spPr>
          <a:xfrm>
            <a:off x="3923414" y="6549657"/>
            <a:ext cx="5029200" cy="276999"/>
          </a:xfrm>
          <a:prstGeom prst="rect">
            <a:avLst/>
          </a:prstGeom>
        </p:spPr>
        <p:txBody>
          <a:bodyPr wrap="square">
            <a:spAutoFit/>
          </a:bodyPr>
          <a:lstStyle/>
          <a:p>
            <a:r>
              <a:rPr lang="ja-JP" altLang="ja-JP" sz="1200" b="1" dirty="0" smtClean="0">
                <a:latin typeface="Meiryo UI" pitchFamily="50" charset="-128"/>
                <a:ea typeface="Meiryo UI" pitchFamily="50" charset="-128"/>
                <a:cs typeface="Meiryo UI" pitchFamily="50" charset="-128"/>
              </a:rPr>
              <a:t>（平原佐斗司：認知症の緩和ケア，緩和医療学</a:t>
            </a:r>
            <a:r>
              <a:rPr lang="en-US" altLang="ja-JP" sz="1200" b="1" dirty="0" smtClean="0">
                <a:latin typeface="Meiryo UI" pitchFamily="50" charset="-128"/>
                <a:ea typeface="Meiryo UI" pitchFamily="50" charset="-128"/>
                <a:cs typeface="Meiryo UI" pitchFamily="50" charset="-128"/>
              </a:rPr>
              <a:t>,11</a:t>
            </a:r>
            <a:r>
              <a:rPr lang="ja-JP" altLang="ja-JP" sz="1200" b="1" dirty="0" smtClean="0">
                <a:latin typeface="Meiryo UI" pitchFamily="50" charset="-128"/>
                <a:ea typeface="Meiryo UI" pitchFamily="50" charset="-128"/>
                <a:cs typeface="Meiryo UI" pitchFamily="50" charset="-128"/>
              </a:rPr>
              <a:t>（</a:t>
            </a:r>
            <a:r>
              <a:rPr lang="en-US" altLang="ja-JP" sz="1200" b="1" dirty="0" smtClean="0">
                <a:latin typeface="Meiryo UI" pitchFamily="50" charset="-128"/>
                <a:ea typeface="Meiryo UI" pitchFamily="50" charset="-128"/>
                <a:cs typeface="Meiryo UI" pitchFamily="50" charset="-128"/>
              </a:rPr>
              <a:t>2</a:t>
            </a:r>
            <a:r>
              <a:rPr lang="ja-JP" altLang="ja-JP" sz="1200" b="1" dirty="0" smtClean="0">
                <a:latin typeface="Meiryo UI" pitchFamily="50" charset="-128"/>
                <a:ea typeface="Meiryo UI" pitchFamily="50" charset="-128"/>
                <a:cs typeface="Meiryo UI" pitchFamily="50" charset="-128"/>
              </a:rPr>
              <a:t>）</a:t>
            </a:r>
            <a:r>
              <a:rPr lang="en-US" altLang="ja-JP" sz="1200" b="1" dirty="0" smtClean="0">
                <a:latin typeface="Meiryo UI" pitchFamily="50" charset="-128"/>
                <a:ea typeface="Meiryo UI" pitchFamily="50" charset="-128"/>
                <a:cs typeface="Meiryo UI" pitchFamily="50" charset="-128"/>
              </a:rPr>
              <a:t>,P36,2009.</a:t>
            </a:r>
            <a:r>
              <a:rPr lang="ja-JP" altLang="ja-JP" sz="1200" b="1" dirty="0" smtClean="0">
                <a:latin typeface="Meiryo UI" pitchFamily="50" charset="-128"/>
                <a:ea typeface="Meiryo UI" pitchFamily="50" charset="-128"/>
                <a:cs typeface="Meiryo UI" pitchFamily="50" charset="-128"/>
              </a:rPr>
              <a:t>）</a:t>
            </a:r>
            <a:endParaRPr lang="ja-JP" altLang="en-US" sz="1200" b="1" dirty="0">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276823" y="977691"/>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285781833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7396"/>
            <a:ext cx="8229600" cy="969356"/>
          </a:xfrm>
        </p:spPr>
        <p:txBody>
          <a:bodyPr>
            <a:noAutofit/>
          </a:bodyPr>
          <a:lstStyle/>
          <a:p>
            <a:r>
              <a:rPr lang="ja-JP" altLang="en-US" sz="3200" b="1" dirty="0">
                <a:latin typeface="Meiryo UI" panose="020B0604030504040204" pitchFamily="50" charset="-128"/>
                <a:ea typeface="Meiryo UI" panose="020B0604030504040204" pitchFamily="50" charset="-128"/>
                <a:cs typeface="Meiryo UI" panose="020B0604030504040204" pitchFamily="50" charset="-128"/>
              </a:rPr>
              <a:t>ケア</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の提供  </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食事 </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b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体重減少・食欲低下・悪液質</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658972" y="1437043"/>
            <a:ext cx="8172594" cy="4525963"/>
          </a:xfrm>
        </p:spPr>
        <p:txBody>
          <a:bodyPr>
            <a:normAutofit/>
          </a:bodyPr>
          <a:lstStyle/>
          <a:p>
            <a:r>
              <a:rPr lang="ja-JP" altLang="en-US" sz="2800" b="1" dirty="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摂食</a:t>
            </a:r>
            <a:r>
              <a:rPr lang="ja-JP" altLang="en-US" sz="28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低下を伴うことが多い</a:t>
            </a:r>
            <a:endParaRPr lang="en-US" altLang="ja-JP" sz="28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pPr lvl="1">
              <a:spcBef>
                <a:spcPts val="1200"/>
              </a:spcBef>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軽度認知症</a:t>
            </a:r>
            <a:r>
              <a:rPr lang="ja-JP" altLang="en-US" b="1" dirty="0">
                <a:latin typeface="Meiryo UI" panose="020B0604030504040204" pitchFamily="50" charset="-128"/>
                <a:ea typeface="Meiryo UI" panose="020B0604030504040204" pitchFamily="50" charset="-128"/>
                <a:cs typeface="Meiryo UI" panose="020B0604030504040204" pitchFamily="50" charset="-128"/>
              </a:rPr>
              <a:t>：行動</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障害</a:t>
            </a: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457200" lvl="1" indent="0">
              <a:buNone/>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（セルフネグレクト、</a:t>
            </a:r>
            <a:r>
              <a:rPr lang="ja-JP" altLang="en-US" b="1" dirty="0">
                <a:latin typeface="Meiryo UI" panose="020B0604030504040204" pitchFamily="50" charset="-128"/>
                <a:ea typeface="Meiryo UI" panose="020B0604030504040204" pitchFamily="50" charset="-128"/>
                <a:cs typeface="Meiryo UI" panose="020B0604030504040204" pitchFamily="50" charset="-128"/>
              </a:rPr>
              <a:t>買い物を忘れる</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lvl="1">
              <a:spcBef>
                <a:spcPts val="1200"/>
              </a:spcBef>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中等度認知症</a:t>
            </a:r>
            <a:r>
              <a:rPr lang="ja-JP" altLang="en-US" b="1" dirty="0">
                <a:latin typeface="Meiryo UI" panose="020B0604030504040204" pitchFamily="50" charset="-128"/>
                <a:ea typeface="Meiryo UI" panose="020B0604030504040204" pitchFamily="50" charset="-128"/>
                <a:cs typeface="Meiryo UI" panose="020B0604030504040204" pitchFamily="50" charset="-128"/>
              </a:rPr>
              <a:t>：失行、食事に注意</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が続かない、</a:t>
            </a: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457200" lvl="1" indent="0">
              <a:buNone/>
            </a:pPr>
            <a:r>
              <a:rPr lang="ja-JP" altLang="en-US" b="1" dirty="0">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貯食</a:t>
            </a: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lvl="1">
              <a:spcBef>
                <a:spcPts val="1200"/>
              </a:spcBef>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高度</a:t>
            </a:r>
            <a:r>
              <a:rPr lang="ja-JP" altLang="en-US" b="1" dirty="0">
                <a:latin typeface="Meiryo UI" panose="020B0604030504040204" pitchFamily="50" charset="-128"/>
                <a:ea typeface="Meiryo UI" panose="020B0604030504040204" pitchFamily="50" charset="-128"/>
                <a:cs typeface="Meiryo UI" panose="020B0604030504040204" pitchFamily="50" charset="-128"/>
              </a:rPr>
              <a:t>認知症：</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嚥下障害</a:t>
            </a: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88625" y="1318807"/>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角丸四角形 4"/>
          <p:cNvSpPr/>
          <p:nvPr/>
        </p:nvSpPr>
        <p:spPr>
          <a:xfrm>
            <a:off x="611560" y="4941168"/>
            <a:ext cx="8064896" cy="172819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marL="342900" indent="-342900">
              <a:lnSpc>
                <a:spcPts val="2100"/>
              </a:lnSpc>
              <a:buFont typeface="Wingdings" panose="05000000000000000000" pitchFamily="2" charset="2"/>
              <a:buChar char="n"/>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認知症をもつ人の場合、軽度の時点から、実行機能障害が関連したセルフケア能力の低下が疑われる</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342900" indent="-342900">
              <a:lnSpc>
                <a:spcPts val="2100"/>
              </a:lnSpc>
              <a:buFont typeface="Wingdings" panose="05000000000000000000" pitchFamily="2" charset="2"/>
              <a:buChar char="n"/>
            </a:pP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lnSpc>
                <a:spcPts val="2100"/>
              </a:lnSpc>
              <a:buFont typeface="Wingdings" panose="05000000000000000000" pitchFamily="2" charset="2"/>
              <a:buChar char="n"/>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中等度</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になると、食事中の注意の維持が困難になり、介助がないと摂取が進まない場合がある。</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074625315"/>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562074"/>
          </a:xfrm>
        </p:spPr>
        <p:txBody>
          <a:bodyPr>
            <a:noAutofit/>
          </a:body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「食べない」＝食欲不振　ではない</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sz="half" idx="1"/>
          </p:nvPr>
        </p:nvSpPr>
        <p:spPr>
          <a:xfrm>
            <a:off x="578078" y="1760345"/>
            <a:ext cx="3979490" cy="3347889"/>
          </a:xfrm>
        </p:spPr>
        <p:txBody>
          <a:bodyPr>
            <a:normAutofit/>
          </a:bodyPr>
          <a:lstStyle/>
          <a:p>
            <a:r>
              <a:rPr lang="ja-JP" altLang="en-US"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注意が向かない・それる</a:t>
            </a:r>
            <a:endParaRPr lang="en-US" altLang="ja-JP" b="1" dirty="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食器が使えない</a:t>
            </a:r>
            <a:endParaRPr kumimoji="1" lang="en-US" altLang="ja-JP"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食事を口元にもっていけない</a:t>
            </a:r>
            <a:endParaRPr kumimoji="1" lang="en-US" altLang="ja-JP"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興奮</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コンテンツ プレースホルダー 3"/>
          <p:cNvSpPr>
            <a:spLocks noGrp="1"/>
          </p:cNvSpPr>
          <p:nvPr>
            <p:ph sz="half" idx="2"/>
          </p:nvPr>
        </p:nvSpPr>
        <p:spPr>
          <a:xfrm>
            <a:off x="4860032" y="1498735"/>
            <a:ext cx="3419400" cy="3905275"/>
          </a:xfrm>
        </p:spPr>
        <p:txBody>
          <a:bodyPr>
            <a:normAutofit/>
          </a:bodyPr>
          <a:lstStyle/>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食物の滞留</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歯がない</a:t>
            </a:r>
            <a:endPar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義歯があわない</a:t>
            </a:r>
            <a:endPar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口腔乾燥</a:t>
            </a:r>
            <a:endParaRPr kumimoji="1" lang="en-US" altLang="ja-JP"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テキスト ボックス 4"/>
          <p:cNvSpPr txBox="1"/>
          <p:nvPr/>
        </p:nvSpPr>
        <p:spPr>
          <a:xfrm>
            <a:off x="827583" y="1208364"/>
            <a:ext cx="2382383" cy="523220"/>
          </a:xfrm>
          <a:prstGeom prst="rect">
            <a:avLst/>
          </a:prstGeom>
          <a:noFill/>
        </p:spPr>
        <p:txBody>
          <a:bodyPr wrap="none" rtlCol="0">
            <a:spAutoFit/>
          </a:bodyPr>
          <a:lstStyle/>
          <a:p>
            <a:r>
              <a:rPr kumimoji="1" lang="ja-JP" altLang="en-US" sz="2800" b="1" u="sng"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観察がポイント</a:t>
            </a:r>
            <a:endParaRPr kumimoji="1" lang="ja-JP" altLang="en-US" sz="2800" b="1" u="sng" dirty="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Rectangle 3"/>
          <p:cNvSpPr>
            <a:spLocks noChangeArrowheads="1"/>
          </p:cNvSpPr>
          <p:nvPr/>
        </p:nvSpPr>
        <p:spPr bwMode="auto">
          <a:xfrm>
            <a:off x="277711" y="90872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7" name="角丸四角形 6"/>
          <p:cNvSpPr/>
          <p:nvPr/>
        </p:nvSpPr>
        <p:spPr>
          <a:xfrm>
            <a:off x="827583" y="4437112"/>
            <a:ext cx="7776865" cy="208823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marL="342900" indent="-342900">
              <a:lnSpc>
                <a:spcPts val="2100"/>
              </a:lnSpc>
              <a:buFont typeface="Wingdings" panose="05000000000000000000" pitchFamily="2" charset="2"/>
              <a:buChar char="u"/>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認知機能障害が関連する場合、注意の障害、道具が使えない、</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BPSD</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の関与、等が考えられる</a:t>
            </a: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400"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lnSpc>
                <a:spcPts val="2100"/>
              </a:lnSpc>
              <a:buFont typeface="Wingdings" panose="05000000000000000000" pitchFamily="2" charset="2"/>
              <a:buChar char="u"/>
            </a:pP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342900" indent="-342900">
              <a:lnSpc>
                <a:spcPts val="2100"/>
              </a:lnSpc>
              <a:buFont typeface="Wingdings" panose="05000000000000000000" pitchFamily="2" charset="2"/>
              <a:buChar char="u"/>
            </a:pP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苦痛</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を訴えることが苦手になるため、口腔内のトラブルが摂取量の減少と関連することもある。</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18443913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116632"/>
            <a:ext cx="8229600" cy="1143000"/>
          </a:xfrm>
        </p:spPr>
        <p:txBody>
          <a:bodyPr>
            <a:noAutofit/>
          </a:bodyPr>
          <a:lstStyle/>
          <a:p>
            <a:r>
              <a:rPr lang="ja-JP" altLang="en-US" sz="3200" b="1" dirty="0">
                <a:latin typeface="Meiryo UI" panose="020B0604030504040204" pitchFamily="50" charset="-128"/>
                <a:ea typeface="Meiryo UI" panose="020B0604030504040204" pitchFamily="50" charset="-128"/>
                <a:cs typeface="Meiryo UI" panose="020B0604030504040204" pitchFamily="50" charset="-128"/>
              </a:rPr>
              <a:t>ケアの</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提供  </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食事 </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b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経口摂取をする工夫</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1028808" y="2132856"/>
            <a:ext cx="7067128" cy="4525963"/>
          </a:xfrm>
        </p:spPr>
        <p:txBody>
          <a:bodyPr>
            <a:normAutofit/>
          </a:bodyPr>
          <a:lstStyle/>
          <a:p>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注意の低下に配慮をしてセッティングをする</a:t>
            </a:r>
            <a:endPar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1200"/>
              </a:spcBef>
            </a:pP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準備をする：</a:t>
            </a:r>
            <a:r>
              <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食べる前に見せる、においをかがせる</a:t>
            </a:r>
            <a:endPar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1200"/>
              </a:spcBef>
            </a:pP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患者の手をスプーンに置く、手を口元に持って行く</a:t>
            </a:r>
            <a:endPar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1200"/>
              </a:spcBef>
            </a:pP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咀嚼を促す、声をかける</a:t>
            </a:r>
            <a:endPar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77710" y="126876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四角形吹き出し 4"/>
          <p:cNvSpPr/>
          <p:nvPr/>
        </p:nvSpPr>
        <p:spPr>
          <a:xfrm>
            <a:off x="4139952" y="1356763"/>
            <a:ext cx="4596936" cy="704085"/>
          </a:xfrm>
          <a:prstGeom prst="wedgeRect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sz="2400" b="1" dirty="0" smtClean="0"/>
              <a:t>ONE</a:t>
            </a:r>
            <a:r>
              <a:rPr kumimoji="1" lang="ja-JP" altLang="en-US" sz="2400" b="1" dirty="0" smtClean="0"/>
              <a:t>プレートにするなどの工夫</a:t>
            </a:r>
            <a:endParaRPr kumimoji="1" lang="ja-JP" altLang="en-US" sz="2400" b="1" dirty="0"/>
          </a:p>
        </p:txBody>
      </p:sp>
    </p:spTree>
    <p:extLst>
      <p:ext uri="{BB962C8B-B14F-4D97-AF65-F5344CB8AC3E}">
        <p14:creationId xmlns:p14="http://schemas.microsoft.com/office/powerpoint/2010/main" val="24955655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55576" y="188640"/>
            <a:ext cx="7886700" cy="607147"/>
          </a:xfrm>
        </p:spPr>
        <p:txBody>
          <a:bodyPr>
            <a:normAutofit fontScale="90000"/>
          </a:bodyPr>
          <a:lstStyle/>
          <a:p>
            <a:r>
              <a:rPr kumimoji="1"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わが国の一般病院での認知症</a:t>
            </a:r>
            <a:endParaRPr kumimoji="1" lang="ja-JP" altLang="en-US" sz="3600" b="1"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4" name="図 3"/>
          <p:cNvPicPr>
            <a:picLocks noChangeAspect="1"/>
          </p:cNvPicPr>
          <p:nvPr/>
        </p:nvPicPr>
        <p:blipFill rotWithShape="1">
          <a:blip r:embed="rId3"/>
          <a:srcRect t="24083" r="1820"/>
          <a:stretch/>
        </p:blipFill>
        <p:spPr>
          <a:xfrm>
            <a:off x="179512" y="2348880"/>
            <a:ext cx="8801373" cy="4270729"/>
          </a:xfrm>
          <a:prstGeom prst="rect">
            <a:avLst/>
          </a:prstGeom>
        </p:spPr>
      </p:pic>
      <p:sp>
        <p:nvSpPr>
          <p:cNvPr id="5" name="Rectangle 3"/>
          <p:cNvSpPr>
            <a:spLocks noChangeArrowheads="1"/>
          </p:cNvSpPr>
          <p:nvPr/>
        </p:nvSpPr>
        <p:spPr bwMode="auto">
          <a:xfrm>
            <a:off x="318293" y="830851"/>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テキスト ボックス 1"/>
          <p:cNvSpPr txBox="1"/>
          <p:nvPr/>
        </p:nvSpPr>
        <p:spPr>
          <a:xfrm>
            <a:off x="322581" y="1217904"/>
            <a:ext cx="8590583" cy="738238"/>
          </a:xfrm>
          <a:prstGeom prst="rect">
            <a:avLst/>
          </a:prstGeom>
          <a:solidFill>
            <a:schemeClr val="bg1"/>
          </a:solidFill>
          <a:ln w="6350">
            <a:solidFill>
              <a:schemeClr val="bg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2000"/>
              </a:lnSpc>
              <a:spcAft>
                <a:spcPts val="0"/>
              </a:spcAft>
            </a:pPr>
            <a:r>
              <a:rPr lang="en-US" sz="1300" b="1" kern="100" dirty="0">
                <a:effectLst/>
                <a:latin typeface="Trebuchet MS" panose="020B0603020202020204" pitchFamily="34" charset="0"/>
                <a:ea typeface="Meiryo UI" panose="020B0604030504040204" pitchFamily="50" charset="-128"/>
                <a:cs typeface="Meiryo UI" panose="020B0604030504040204" pitchFamily="50" charset="-128"/>
              </a:rPr>
              <a:t>●</a:t>
            </a:r>
            <a:r>
              <a:rPr lang="ja-JP" sz="1300" b="1" kern="100" dirty="0">
                <a:effectLst/>
                <a:latin typeface="Trebuchet MS" panose="020B0603020202020204" pitchFamily="34" charset="0"/>
                <a:ea typeface="Meiryo UI" panose="020B0604030504040204" pitchFamily="50" charset="-128"/>
                <a:cs typeface="Meiryo UI" panose="020B0604030504040204" pitchFamily="50" charset="-128"/>
              </a:rPr>
              <a:t>一般病棟</a:t>
            </a:r>
            <a:r>
              <a:rPr lang="en-US" sz="1300" b="1" kern="100" dirty="0">
                <a:effectLst/>
                <a:latin typeface="Trebuchet MS" panose="020B0603020202020204" pitchFamily="34" charset="0"/>
                <a:ea typeface="Meiryo UI" panose="020B0604030504040204" pitchFamily="50" charset="-128"/>
                <a:cs typeface="Meiryo UI" panose="020B0604030504040204" pitchFamily="50" charset="-128"/>
              </a:rPr>
              <a:t>7</a:t>
            </a:r>
            <a:r>
              <a:rPr lang="ja-JP" sz="1300" b="1" kern="100" dirty="0">
                <a:effectLst/>
                <a:latin typeface="Trebuchet MS" panose="020B0603020202020204" pitchFamily="34" charset="0"/>
                <a:ea typeface="Meiryo UI" panose="020B0604030504040204" pitchFamily="50" charset="-128"/>
                <a:cs typeface="Meiryo UI" panose="020B0604030504040204" pitchFamily="50" charset="-128"/>
              </a:rPr>
              <a:t>対</a:t>
            </a:r>
            <a:r>
              <a:rPr lang="en-US" sz="1300" b="1" kern="100" dirty="0">
                <a:effectLst/>
                <a:latin typeface="Trebuchet MS" panose="020B0603020202020204" pitchFamily="34" charset="0"/>
                <a:ea typeface="Meiryo UI" panose="020B0604030504040204" pitchFamily="50" charset="-128"/>
                <a:cs typeface="Meiryo UI" panose="020B0604030504040204" pitchFamily="50" charset="-128"/>
              </a:rPr>
              <a:t>1</a:t>
            </a:r>
            <a:r>
              <a:rPr lang="ja-JP" sz="1300" b="1" kern="100" dirty="0">
                <a:effectLst/>
                <a:latin typeface="Trebuchet MS" panose="020B0603020202020204" pitchFamily="34" charset="0"/>
                <a:ea typeface="Meiryo UI" panose="020B0604030504040204" pitchFamily="50" charset="-128"/>
                <a:cs typeface="Meiryo UI" panose="020B0604030504040204" pitchFamily="50" charset="-128"/>
              </a:rPr>
              <a:t>及び</a:t>
            </a:r>
            <a:r>
              <a:rPr lang="en-US" sz="1300" b="1" kern="100" dirty="0">
                <a:effectLst/>
                <a:latin typeface="Trebuchet MS" panose="020B0603020202020204" pitchFamily="34" charset="0"/>
                <a:ea typeface="Meiryo UI" panose="020B0604030504040204" pitchFamily="50" charset="-128"/>
                <a:cs typeface="Meiryo UI" panose="020B0604030504040204" pitchFamily="50" charset="-128"/>
              </a:rPr>
              <a:t>10</a:t>
            </a:r>
            <a:r>
              <a:rPr lang="ja-JP" sz="1300" b="1" kern="100" dirty="0">
                <a:effectLst/>
                <a:latin typeface="Trebuchet MS" panose="020B0603020202020204" pitchFamily="34" charset="0"/>
                <a:ea typeface="Meiryo UI" panose="020B0604030504040204" pitchFamily="50" charset="-128"/>
                <a:cs typeface="Meiryo UI" panose="020B0604030504040204" pitchFamily="50" charset="-128"/>
              </a:rPr>
              <a:t>対</a:t>
            </a:r>
            <a:r>
              <a:rPr lang="en-US" sz="1300" b="1" kern="100" dirty="0">
                <a:effectLst/>
                <a:latin typeface="Trebuchet MS" panose="020B0603020202020204" pitchFamily="34" charset="0"/>
                <a:ea typeface="Meiryo UI" panose="020B0604030504040204" pitchFamily="50" charset="-128"/>
                <a:cs typeface="Meiryo UI" panose="020B0604030504040204" pitchFamily="50" charset="-128"/>
              </a:rPr>
              <a:t>1</a:t>
            </a:r>
            <a:r>
              <a:rPr lang="ja-JP" sz="1300" b="1" kern="100" dirty="0">
                <a:effectLst/>
                <a:latin typeface="Trebuchet MS" panose="020B0603020202020204" pitchFamily="34" charset="0"/>
                <a:ea typeface="Meiryo UI" panose="020B0604030504040204" pitchFamily="50" charset="-128"/>
                <a:cs typeface="Meiryo UI" panose="020B0604030504040204" pitchFamily="50" charset="-128"/>
              </a:rPr>
              <a:t>においては、「認知症あり」の患者は</a:t>
            </a:r>
            <a:r>
              <a:rPr lang="en-US" sz="1300" b="1" kern="100" dirty="0">
                <a:effectLst/>
                <a:latin typeface="Trebuchet MS" panose="020B0603020202020204" pitchFamily="34" charset="0"/>
                <a:ea typeface="Meiryo UI" panose="020B0604030504040204" pitchFamily="50" charset="-128"/>
                <a:cs typeface="Meiryo UI" panose="020B0604030504040204" pitchFamily="50" charset="-128"/>
              </a:rPr>
              <a:t>2</a:t>
            </a:r>
            <a:r>
              <a:rPr lang="ja-JP" sz="1300" b="1" kern="100" dirty="0">
                <a:effectLst/>
                <a:latin typeface="Trebuchet MS" panose="020B0603020202020204" pitchFamily="34" charset="0"/>
                <a:ea typeface="Meiryo UI" panose="020B0604030504040204" pitchFamily="50" charset="-128"/>
                <a:cs typeface="Meiryo UI" panose="020B0604030504040204" pitchFamily="50" charset="-128"/>
              </a:rPr>
              <a:t>割程度、療養病棟においては</a:t>
            </a:r>
            <a:r>
              <a:rPr lang="en-US" sz="1300" b="1" kern="100" dirty="0">
                <a:effectLst/>
                <a:latin typeface="Trebuchet MS" panose="020B0603020202020204" pitchFamily="34" charset="0"/>
                <a:ea typeface="Meiryo UI" panose="020B0604030504040204" pitchFamily="50" charset="-128"/>
                <a:cs typeface="Meiryo UI" panose="020B0604030504040204" pitchFamily="50" charset="-128"/>
              </a:rPr>
              <a:t>6</a:t>
            </a:r>
            <a:r>
              <a:rPr lang="ja-JP" sz="1300" b="1" kern="100" dirty="0">
                <a:effectLst/>
                <a:latin typeface="Trebuchet MS" panose="020B0603020202020204" pitchFamily="34" charset="0"/>
                <a:ea typeface="Meiryo UI" panose="020B0604030504040204" pitchFamily="50" charset="-128"/>
                <a:cs typeface="Meiryo UI" panose="020B0604030504040204" pitchFamily="50" charset="-128"/>
              </a:rPr>
              <a:t>割以上入院している。</a:t>
            </a:r>
            <a:endParaRPr lang="ja-JP" sz="1300" kern="100" dirty="0">
              <a:effectLst/>
              <a:latin typeface="Trebuchet MS" panose="020B0603020202020204" pitchFamily="34" charset="0"/>
              <a:ea typeface="Meiryo UI" panose="020B0604030504040204" pitchFamily="50" charset="-128"/>
              <a:cs typeface="Meiryo UI" panose="020B0604030504040204" pitchFamily="50" charset="-128"/>
            </a:endParaRPr>
          </a:p>
          <a:p>
            <a:pPr>
              <a:lnSpc>
                <a:spcPts val="2000"/>
              </a:lnSpc>
              <a:spcAft>
                <a:spcPts val="0"/>
              </a:spcAft>
            </a:pPr>
            <a:r>
              <a:rPr lang="en-US" sz="1300" b="1" kern="100" dirty="0">
                <a:effectLst/>
                <a:latin typeface="Trebuchet MS" panose="020B0603020202020204" pitchFamily="34" charset="0"/>
                <a:ea typeface="Meiryo UI" panose="020B0604030504040204" pitchFamily="50" charset="-128"/>
                <a:cs typeface="Meiryo UI" panose="020B0604030504040204" pitchFamily="50" charset="-128"/>
              </a:rPr>
              <a:t>●</a:t>
            </a:r>
            <a:r>
              <a:rPr lang="ja-JP" sz="1300" b="1" kern="100" dirty="0">
                <a:effectLst/>
                <a:latin typeface="Trebuchet MS" panose="020B0603020202020204" pitchFamily="34" charset="0"/>
                <a:ea typeface="Meiryo UI" panose="020B0604030504040204" pitchFamily="50" charset="-128"/>
                <a:cs typeface="Meiryo UI" panose="020B0604030504040204" pitchFamily="50" charset="-128"/>
              </a:rPr>
              <a:t>入院患者における「認知症高齢者の日常生活自立度」Ⅱ以上の割合は、一般病棟</a:t>
            </a:r>
            <a:r>
              <a:rPr lang="en-US" sz="1300" b="1" kern="100" dirty="0">
                <a:effectLst/>
                <a:latin typeface="Trebuchet MS" panose="020B0603020202020204" pitchFamily="34" charset="0"/>
                <a:ea typeface="Meiryo UI" panose="020B0604030504040204" pitchFamily="50" charset="-128"/>
                <a:cs typeface="Meiryo UI" panose="020B0604030504040204" pitchFamily="50" charset="-128"/>
              </a:rPr>
              <a:t>7</a:t>
            </a:r>
            <a:r>
              <a:rPr lang="ja-JP" sz="1300" b="1" kern="100" dirty="0">
                <a:effectLst/>
                <a:latin typeface="Trebuchet MS" panose="020B0603020202020204" pitchFamily="34" charset="0"/>
                <a:ea typeface="Meiryo UI" panose="020B0604030504040204" pitchFamily="50" charset="-128"/>
                <a:cs typeface="Meiryo UI" panose="020B0604030504040204" pitchFamily="50" charset="-128"/>
              </a:rPr>
              <a:t>対</a:t>
            </a:r>
            <a:r>
              <a:rPr lang="en-US" sz="1300" b="1" kern="100" dirty="0">
                <a:effectLst/>
                <a:latin typeface="Trebuchet MS" panose="020B0603020202020204" pitchFamily="34" charset="0"/>
                <a:ea typeface="Meiryo UI" panose="020B0604030504040204" pitchFamily="50" charset="-128"/>
                <a:cs typeface="Meiryo UI" panose="020B0604030504040204" pitchFamily="50" charset="-128"/>
              </a:rPr>
              <a:t>1</a:t>
            </a:r>
            <a:r>
              <a:rPr lang="ja-JP" sz="1300" b="1" kern="100" dirty="0">
                <a:effectLst/>
                <a:latin typeface="Trebuchet MS" panose="020B0603020202020204" pitchFamily="34" charset="0"/>
                <a:ea typeface="Meiryo UI" panose="020B0604030504040204" pitchFamily="50" charset="-128"/>
                <a:cs typeface="Meiryo UI" panose="020B0604030504040204" pitchFamily="50" charset="-128"/>
              </a:rPr>
              <a:t>及び</a:t>
            </a:r>
            <a:r>
              <a:rPr lang="en-US" sz="1300" b="1" kern="100" dirty="0">
                <a:effectLst/>
                <a:latin typeface="Trebuchet MS" panose="020B0603020202020204" pitchFamily="34" charset="0"/>
                <a:ea typeface="Meiryo UI" panose="020B0604030504040204" pitchFamily="50" charset="-128"/>
                <a:cs typeface="Meiryo UI" panose="020B0604030504040204" pitchFamily="50" charset="-128"/>
              </a:rPr>
              <a:t>10</a:t>
            </a:r>
            <a:r>
              <a:rPr lang="ja-JP" sz="1300" b="1" kern="100" dirty="0">
                <a:effectLst/>
                <a:latin typeface="Trebuchet MS" panose="020B0603020202020204" pitchFamily="34" charset="0"/>
                <a:ea typeface="Meiryo UI" panose="020B0604030504040204" pitchFamily="50" charset="-128"/>
                <a:cs typeface="Meiryo UI" panose="020B0604030504040204" pitchFamily="50" charset="-128"/>
              </a:rPr>
              <a:t>対</a:t>
            </a:r>
            <a:r>
              <a:rPr lang="en-US" sz="1300" b="1" kern="100" dirty="0">
                <a:effectLst/>
                <a:latin typeface="Trebuchet MS" panose="020B0603020202020204" pitchFamily="34" charset="0"/>
                <a:ea typeface="Meiryo UI" panose="020B0604030504040204" pitchFamily="50" charset="-128"/>
                <a:cs typeface="Meiryo UI" panose="020B0604030504040204" pitchFamily="50" charset="-128"/>
              </a:rPr>
              <a:t>1</a:t>
            </a:r>
            <a:r>
              <a:rPr lang="ja-JP" sz="1300" b="1" kern="100" dirty="0">
                <a:effectLst/>
                <a:latin typeface="Trebuchet MS" panose="020B0603020202020204" pitchFamily="34" charset="0"/>
                <a:ea typeface="Meiryo UI" panose="020B0604030504040204" pitchFamily="50" charset="-128"/>
                <a:cs typeface="Meiryo UI" panose="020B0604030504040204" pitchFamily="50" charset="-128"/>
              </a:rPr>
              <a:t>でも</a:t>
            </a:r>
            <a:r>
              <a:rPr lang="en-US" sz="1300" b="1" kern="100" dirty="0">
                <a:effectLst/>
                <a:latin typeface="Trebuchet MS" panose="020B0603020202020204" pitchFamily="34" charset="0"/>
                <a:ea typeface="Meiryo UI" panose="020B0604030504040204" pitchFamily="50" charset="-128"/>
                <a:cs typeface="Meiryo UI" panose="020B0604030504040204" pitchFamily="50" charset="-128"/>
              </a:rPr>
              <a:t>2</a:t>
            </a:r>
            <a:r>
              <a:rPr lang="ja-JP" sz="1300" b="1" kern="100" dirty="0">
                <a:effectLst/>
                <a:latin typeface="Trebuchet MS" panose="020B0603020202020204" pitchFamily="34" charset="0"/>
                <a:ea typeface="Meiryo UI" panose="020B0604030504040204" pitchFamily="50" charset="-128"/>
                <a:cs typeface="Meiryo UI" panose="020B0604030504040204" pitchFamily="50" charset="-128"/>
              </a:rPr>
              <a:t>割程度であった。</a:t>
            </a:r>
            <a:endParaRPr lang="ja-JP" sz="1300" kern="100" dirty="0">
              <a:effectLst/>
              <a:latin typeface="Trebuchet MS" panose="020B0603020202020204" pitchFamily="34" charset="0"/>
              <a:ea typeface="Meiryo UI" panose="020B0604030504040204" pitchFamily="50" charset="-128"/>
              <a:cs typeface="Meiryo UI" panose="020B0604030504040204" pitchFamily="50" charset="-128"/>
            </a:endParaRPr>
          </a:p>
        </p:txBody>
      </p:sp>
      <p:sp>
        <p:nvSpPr>
          <p:cNvPr id="7" name="テキスト ボックス 1"/>
          <p:cNvSpPr txBox="1"/>
          <p:nvPr/>
        </p:nvSpPr>
        <p:spPr>
          <a:xfrm>
            <a:off x="8587929" y="6309320"/>
            <a:ext cx="392956" cy="360040"/>
          </a:xfrm>
          <a:prstGeom prst="rect">
            <a:avLst/>
          </a:prstGeom>
          <a:solidFill>
            <a:schemeClr val="bg1"/>
          </a:solidFill>
          <a:ln w="6350">
            <a:solidFill>
              <a:schemeClr val="bg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1800"/>
              </a:lnSpc>
              <a:spcAft>
                <a:spcPts val="0"/>
              </a:spcAft>
            </a:pPr>
            <a:endParaRPr lang="ja-JP" sz="1300" kern="100" dirty="0">
              <a:effectLst/>
              <a:latin typeface="Trebuchet MS" panose="020B0603020202020204" pitchFamily="34" charset="0"/>
              <a:ea typeface="Meiryo UI" panose="020B0604030504040204" pitchFamily="50" charset="-128"/>
              <a:cs typeface="Meiryo UI" panose="020B0604030504040204" pitchFamily="50" charset="-128"/>
            </a:endParaRPr>
          </a:p>
        </p:txBody>
      </p:sp>
      <p:sp>
        <p:nvSpPr>
          <p:cNvPr id="8" name="テキスト ボックス 2"/>
          <p:cNvSpPr txBox="1"/>
          <p:nvPr/>
        </p:nvSpPr>
        <p:spPr>
          <a:xfrm>
            <a:off x="897933" y="1824028"/>
            <a:ext cx="3775371" cy="518982"/>
          </a:xfrm>
          <a:prstGeom prst="rect">
            <a:avLst/>
          </a:prstGeom>
          <a:solidFill>
            <a:schemeClr val="bg1"/>
          </a:solid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1600"/>
              </a:lnSpc>
              <a:spcAft>
                <a:spcPts val="0"/>
              </a:spcAft>
            </a:pPr>
            <a:r>
              <a:rPr lang="ja-JP" sz="1100" b="1" kern="100" dirty="0">
                <a:effectLst/>
                <a:latin typeface="Meiryo UI" panose="020B0604030504040204" pitchFamily="50" charset="-128"/>
                <a:ea typeface="Meiryo UI" panose="020B0604030504040204" pitchFamily="50" charset="-128"/>
                <a:cs typeface="Meiryo UI" panose="020B0604030504040204" pitchFamily="50" charset="-128"/>
              </a:rPr>
              <a:t>〈各病棟の入院患者のうち、「認知症あり」の患者割合</a:t>
            </a:r>
            <a:r>
              <a:rPr lang="ja-JP" sz="1100" b="1"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spcAft>
                <a:spcPts val="0"/>
              </a:spcAft>
            </a:pPr>
            <a:r>
              <a:rPr lang="ja-JP" altLang="en-US" sz="11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1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kern="100" dirty="0" smtClean="0">
                <a:latin typeface="Meiryo UI" panose="020B0604030504040204" pitchFamily="50" charset="-128"/>
                <a:ea typeface="Meiryo UI" panose="020B0604030504040204" pitchFamily="50" charset="-128"/>
                <a:cs typeface="Meiryo UI" panose="020B0604030504040204" pitchFamily="50" charset="-128"/>
              </a:rPr>
              <a:t>精神科病棟以外</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3"/>
          <p:cNvSpPr txBox="1"/>
          <p:nvPr/>
        </p:nvSpPr>
        <p:spPr>
          <a:xfrm>
            <a:off x="5004048" y="1824028"/>
            <a:ext cx="3904829" cy="333375"/>
          </a:xfrm>
          <a:prstGeom prst="rect">
            <a:avLst/>
          </a:prstGeom>
          <a:solidFill>
            <a:schemeClr val="bg1"/>
          </a:solid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1600"/>
              </a:lnSpc>
              <a:spcAft>
                <a:spcPts val="0"/>
              </a:spcAft>
            </a:pPr>
            <a:r>
              <a:rPr lang="ja-JP" sz="1100" b="1" kern="100" dirty="0">
                <a:effectLst/>
                <a:latin typeface="Meiryo UI" panose="020B0604030504040204" pitchFamily="50" charset="-128"/>
                <a:ea typeface="Meiryo UI" panose="020B0604030504040204" pitchFamily="50" charset="-128"/>
                <a:cs typeface="Meiryo UI" panose="020B0604030504040204" pitchFamily="50" charset="-128"/>
              </a:rPr>
              <a:t>〈各病棟の入院患者における認知症高齢者の日常生活自立度〉</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0" name="直線コネクタ 9"/>
          <p:cNvCxnSpPr/>
          <p:nvPr/>
        </p:nvCxnSpPr>
        <p:spPr>
          <a:xfrm>
            <a:off x="3131840" y="1484784"/>
            <a:ext cx="2160240"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5444480" y="1484784"/>
            <a:ext cx="1863824"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788688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67616" y="1052736"/>
            <a:ext cx="7787208" cy="4525963"/>
          </a:xfrm>
        </p:spPr>
        <p:txBody>
          <a:bodyPr>
            <a:normAutofit/>
          </a:bodyPr>
          <a:lstStyle/>
          <a:p>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認知症に伴う精神心理的苦痛</a:t>
            </a:r>
            <a:endPar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本人が認識できない」との先入観</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から</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457200" lvl="1" indent="0">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見落とされることがある</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1800"/>
              </a:spcBef>
            </a:pP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軽度認知症：　</a:t>
            </a:r>
            <a:endPar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lvl="2"/>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認知症による違和感・苦痛</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lvl="2"/>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自律性の喪失への恐れ</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1800"/>
              </a:spcBef>
            </a:pP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中等度・高度認知症においても配慮</a:t>
            </a:r>
            <a:r>
              <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rPr>
            </a:b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タイトル 1"/>
          <p:cNvSpPr txBox="1">
            <a:spLocks/>
          </p:cNvSpPr>
          <p:nvPr/>
        </p:nvSpPr>
        <p:spPr>
          <a:xfrm>
            <a:off x="457200" y="188640"/>
            <a:ext cx="8229600" cy="576064"/>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b="1" dirty="0">
                <a:latin typeface="Meiryo UI" panose="020B0604030504040204" pitchFamily="50" charset="-128"/>
                <a:ea typeface="Meiryo UI" panose="020B0604030504040204" pitchFamily="50" charset="-128"/>
                <a:cs typeface="Meiryo UI" panose="020B0604030504040204" pitchFamily="50" charset="-128"/>
              </a:rPr>
              <a:t>患者への心理的支援</a:t>
            </a:r>
          </a:p>
        </p:txBody>
      </p:sp>
      <p:sp>
        <p:nvSpPr>
          <p:cNvPr id="5" name="Rectangle 3"/>
          <p:cNvSpPr>
            <a:spLocks noChangeArrowheads="1"/>
          </p:cNvSpPr>
          <p:nvPr/>
        </p:nvSpPr>
        <p:spPr bwMode="auto">
          <a:xfrm>
            <a:off x="262758" y="815131"/>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角丸四角形 1"/>
          <p:cNvSpPr/>
          <p:nvPr/>
        </p:nvSpPr>
        <p:spPr>
          <a:xfrm>
            <a:off x="1018653" y="4797152"/>
            <a:ext cx="7272808" cy="18002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nSpc>
                <a:spcPts val="2100"/>
              </a:lnSpc>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軽度の場合でも、自分の行為が今までのようにうまく進まない違和感、自分自身の自律性が失われる恐怖を感じていることがある</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なんらかの自覚をしているが、言語で表現できない・・・</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09348212"/>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80386" y="260648"/>
            <a:ext cx="8229600" cy="936104"/>
          </a:xfrm>
        </p:spPr>
        <p:txBody>
          <a:bodyPr>
            <a:no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患者への心理的支援</a:t>
            </a:r>
            <a: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告知への配慮</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622984" y="1700808"/>
            <a:ext cx="7848872" cy="4525963"/>
          </a:xfrm>
        </p:spPr>
        <p:txBody>
          <a:bodyPr>
            <a:normAutofit/>
          </a:bodyPr>
          <a:lstStyle/>
          <a:p>
            <a:pPr marL="0" indent="0">
              <a:buNone/>
            </a:pPr>
            <a:r>
              <a:rPr lang="ja-JP" altLang="en-US" sz="28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認知症の告知は“悪い知らせ”である</a:t>
            </a:r>
            <a:endParaRPr lang="en-US" altLang="ja-JP"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告知には心理的苦痛を伴う。意向の確認を踏まえたうえで、丁寧な説明をあわせておこなう</a:t>
            </a:r>
            <a:endParaRPr lang="en-US" altLang="ja-JP"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spcBef>
                <a:spcPts val="1200"/>
              </a:spcBef>
            </a:pPr>
            <a:r>
              <a:rPr lang="ja-JP" altLang="en-US"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意向の確認：　</a:t>
            </a:r>
            <a:r>
              <a:rPr lang="en-US" altLang="ja-JP"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br>
            <a:r>
              <a:rPr lang="ja-JP" altLang="en-US"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告知の希望の有無、どこまでの告知を望むかの確認</a:t>
            </a:r>
            <a:endParaRPr lang="en-US" altLang="ja-JP"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spcBef>
                <a:spcPts val="1200"/>
              </a:spcBef>
            </a:pPr>
            <a:r>
              <a:rPr lang="ja-JP" altLang="en-US"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情緒的なサポートとともに進める</a:t>
            </a:r>
            <a:endParaRPr lang="en-US" altLang="ja-JP" sz="24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spcBef>
                <a:spcPts val="1200"/>
              </a:spcBef>
            </a:pPr>
            <a:r>
              <a:rPr lang="ja-JP" altLang="en-US"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進行した認知症の場合、告知した事実も記憶していないことがある。その場合でも、最低</a:t>
            </a:r>
            <a:r>
              <a:rPr lang="en-US" altLang="ja-JP"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回は本人と事実を共有する</a:t>
            </a:r>
            <a:r>
              <a:rPr lang="ja-JP" altLang="en-US" sz="24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62758" y="126876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四角形吹き出し 4"/>
          <p:cNvSpPr/>
          <p:nvPr/>
        </p:nvSpPr>
        <p:spPr>
          <a:xfrm>
            <a:off x="683568" y="5445224"/>
            <a:ext cx="7992888" cy="1152128"/>
          </a:xfrm>
          <a:prstGeom prst="wedgeRectCallout">
            <a:avLst>
              <a:gd name="adj1" fmla="val -17591"/>
              <a:gd name="adj2" fmla="val -64249"/>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800" b="1" dirty="0" smtClean="0"/>
              <a:t>医療の原理・原則を念頭に置きながら</a:t>
            </a:r>
            <a:endParaRPr kumimoji="1" lang="en-US" altLang="ja-JP" sz="2800" b="1" dirty="0" smtClean="0"/>
          </a:p>
          <a:p>
            <a:pPr algn="ctr"/>
            <a:r>
              <a:rPr lang="ja-JP" altLang="en-US" sz="2800" b="1" dirty="0"/>
              <a:t>告知</a:t>
            </a:r>
            <a:r>
              <a:rPr lang="ja-JP" altLang="en-US" sz="2800" b="1" dirty="0" smtClean="0"/>
              <a:t>の配慮を行うと、迷いは軽減する。</a:t>
            </a:r>
            <a:endParaRPr kumimoji="1" lang="ja-JP" altLang="en-US" sz="2800" b="1" dirty="0"/>
          </a:p>
        </p:txBody>
      </p:sp>
    </p:spTree>
    <p:extLst>
      <p:ext uri="{BB962C8B-B14F-4D97-AF65-F5344CB8AC3E}">
        <p14:creationId xmlns:p14="http://schemas.microsoft.com/office/powerpoint/2010/main" val="3561044599"/>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88640"/>
            <a:ext cx="8229600" cy="648072"/>
          </a:xfrm>
        </p:spPr>
        <p:txBody>
          <a:bodyPr>
            <a:normAutofit/>
          </a:body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治療</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同意</a:t>
            </a: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能力の評価</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586980" y="975652"/>
            <a:ext cx="7920880" cy="4525963"/>
          </a:xfrm>
        </p:spPr>
        <p:txBody>
          <a:bodyPr>
            <a:normAutofit/>
          </a:bodyPr>
          <a:lstStyle/>
          <a:p>
            <a:r>
              <a:rPr kumimoji="1" lang="ja-JP" altLang="en-US"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希望の表明</a:t>
            </a:r>
            <a:r>
              <a:rPr lang="ja-JP" altLang="en-US"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はほとんどの場合可能</a:t>
            </a:r>
            <a:endParaRPr lang="en-US" altLang="ja-JP"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spcBef>
                <a:spcPts val="2400"/>
              </a:spcBef>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主たる</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障害</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は記憶と比較困難</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記憶できない</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（説明を覚えていない、罹患した事実を覚えていない）</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spcBef>
                <a:spcPts val="1800"/>
              </a:spcBef>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比較</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できない</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（選択肢の参照ができない）</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spcBef>
                <a:spcPts val="1800"/>
              </a:spcBef>
            </a:pPr>
            <a:r>
              <a:rPr kumimoji="1" lang="ja-JP" altLang="en-US" sz="2400" b="1" dirty="0">
                <a:latin typeface="Meiryo UI" panose="020B0604030504040204" pitchFamily="50" charset="-128"/>
                <a:ea typeface="Meiryo UI" panose="020B0604030504040204" pitchFamily="50" charset="-128"/>
                <a:cs typeface="Meiryo UI" panose="020B0604030504040204" pitchFamily="50" charset="-128"/>
              </a:rPr>
              <a:t>今後</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の見通しを想像できない</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（自宅に戻ってから何が必要になるか判断できない）</a:t>
            </a:r>
            <a:endParaRPr kumimoji="1" lang="ja-JP"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62758" y="83671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四角形吹き出し 4"/>
          <p:cNvSpPr/>
          <p:nvPr/>
        </p:nvSpPr>
        <p:spPr>
          <a:xfrm>
            <a:off x="683568" y="5445224"/>
            <a:ext cx="7992888" cy="1152128"/>
          </a:xfrm>
          <a:prstGeom prst="wedgeRectCallout">
            <a:avLst>
              <a:gd name="adj1" fmla="val -17591"/>
              <a:gd name="adj2" fmla="val -64249"/>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800" b="1" dirty="0" smtClean="0"/>
              <a:t>医療の原理・原則を念頭に置きながら</a:t>
            </a:r>
            <a:endParaRPr kumimoji="1" lang="en-US" altLang="ja-JP" sz="2800" b="1" dirty="0" smtClean="0"/>
          </a:p>
          <a:p>
            <a:pPr algn="ctr"/>
            <a:r>
              <a:rPr lang="ja-JP" altLang="en-US" sz="2800" b="1" dirty="0"/>
              <a:t>告知</a:t>
            </a:r>
            <a:r>
              <a:rPr lang="ja-JP" altLang="en-US" sz="2800" b="1" dirty="0" smtClean="0"/>
              <a:t>の配慮を行うと、迷いは軽減する。</a:t>
            </a:r>
            <a:endParaRPr kumimoji="1" lang="ja-JP" altLang="en-US" sz="2800" b="1" dirty="0"/>
          </a:p>
        </p:txBody>
      </p:sp>
    </p:spTree>
    <p:extLst>
      <p:ext uri="{BB962C8B-B14F-4D97-AF65-F5344CB8AC3E}">
        <p14:creationId xmlns:p14="http://schemas.microsoft.com/office/powerpoint/2010/main" val="2871717803"/>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9008" y="1052736"/>
            <a:ext cx="7416824" cy="4032448"/>
          </a:xfrm>
        </p:spPr>
        <p:txBody>
          <a:bodyPr>
            <a:normAutofit fontScale="92500" lnSpcReduction="10000"/>
          </a:bodyPr>
          <a:lstStyle/>
          <a:p>
            <a:pPr>
              <a:lnSpc>
                <a:spcPct val="110000"/>
              </a:lnSpc>
              <a:spcBef>
                <a:spcPts val="1800"/>
              </a:spcBef>
            </a:pP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認知症の経過、関連する健康上の問題（特に身体合併症）について、</a:t>
            </a:r>
            <a:r>
              <a:rPr kumimoji="1" lang="ja-JP" altLang="en-US"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家族は理解していないことがほとんどである</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b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(Caron, J Applied </a:t>
            </a:r>
            <a:r>
              <a:rPr kumimoji="1" lang="en-US" altLang="ja-JP" sz="2000" b="1" dirty="0" err="1" smtClean="0">
                <a:latin typeface="Meiryo UI" panose="020B0604030504040204" pitchFamily="50" charset="-128"/>
                <a:ea typeface="Meiryo UI" panose="020B0604030504040204" pitchFamily="50" charset="-128"/>
                <a:cs typeface="Meiryo UI" panose="020B0604030504040204" pitchFamily="50" charset="-128"/>
              </a:rPr>
              <a:t>Gerontol</a:t>
            </a:r>
            <a:r>
              <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 2005)</a:t>
            </a:r>
          </a:p>
          <a:p>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b="1" dirty="0">
                <a:latin typeface="Meiryo UI" panose="020B0604030504040204" pitchFamily="50" charset="-128"/>
                <a:ea typeface="Meiryo UI" panose="020B0604030504040204" pitchFamily="50" charset="-128"/>
                <a:cs typeface="Meiryo UI" panose="020B0604030504040204" pitchFamily="50" charset="-128"/>
              </a:rPr>
              <a:t>家族</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の苦痛</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予後を予測しあらかじめ起こりうることを相談</a:t>
            </a:r>
            <a:endParaRPr lang="en-US" altLang="ja-JP" sz="2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意思決定代理に伴う苦痛</a:t>
            </a:r>
            <a:endParaRPr lang="en-US" altLang="ja-JP" sz="2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スティグマ</a:t>
            </a:r>
            <a:endParaRPr lang="en-US" altLang="ja-JP" sz="2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介護負担</a:t>
            </a:r>
            <a:endParaRPr kumimoji="1" lang="ja-JP" altLang="en-US" sz="2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タイトル 1"/>
          <p:cNvSpPr txBox="1">
            <a:spLocks/>
          </p:cNvSpPr>
          <p:nvPr/>
        </p:nvSpPr>
        <p:spPr>
          <a:xfrm>
            <a:off x="457200" y="188640"/>
            <a:ext cx="822960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b="1" dirty="0">
                <a:latin typeface="Meiryo UI" panose="020B0604030504040204" pitchFamily="50" charset="-128"/>
                <a:ea typeface="Meiryo UI" panose="020B0604030504040204" pitchFamily="50" charset="-128"/>
                <a:cs typeface="Meiryo UI" panose="020B0604030504040204" pitchFamily="50" charset="-128"/>
              </a:rPr>
              <a:t>家族への支援</a:t>
            </a:r>
          </a:p>
        </p:txBody>
      </p:sp>
      <p:sp>
        <p:nvSpPr>
          <p:cNvPr id="5" name="Rectangle 3"/>
          <p:cNvSpPr>
            <a:spLocks noChangeArrowheads="1"/>
          </p:cNvSpPr>
          <p:nvPr/>
        </p:nvSpPr>
        <p:spPr bwMode="auto">
          <a:xfrm>
            <a:off x="262758" y="84960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角丸四角形 1"/>
          <p:cNvSpPr/>
          <p:nvPr/>
        </p:nvSpPr>
        <p:spPr>
          <a:xfrm>
            <a:off x="1115616" y="5013176"/>
            <a:ext cx="6984776" cy="144016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3600" b="1" dirty="0" smtClean="0"/>
              <a:t>家族への心理教育・疾患教育が</a:t>
            </a:r>
            <a:endParaRPr kumimoji="1" lang="en-US" altLang="ja-JP" sz="3600" b="1" dirty="0" smtClean="0"/>
          </a:p>
          <a:p>
            <a:pPr algn="ctr"/>
            <a:r>
              <a:rPr kumimoji="1" lang="ja-JP" altLang="en-US" sz="3600" b="1" dirty="0" smtClean="0"/>
              <a:t>できるようになってください！！</a:t>
            </a:r>
            <a:endParaRPr kumimoji="1" lang="ja-JP" altLang="en-US" sz="3600" b="1" dirty="0"/>
          </a:p>
        </p:txBody>
      </p:sp>
    </p:spTree>
    <p:extLst>
      <p:ext uri="{BB962C8B-B14F-4D97-AF65-F5344CB8AC3E}">
        <p14:creationId xmlns:p14="http://schemas.microsoft.com/office/powerpoint/2010/main" val="2406797580"/>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88640"/>
            <a:ext cx="8229600" cy="792088"/>
          </a:xfrm>
        </p:spPr>
        <p:txBody>
          <a:bodyPr>
            <a:normAutofit/>
          </a:bodyPr>
          <a:lstStyle/>
          <a:p>
            <a:r>
              <a:rPr kumimoji="1"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介護者へ</a:t>
            </a:r>
            <a:r>
              <a:rPr lang="ja-JP" altLang="en-US" sz="3600" b="1" dirty="0">
                <a:latin typeface="Meiryo UI" panose="020B0604030504040204" pitchFamily="50" charset="-128"/>
                <a:ea typeface="Meiryo UI" panose="020B0604030504040204" pitchFamily="50" charset="-128"/>
                <a:cs typeface="Meiryo UI" panose="020B0604030504040204" pitchFamily="50" charset="-128"/>
              </a:rPr>
              <a:t>の支援 </a:t>
            </a:r>
            <a:r>
              <a:rPr lang="en-US" altLang="ja-JP" sz="36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3600" b="1" dirty="0" err="1">
                <a:latin typeface="Meiryo UI" panose="020B0604030504040204" pitchFamily="50" charset="-128"/>
                <a:ea typeface="Meiryo UI" panose="020B0604030504040204" pitchFamily="50" charset="-128"/>
                <a:cs typeface="Meiryo UI" panose="020B0604030504040204" pitchFamily="50" charset="-128"/>
              </a:rPr>
              <a:t>carer</a:t>
            </a:r>
            <a:r>
              <a:rPr lang="en-US" altLang="ja-JP" sz="3600" b="1" dirty="0">
                <a:latin typeface="Meiryo UI" panose="020B0604030504040204" pitchFamily="50" charset="-128"/>
                <a:ea typeface="Meiryo UI" panose="020B0604030504040204" pitchFamily="50" charset="-128"/>
                <a:cs typeface="Meiryo UI" panose="020B0604030504040204" pitchFamily="50" charset="-128"/>
              </a:rPr>
              <a:t> support</a:t>
            </a:r>
            <a:r>
              <a:rPr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3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936096" y="1484784"/>
            <a:ext cx="7272808" cy="4781128"/>
          </a:xfrm>
        </p:spPr>
        <p:txBody>
          <a:bodyPr>
            <a:noAutofit/>
          </a:bodyPr>
          <a:lstStyle/>
          <a:p>
            <a:pPr marL="0" indent="0">
              <a:buNone/>
            </a:pPr>
            <a:r>
              <a:rPr lang="ja-JP" altLang="en-US" sz="28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抱え込みによる介護者</a:t>
            </a:r>
            <a:r>
              <a:rPr lang="ja-JP" altLang="en-US" sz="2800" b="1" dirty="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の社会的孤立に</a:t>
            </a:r>
            <a:r>
              <a:rPr lang="ja-JP" altLang="en-US" sz="2800" b="1" dirty="0" smtClean="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rPr>
              <a:t>注意</a:t>
            </a:r>
            <a:endParaRPr lang="ja-JP" altLang="en-US" sz="2800" b="1" dirty="0">
              <a:solidFill>
                <a:schemeClr val="accent4">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1800"/>
              </a:spcBef>
              <a:buFont typeface="+mj-lt"/>
              <a:buAutoNum type="arabicPeriod"/>
            </a:pPr>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情緒的サポート</a:t>
            </a:r>
            <a:endParaRPr kumimoji="1"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介護者自身がどのような状況に置かれていると認識しているかを尋ねる</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自分の置かれた状況について話す</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新たに生じた役割がどのようなものかを考える機会を提供</a:t>
            </a: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marL="514350" indent="-514350">
              <a:spcBef>
                <a:spcPts val="1800"/>
              </a:spcBef>
              <a:buFont typeface="+mj-lt"/>
              <a:buAutoNum type="arabicPeriod"/>
            </a:pPr>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情報提供</a:t>
            </a:r>
            <a:endParaRPr kumimoji="1"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000" b="1" dirty="0">
                <a:latin typeface="Meiryo UI" panose="020B0604030504040204" pitchFamily="50" charset="-128"/>
                <a:ea typeface="Meiryo UI" panose="020B0604030504040204" pitchFamily="50" charset="-128"/>
                <a:cs typeface="Meiryo UI" panose="020B0604030504040204" pitchFamily="50" charset="-128"/>
              </a:rPr>
              <a:t>疾病</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に関する情報、医療に関する情報、生活に関する情報</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1800"/>
              </a:spcBef>
              <a:buFont typeface="+mj-lt"/>
              <a:buAutoNum type="arabicPeriod"/>
            </a:pPr>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自分自身のメンタルヘルスを守るための知識</a:t>
            </a:r>
            <a:endParaRPr kumimoji="1"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1800"/>
              </a:spcBef>
              <a:buFont typeface="+mj-lt"/>
              <a:buAutoNum type="arabicPeriod"/>
            </a:pPr>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専門サービスへの紹介：</a:t>
            </a:r>
            <a:r>
              <a:rPr kumimoji="1" lang="ja-JP" altLang="en-US" sz="26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コンサルテーションのできる看護師</a:t>
            </a:r>
            <a:endParaRPr kumimoji="1" lang="en-US" altLang="ja-JP" sz="26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87838" y="980728"/>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3726771896"/>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88640"/>
            <a:ext cx="8229600" cy="634082"/>
          </a:xfrm>
        </p:spPr>
        <p:txBody>
          <a:bodyPr>
            <a:no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情報を共有する</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737774" y="1196752"/>
            <a:ext cx="7643192" cy="5472608"/>
          </a:xfrm>
        </p:spPr>
        <p:txBody>
          <a:bodyPr>
            <a:noAutofit/>
          </a:bodyPr>
          <a:lstStyle/>
          <a:p>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チーム内で話し合う</a:t>
            </a:r>
            <a:endParaRPr lang="en-US" altLang="ja-JP" sz="2600" b="1"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本人の好み、意向を繰り返し確認する</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スケジュールの共有</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せん</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妄</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のリスク、食事介助の必要性、疼痛の評価方法</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支援内容、声かけの統一</a:t>
            </a: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a:spcBef>
                <a:spcPts val="1800"/>
              </a:spcBef>
            </a:pP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施設</a:t>
            </a: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内</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でのコーディネーション</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検査・処置の時の対応</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迷子</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1800"/>
              </a:spcBef>
            </a:pP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専門</a:t>
            </a: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チーム</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へのコンサルテーション</a:t>
            </a:r>
            <a:endParaRPr lang="en-US" altLang="ja-JP" sz="2600" b="1" dirty="0">
              <a:latin typeface="Meiryo UI" panose="020B0604030504040204" pitchFamily="50" charset="-128"/>
              <a:ea typeface="Meiryo UI" panose="020B0604030504040204" pitchFamily="50" charset="-128"/>
              <a:cs typeface="Meiryo UI" panose="020B0604030504040204" pitchFamily="50" charset="-128"/>
            </a:endParaRPr>
          </a:p>
          <a:p>
            <a:pPr>
              <a:spcBef>
                <a:spcPts val="1800"/>
              </a:spcBef>
            </a:pP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外来</a:t>
            </a: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・かかりつけ医への情報</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提供</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退院後もフォローが途切れないように、外来スタッフ、在宅スタッフと話し合う</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機会</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をもつ</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74708" y="83671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四角形吹き出し 4"/>
          <p:cNvSpPr/>
          <p:nvPr/>
        </p:nvSpPr>
        <p:spPr>
          <a:xfrm>
            <a:off x="5724128" y="3068960"/>
            <a:ext cx="2952328" cy="2232248"/>
          </a:xfrm>
          <a:prstGeom prst="wedgeRect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2400" b="1" dirty="0" smtClean="0"/>
              <a:t>アナログで、</a:t>
            </a:r>
            <a:r>
              <a:rPr kumimoji="1" lang="ja-JP" altLang="en-US" sz="2400" b="1" dirty="0" smtClean="0">
                <a:solidFill>
                  <a:srgbClr val="FF0000"/>
                </a:solidFill>
              </a:rPr>
              <a:t>紙媒体</a:t>
            </a:r>
            <a:r>
              <a:rPr kumimoji="1" lang="ja-JP" altLang="en-US" sz="2400" b="1" dirty="0" smtClean="0"/>
              <a:t>などで患者の特性や注意事項などを貼ることも一つの工夫</a:t>
            </a:r>
            <a:endParaRPr kumimoji="1" lang="ja-JP" altLang="en-US" sz="2400" b="1" dirty="0"/>
          </a:p>
        </p:txBody>
      </p:sp>
    </p:spTree>
    <p:extLst>
      <p:ext uri="{BB962C8B-B14F-4D97-AF65-F5344CB8AC3E}">
        <p14:creationId xmlns:p14="http://schemas.microsoft.com/office/powerpoint/2010/main" val="74038480"/>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44570" y="188640"/>
            <a:ext cx="8229600" cy="621192"/>
          </a:xfrm>
        </p:spPr>
        <p:txBody>
          <a:bodyPr>
            <a:normAutofit/>
          </a:body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参考：非薬物</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療法</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p:txBody>
          <a:bodyPr>
            <a:normAutofit/>
          </a:bodyPr>
          <a:lstStyle/>
          <a:p>
            <a:pPr>
              <a:spcBef>
                <a:spcPts val="1200"/>
              </a:spcBef>
            </a:pPr>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認知症患者の精神的安定を図る事を目的に、有害事象の生じやすい薬物療法を安易に用いることは避け、まずは非薬物療法的なアプローチを用いることが推奨されている</a:t>
            </a:r>
            <a:endParaRPr kumimoji="1"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1800"/>
              </a:spcBef>
            </a:pPr>
            <a:r>
              <a:rPr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一方、残念ながら非薬物療法はエビデンスレベルが決して高くはない開発途上の段階。</a:t>
            </a:r>
            <a:endParaRPr lang="en-US" altLang="ja-JP"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spcBef>
                <a:spcPts val="1800"/>
              </a:spcBef>
            </a:pPr>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個々の患者の中に、感情面や行動面で効果を実感するのも事実である。有害事象がほとんどないこともあり、利用される場合が多い。</a:t>
            </a:r>
            <a:endParaRPr kumimoji="1" lang="ja-JP" altLang="en-US" sz="2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74708" y="8963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84336557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949251212"/>
              </p:ext>
            </p:extLst>
          </p:nvPr>
        </p:nvGraphicFramePr>
        <p:xfrm>
          <a:off x="1355014" y="1045129"/>
          <a:ext cx="6408711" cy="4597400"/>
        </p:xfrm>
        <a:graphic>
          <a:graphicData uri="http://schemas.openxmlformats.org/drawingml/2006/table">
            <a:tbl>
              <a:tblPr bandRow="1">
                <a:tableStyleId>{5C22544A-7EE6-4342-B048-85BDC9FD1C3A}</a:tableStyleId>
              </a:tblPr>
              <a:tblGrid>
                <a:gridCol w="6408711"/>
              </a:tblGrid>
              <a:tr h="370840">
                <a:tc>
                  <a:txBody>
                    <a:bodyPr/>
                    <a:lstStyle/>
                    <a:p>
                      <a:r>
                        <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rPr>
                        <a:t>a. </a:t>
                      </a: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行動面を志向する方法</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r>
              <a:tr h="370840">
                <a:tc>
                  <a:txBody>
                    <a:bodyPr/>
                    <a:lstStyle/>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　　   行動療法的アプローチ</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rPr>
                        <a:t>b. </a:t>
                      </a: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情緒面を志向する方法</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r>
              <a:tr h="370840">
                <a:tc>
                  <a:txBody>
                    <a:bodyPr/>
                    <a:lstStyle/>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　   　支持的精神療法</a:t>
                      </a:r>
                      <a:r>
                        <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　　   回想法</a:t>
                      </a:r>
                      <a:r>
                        <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　　   バリデーション療法（確認する、強くする、認める）</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　　   感覚統合法</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　　   擬似的再現刺激療法</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rPr>
                        <a:t>c. </a:t>
                      </a: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認知面を志向する方法</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r>
              <a:tr h="370840">
                <a:tc>
                  <a:txBody>
                    <a:bodyPr/>
                    <a:lstStyle/>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　　   リアリティオリエンテーション</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　　   技術もしくは記憶トレーニング</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rPr>
                        <a:t>d. </a:t>
                      </a: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刺激を志向する方法</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r>
              <a:tr h="370840">
                <a:tc>
                  <a:txBody>
                    <a:bodyPr/>
                    <a:lstStyle/>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　　   レクリエーション療法</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　　   芸術療法</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5" name="テキスト ボックス 4"/>
          <p:cNvSpPr txBox="1"/>
          <p:nvPr/>
        </p:nvSpPr>
        <p:spPr>
          <a:xfrm>
            <a:off x="2638360" y="6200231"/>
            <a:ext cx="6205673" cy="369332"/>
          </a:xfrm>
          <a:prstGeom prst="rect">
            <a:avLst/>
          </a:prstGeom>
          <a:noFill/>
        </p:spPr>
        <p:txBody>
          <a:bodyPr wrap="none" rtlCol="0">
            <a:spAutoFit/>
          </a:bodyPr>
          <a:lstStyle/>
          <a:p>
            <a:r>
              <a:rPr kumimoji="1" lang="en-US" altLang="ja-JP" b="1" dirty="0" smtClean="0">
                <a:solidFill>
                  <a:schemeClr val="tx1">
                    <a:lumMod val="65000"/>
                    <a:lumOff val="35000"/>
                  </a:schemeClr>
                </a:solidFill>
                <a:latin typeface="Trebuchet MS" panose="020B0603020202020204" pitchFamily="34" charset="0"/>
              </a:rPr>
              <a:t>American Psychiatric Association. Am J Psychiatry 1997</a:t>
            </a:r>
            <a:endParaRPr kumimoji="1" lang="ja-JP" altLang="en-US" b="1" dirty="0">
              <a:solidFill>
                <a:schemeClr val="tx1">
                  <a:lumMod val="65000"/>
                  <a:lumOff val="35000"/>
                </a:schemeClr>
              </a:solidFill>
              <a:latin typeface="Trebuchet MS" panose="020B0603020202020204" pitchFamily="34" charset="0"/>
            </a:endParaRPr>
          </a:p>
        </p:txBody>
      </p:sp>
      <p:sp>
        <p:nvSpPr>
          <p:cNvPr id="6" name="タイトル 1"/>
          <p:cNvSpPr>
            <a:spLocks noGrp="1"/>
          </p:cNvSpPr>
          <p:nvPr>
            <p:ph type="title"/>
          </p:nvPr>
        </p:nvSpPr>
        <p:spPr>
          <a:xfrm>
            <a:off x="444570" y="188640"/>
            <a:ext cx="8229600" cy="621192"/>
          </a:xfrm>
        </p:spPr>
        <p:txBody>
          <a:bodyPr>
            <a:normAutofit/>
          </a:body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参考：非薬物</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療法</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Rectangle 3"/>
          <p:cNvSpPr>
            <a:spLocks noChangeArrowheads="1"/>
          </p:cNvSpPr>
          <p:nvPr/>
        </p:nvSpPr>
        <p:spPr bwMode="auto">
          <a:xfrm>
            <a:off x="274708" y="8963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角丸四角形 1"/>
          <p:cNvSpPr/>
          <p:nvPr/>
        </p:nvSpPr>
        <p:spPr>
          <a:xfrm>
            <a:off x="611560" y="5661248"/>
            <a:ext cx="8136904" cy="538983"/>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3200" b="1" u="sng" dirty="0" smtClean="0">
                <a:solidFill>
                  <a:srgbClr val="FF0000"/>
                </a:solidFill>
              </a:rPr>
              <a:t>大原則として、「否定」しない</a:t>
            </a:r>
            <a:endParaRPr kumimoji="1" lang="ja-JP" altLang="en-US" sz="3200" b="1" u="sng" dirty="0">
              <a:solidFill>
                <a:srgbClr val="FF0000"/>
              </a:solidFill>
            </a:endParaRPr>
          </a:p>
        </p:txBody>
      </p:sp>
    </p:spTree>
    <p:extLst>
      <p:ext uri="{BB962C8B-B14F-4D97-AF65-F5344CB8AC3E}">
        <p14:creationId xmlns:p14="http://schemas.microsoft.com/office/powerpoint/2010/main" val="209564161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518" y="1556792"/>
            <a:ext cx="8229600" cy="4525963"/>
          </a:xfrm>
        </p:spPr>
        <p:txBody>
          <a:bodyPr>
            <a:normAutofit/>
          </a:bodyPr>
          <a:lstStyle/>
          <a:p>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見当識障害への直接介入法</a:t>
            </a:r>
            <a:endParaRPr kumimoji="1"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1800"/>
              </a:spcBef>
            </a:pP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時間、場所、人物をなるべく正確に想起させ、認知機能の改善や感情・行動の安定を図る</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sz="2600"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   通常のケアと併せて</a:t>
            </a:r>
            <a:r>
              <a:rPr lang="ja-JP" altLang="en-US" sz="2600" b="1" dirty="0">
                <a:solidFill>
                  <a:srgbClr val="6C538B"/>
                </a:solidFill>
                <a:latin typeface="Meiryo UI" panose="020B0604030504040204" pitchFamily="50" charset="-128"/>
                <a:ea typeface="Meiryo UI" panose="020B0604030504040204" pitchFamily="50" charset="-128"/>
                <a:cs typeface="Meiryo UI" panose="020B0604030504040204" pitchFamily="50" charset="-128"/>
              </a:rPr>
              <a:t>簡便</a:t>
            </a:r>
            <a:r>
              <a:rPr kumimoji="1"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にできることもあり、認知機能、  </a:t>
            </a:r>
            <a:endParaRPr kumimoji="1" lang="en-US" altLang="ja-JP"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600" b="1" dirty="0">
                <a:solidFill>
                  <a:srgbClr val="6C538B"/>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BPSD</a:t>
            </a:r>
            <a:r>
              <a:rPr kumimoji="1"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に対する効果を期待して行われることがある</a:t>
            </a:r>
            <a:endParaRPr kumimoji="1" lang="ja-JP" altLang="en-US" sz="2600" b="1" dirty="0">
              <a:solidFill>
                <a:srgbClr val="6C538B"/>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タイトル 1"/>
          <p:cNvSpPr txBox="1">
            <a:spLocks/>
          </p:cNvSpPr>
          <p:nvPr/>
        </p:nvSpPr>
        <p:spPr>
          <a:xfrm>
            <a:off x="444570" y="188640"/>
            <a:ext cx="8229600" cy="62119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リアリティオリエンテーション</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74708" y="8963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238750398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46240" y="1556792"/>
            <a:ext cx="8109014" cy="4525963"/>
          </a:xfrm>
        </p:spPr>
        <p:txBody>
          <a:bodyPr>
            <a:normAutofit/>
          </a:bodyPr>
          <a:lstStyle/>
          <a:p>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記憶の想起により人生の連続を自覚するよう促し、自尊心やコミュニケーション能力の回復を図る方法</a:t>
            </a:r>
            <a:endParaRPr kumimoji="1"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1800"/>
              </a:spcBef>
            </a:pP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グループ</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で</a:t>
            </a: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おこなわれ</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、時系列で進める方法や、適宜話題を提供して自由に想起を進める方法がある</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  効果：</a:t>
            </a:r>
            <a:endParaRPr lang="en-US" altLang="ja-JP"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    主に抑うつや不安などの感情・行動面、心理社会的</a:t>
            </a:r>
            <a:endParaRPr kumimoji="1" lang="en-US" altLang="ja-JP"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600" b="1" dirty="0">
                <a:solidFill>
                  <a:srgbClr val="6C538B"/>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安定効果があると言われる</a:t>
            </a:r>
            <a:endParaRPr kumimoji="1" lang="ja-JP" altLang="en-US" sz="2600" b="1" dirty="0">
              <a:solidFill>
                <a:srgbClr val="6C538B"/>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タイトル 1"/>
          <p:cNvSpPr txBox="1">
            <a:spLocks/>
          </p:cNvSpPr>
          <p:nvPr/>
        </p:nvSpPr>
        <p:spPr>
          <a:xfrm>
            <a:off x="444570" y="188640"/>
            <a:ext cx="8229600" cy="62119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b="1" dirty="0">
                <a:latin typeface="Meiryo UI" panose="020B0604030504040204" pitchFamily="50" charset="-128"/>
                <a:ea typeface="Meiryo UI" panose="020B0604030504040204" pitchFamily="50" charset="-128"/>
                <a:cs typeface="Meiryo UI" panose="020B0604030504040204" pitchFamily="50" charset="-128"/>
              </a:rPr>
              <a:t>回想法</a:t>
            </a:r>
          </a:p>
        </p:txBody>
      </p:sp>
      <p:sp>
        <p:nvSpPr>
          <p:cNvPr id="5" name="Rectangle 3"/>
          <p:cNvSpPr>
            <a:spLocks noChangeArrowheads="1"/>
          </p:cNvSpPr>
          <p:nvPr/>
        </p:nvSpPr>
        <p:spPr bwMode="auto">
          <a:xfrm>
            <a:off x="274708" y="8963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2610671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ext Box 2"/>
          <p:cNvSpPr txBox="1">
            <a:spLocks noChangeArrowheads="1"/>
          </p:cNvSpPr>
          <p:nvPr/>
        </p:nvSpPr>
        <p:spPr bwMode="auto">
          <a:xfrm>
            <a:off x="1193800" y="311591"/>
            <a:ext cx="6921500" cy="584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792" tIns="45395" rIns="90792" bIns="45395">
            <a:spAutoFit/>
          </a:bodyPr>
          <a:lstStyle>
            <a:lvl1pPr defTabSz="909638" eaLnBrk="0" hangingPunct="0">
              <a:defRPr kumimoji="1" sz="3600">
                <a:solidFill>
                  <a:schemeClr val="tx1"/>
                </a:solidFill>
                <a:latin typeface="Arial" pitchFamily="34" charset="0"/>
                <a:ea typeface="ＭＳ Ｐゴシック" pitchFamily="50" charset="-128"/>
              </a:defRPr>
            </a:lvl1pPr>
            <a:lvl2pPr marL="742950" indent="-285750" defTabSz="909638" eaLnBrk="0" hangingPunct="0">
              <a:defRPr kumimoji="1" sz="3600">
                <a:solidFill>
                  <a:schemeClr val="tx1"/>
                </a:solidFill>
                <a:latin typeface="Arial" pitchFamily="34" charset="0"/>
                <a:ea typeface="ＭＳ Ｐゴシック" pitchFamily="50" charset="-128"/>
              </a:defRPr>
            </a:lvl2pPr>
            <a:lvl3pPr marL="1143000" indent="-228600" defTabSz="909638" eaLnBrk="0" hangingPunct="0">
              <a:defRPr kumimoji="1" sz="3600">
                <a:solidFill>
                  <a:schemeClr val="tx1"/>
                </a:solidFill>
                <a:latin typeface="Arial" pitchFamily="34" charset="0"/>
                <a:ea typeface="ＭＳ Ｐゴシック" pitchFamily="50" charset="-128"/>
              </a:defRPr>
            </a:lvl3pPr>
            <a:lvl4pPr marL="1600200" indent="-228600" defTabSz="909638" eaLnBrk="0" hangingPunct="0">
              <a:defRPr kumimoji="1" sz="3600">
                <a:solidFill>
                  <a:schemeClr val="tx1"/>
                </a:solidFill>
                <a:latin typeface="Arial" pitchFamily="34" charset="0"/>
                <a:ea typeface="ＭＳ Ｐゴシック" pitchFamily="50" charset="-128"/>
              </a:defRPr>
            </a:lvl4pPr>
            <a:lvl5pPr marL="2057400" indent="-228600" defTabSz="909638" eaLnBrk="0" hangingPunct="0">
              <a:defRPr kumimoji="1" sz="3600">
                <a:solidFill>
                  <a:schemeClr val="tx1"/>
                </a:solidFill>
                <a:latin typeface="Arial" pitchFamily="34" charset="0"/>
                <a:ea typeface="ＭＳ Ｐゴシック" pitchFamily="50" charset="-128"/>
              </a:defRPr>
            </a:lvl5pPr>
            <a:lvl6pPr marL="25146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algn="ctr" eaLnBrk="1" hangingPunct="1">
              <a:spcBef>
                <a:spcPct val="50000"/>
              </a:spcBef>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認知症をもつ入院患者</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比率</a:t>
            </a:r>
            <a:endParaRPr lang="en-US" altLang="ja-JP"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コンテンツ プレースホルダー 3"/>
          <p:cNvSpPr>
            <a:spLocks noGrp="1"/>
          </p:cNvSpPr>
          <p:nvPr>
            <p:ph idx="1"/>
          </p:nvPr>
        </p:nvSpPr>
        <p:spPr>
          <a:xfrm>
            <a:off x="755576" y="1600200"/>
            <a:ext cx="7776864" cy="4525963"/>
          </a:xfrm>
        </p:spPr>
        <p:txBody>
          <a:bodyPr>
            <a:noAutofit/>
          </a:bodyPr>
          <a:lstStyle/>
          <a:p>
            <a:pPr>
              <a:lnSpc>
                <a:spcPct val="110000"/>
              </a:lnSpc>
              <a:spcBef>
                <a:spcPct val="10000"/>
              </a:spcBef>
              <a:buFontTx/>
              <a:buNone/>
              <a:defRPr/>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わが国では、施設のもつ背景によって異なるものの、おおよそ</a:t>
            </a: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20%</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の</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10000"/>
              </a:lnSpc>
              <a:spcBef>
                <a:spcPct val="10000"/>
              </a:spcBef>
              <a:buFontTx/>
              <a:buNone/>
              <a:defRPr/>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患者が認知症・軽度認知機能障害である可能性</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10000"/>
              </a:lnSpc>
              <a:spcBef>
                <a:spcPct val="10000"/>
              </a:spcBef>
              <a:buFontTx/>
              <a:buNone/>
              <a:defRPr/>
            </a:pP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10000"/>
              </a:lnSpc>
              <a:spcBef>
                <a:spcPct val="10000"/>
              </a:spcBef>
              <a:buFontTx/>
              <a:buNone/>
              <a:defRPr/>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海外</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10000"/>
              </a:lnSpc>
              <a:spcBef>
                <a:spcPct val="10000"/>
              </a:spcBef>
              <a:buFontTx/>
              <a:buNone/>
              <a:defRPr/>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急性期一般病棟：</a:t>
            </a: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9.1-50.4%   </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	 (Hickey 1997)</a:t>
            </a:r>
          </a:p>
          <a:p>
            <a:pPr>
              <a:lnSpc>
                <a:spcPct val="140000"/>
              </a:lnSpc>
              <a:spcBef>
                <a:spcPct val="10000"/>
              </a:spcBef>
              <a:buFontTx/>
              <a:buNone/>
              <a:defRPr/>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老年病棟：</a:t>
            </a: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63-79.8%         		 (</a:t>
            </a:r>
            <a:r>
              <a:rPr lang="en-US" altLang="ja-JP" sz="2000" b="1" dirty="0" err="1" smtClean="0">
                <a:latin typeface="Meiryo UI" panose="020B0604030504040204" pitchFamily="50" charset="-128"/>
                <a:ea typeface="Meiryo UI" panose="020B0604030504040204" pitchFamily="50" charset="-128"/>
                <a:cs typeface="Meiryo UI" panose="020B0604030504040204" pitchFamily="50" charset="-128"/>
              </a:rPr>
              <a:t>Adamins</a:t>
            </a: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 2006)</a:t>
            </a:r>
          </a:p>
          <a:p>
            <a:pPr>
              <a:lnSpc>
                <a:spcPct val="140000"/>
              </a:lnSpc>
              <a:spcBef>
                <a:spcPct val="10000"/>
              </a:spcBef>
              <a:buFontTx/>
              <a:buNone/>
              <a:defRPr/>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大腿骨頸部骨折の手術目的の入院：</a:t>
            </a: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31-88% 	 (Homes 2000)</a:t>
            </a:r>
          </a:p>
          <a:p>
            <a:pPr>
              <a:lnSpc>
                <a:spcPct val="110000"/>
              </a:lnSpc>
              <a:spcBef>
                <a:spcPct val="10000"/>
              </a:spcBef>
              <a:buFontTx/>
              <a:buNone/>
              <a:defRPr/>
            </a:pPr>
            <a:endParaRPr lang="ja-JP" altLang="en-US" sz="20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93441" y="949708"/>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cxnSp>
        <p:nvCxnSpPr>
          <p:cNvPr id="5" name="直線コネクタ 4"/>
          <p:cNvCxnSpPr/>
          <p:nvPr/>
        </p:nvCxnSpPr>
        <p:spPr>
          <a:xfrm>
            <a:off x="971600" y="4365104"/>
            <a:ext cx="5184576"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8243057"/>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44570" y="1556792"/>
            <a:ext cx="8229600" cy="4525963"/>
          </a:xfrm>
        </p:spPr>
        <p:txBody>
          <a:bodyPr>
            <a:normAutofit/>
          </a:bodyPr>
          <a:lstStyle/>
          <a:p>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言語機能や記憶機能などの認知機能を直接刺激して、認知機能そのものの活性化を狙う</a:t>
            </a:r>
            <a:endParaRPr kumimoji="1"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600" b="1" dirty="0">
                <a:latin typeface="Meiryo UI" panose="020B0604030504040204" pitchFamily="50" charset="-128"/>
                <a:ea typeface="Meiryo UI" panose="020B0604030504040204" pitchFamily="50" charset="-128"/>
                <a:cs typeface="Meiryo UI" panose="020B0604030504040204" pitchFamily="50" charset="-128"/>
              </a:rPr>
              <a:t>言葉</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連想</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ゲーム、物品のカテゴリーあて、物語を提示してその内容に関する質問をする（物語学習課題）など</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いずれ</a:t>
            </a:r>
            <a:r>
              <a:rPr kumimoji="1"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も誤りなし学習</a:t>
            </a:r>
            <a:endParaRPr kumimoji="1" lang="en-US" altLang="ja-JP"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sz="2600" b="1" dirty="0">
              <a:solidFill>
                <a:srgbClr val="6C538B"/>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  効果</a:t>
            </a:r>
            <a:r>
              <a:rPr kumimoji="1" lang="en-US" altLang="ja-JP"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a:t>
            </a:r>
          </a:p>
          <a:p>
            <a:pPr marL="0" indent="0">
              <a:buNone/>
            </a:pPr>
            <a:r>
              <a:rPr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    大規模な比較試験はない。</a:t>
            </a:r>
            <a:endParaRPr lang="en-US" altLang="ja-JP"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600" b="1" dirty="0">
                <a:solidFill>
                  <a:srgbClr val="6C538B"/>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   小規模では言語機能の改善を認めた報告がある</a:t>
            </a:r>
            <a:endParaRPr kumimoji="1" lang="ja-JP" altLang="en-US" sz="2600" b="1" dirty="0">
              <a:solidFill>
                <a:srgbClr val="6C538B"/>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タイトル 1"/>
          <p:cNvSpPr txBox="1">
            <a:spLocks/>
          </p:cNvSpPr>
          <p:nvPr/>
        </p:nvSpPr>
        <p:spPr>
          <a:xfrm>
            <a:off x="444570" y="188640"/>
            <a:ext cx="8229600" cy="62119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認知刺激療法</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74708" y="8963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262744840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11057" y="1628800"/>
            <a:ext cx="7896626" cy="4525963"/>
          </a:xfrm>
        </p:spPr>
        <p:txBody>
          <a:bodyPr>
            <a:normAutofit/>
          </a:bodyPr>
          <a:lstStyle/>
          <a:p>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感情の安定化や</a:t>
            </a:r>
            <a:r>
              <a:rPr kumimoji="1" lang="en-US" altLang="ja-JP" sz="2600" b="1" dirty="0" smtClean="0">
                <a:latin typeface="Meiryo UI" panose="020B0604030504040204" pitchFamily="50" charset="-128"/>
                <a:ea typeface="Meiryo UI" panose="020B0604030504040204" pitchFamily="50" charset="-128"/>
                <a:cs typeface="Meiryo UI" panose="020B0604030504040204" pitchFamily="50" charset="-128"/>
              </a:rPr>
              <a:t>ADL</a:t>
            </a:r>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の維持・向上を目的</a:t>
            </a:r>
            <a:endParaRPr kumimoji="1"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600" b="1" dirty="0">
                <a:latin typeface="Meiryo UI" panose="020B0604030504040204" pitchFamily="50" charset="-128"/>
                <a:ea typeface="Meiryo UI" panose="020B0604030504040204" pitchFamily="50" charset="-128"/>
                <a:cs typeface="Meiryo UI" panose="020B0604030504040204" pitchFamily="50" charset="-128"/>
              </a:rPr>
              <a:t>定まった方法はない</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が、週数回、</a:t>
            </a:r>
            <a:r>
              <a:rPr lang="en-US" altLang="ja-JP" sz="2600" b="1" dirty="0" smtClean="0">
                <a:latin typeface="Meiryo UI" panose="020B0604030504040204" pitchFamily="50" charset="-128"/>
                <a:ea typeface="Meiryo UI" panose="020B0604030504040204" pitchFamily="50" charset="-128"/>
                <a:cs typeface="Meiryo UI" panose="020B0604030504040204" pitchFamily="50" charset="-128"/>
              </a:rPr>
              <a:t>30</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分程度の有酸素運動などをおこなう</a:t>
            </a:r>
            <a:endParaRPr kumimoji="1"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2600"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   効果</a:t>
            </a:r>
            <a:r>
              <a:rPr lang="en-US" altLang="ja-JP"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a:t>
            </a:r>
          </a:p>
          <a:p>
            <a:pPr marL="0" indent="0">
              <a:buNone/>
            </a:pPr>
            <a:r>
              <a:rPr kumimoji="1"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      確実</a:t>
            </a:r>
            <a:r>
              <a:rPr kumimoji="1" lang="ja-JP" altLang="en-US" sz="2600" b="1" dirty="0">
                <a:solidFill>
                  <a:srgbClr val="6C538B"/>
                </a:solidFill>
                <a:latin typeface="Meiryo UI" panose="020B0604030504040204" pitchFamily="50" charset="-128"/>
                <a:ea typeface="Meiryo UI" panose="020B0604030504040204" pitchFamily="50" charset="-128"/>
                <a:cs typeface="Meiryo UI" panose="020B0604030504040204" pitchFamily="50" charset="-128"/>
              </a:rPr>
              <a:t>にある</a:t>
            </a:r>
            <a:r>
              <a:rPr kumimoji="1"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と</a:t>
            </a:r>
            <a:r>
              <a:rPr kumimoji="1" lang="ja-JP" altLang="en-US" sz="2600" b="1" dirty="0">
                <a:solidFill>
                  <a:srgbClr val="6C538B"/>
                </a:solidFill>
                <a:latin typeface="Meiryo UI" panose="020B0604030504040204" pitchFamily="50" charset="-128"/>
                <a:ea typeface="Meiryo UI" panose="020B0604030504040204" pitchFamily="50" charset="-128"/>
                <a:cs typeface="Meiryo UI" panose="020B0604030504040204" pitchFamily="50" charset="-128"/>
              </a:rPr>
              <a:t>想定されるの</a:t>
            </a:r>
            <a:r>
              <a:rPr kumimoji="1"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が柔軟性の向上</a:t>
            </a:r>
            <a:endParaRPr kumimoji="1" lang="en-US" altLang="ja-JP"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      身体機能・行動・認知機能にも変化が報告</a:t>
            </a:r>
            <a:endParaRPr lang="en-US" altLang="ja-JP"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子どもも同様な療法がある。</a:t>
            </a:r>
            <a:endParaRPr kumimoji="1" lang="ja-JP" altLang="en-US" sz="2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タイトル 1"/>
          <p:cNvSpPr txBox="1">
            <a:spLocks/>
          </p:cNvSpPr>
          <p:nvPr/>
        </p:nvSpPr>
        <p:spPr>
          <a:xfrm>
            <a:off x="444570" y="188640"/>
            <a:ext cx="8229600" cy="62119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運動療法</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74708" y="8963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角丸四角形 1"/>
          <p:cNvSpPr/>
          <p:nvPr/>
        </p:nvSpPr>
        <p:spPr>
          <a:xfrm>
            <a:off x="1066982" y="5445224"/>
            <a:ext cx="6984776" cy="9144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nSpc>
                <a:spcPts val="2100"/>
              </a:lnSpc>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エクササイズ等により脳機能の活性化を目指す方法。</a:t>
            </a:r>
          </a:p>
        </p:txBody>
      </p:sp>
    </p:spTree>
    <p:extLst>
      <p:ext uri="{BB962C8B-B14F-4D97-AF65-F5344CB8AC3E}">
        <p14:creationId xmlns:p14="http://schemas.microsoft.com/office/powerpoint/2010/main" val="322701791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23447" y="1556792"/>
            <a:ext cx="7871846" cy="4525963"/>
          </a:xfrm>
        </p:spPr>
        <p:txBody>
          <a:bodyPr>
            <a:normAutofit/>
          </a:bodyPr>
          <a:lstStyle/>
          <a:p>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絵画、音楽、書道など言葉を介さず身体を使う活動を通して、心身機能の活発化、</a:t>
            </a:r>
            <a:r>
              <a:rPr lang="en-US" altLang="ja-JP" sz="2600" b="1" dirty="0" smtClean="0">
                <a:latin typeface="Meiryo UI" panose="020B0604030504040204" pitchFamily="50" charset="-128"/>
                <a:ea typeface="Meiryo UI" panose="020B0604030504040204" pitchFamily="50" charset="-128"/>
                <a:cs typeface="Meiryo UI" panose="020B0604030504040204" pitchFamily="50" charset="-128"/>
              </a:rPr>
              <a:t>ADL</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向上を図る</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2600"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   効果：</a:t>
            </a:r>
            <a:endParaRPr lang="en-US" altLang="ja-JP"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     効果の</a:t>
            </a:r>
            <a:r>
              <a:rPr kumimoji="1" lang="ja-JP" altLang="en-US" sz="2600" b="1" dirty="0">
                <a:solidFill>
                  <a:srgbClr val="6C538B"/>
                </a:solidFill>
                <a:latin typeface="Meiryo UI" panose="020B0604030504040204" pitchFamily="50" charset="-128"/>
                <a:ea typeface="Meiryo UI" panose="020B0604030504040204" pitchFamily="50" charset="-128"/>
                <a:cs typeface="Meiryo UI" panose="020B0604030504040204" pitchFamily="50" charset="-128"/>
              </a:rPr>
              <a:t>検討</a:t>
            </a:r>
            <a:r>
              <a:rPr kumimoji="1"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は少ない。</a:t>
            </a:r>
            <a:endParaRPr kumimoji="1" lang="en-US" altLang="ja-JP"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     抑うつ</a:t>
            </a:r>
            <a:r>
              <a:rPr lang="ja-JP" altLang="en-US" sz="2600" b="1" dirty="0">
                <a:solidFill>
                  <a:srgbClr val="6C538B"/>
                </a:solidFill>
                <a:latin typeface="Meiryo UI" panose="020B0604030504040204" pitchFamily="50" charset="-128"/>
                <a:ea typeface="Meiryo UI" panose="020B0604030504040204" pitchFamily="50" charset="-128"/>
                <a:cs typeface="Meiryo UI" panose="020B0604030504040204" pitchFamily="50" charset="-128"/>
              </a:rPr>
              <a:t>気分</a:t>
            </a:r>
            <a:r>
              <a:rPr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やアパシー、徘徊、不安感の改善効果</a:t>
            </a:r>
            <a:endParaRPr lang="en-US" altLang="ja-JP"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600" b="1" dirty="0">
                <a:solidFill>
                  <a:srgbClr val="6C538B"/>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    の報告がある</a:t>
            </a:r>
            <a:endParaRPr kumimoji="1" lang="ja-JP" altLang="en-US" sz="2600" b="1" dirty="0">
              <a:solidFill>
                <a:srgbClr val="6C538B"/>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タイトル 1"/>
          <p:cNvSpPr txBox="1">
            <a:spLocks/>
          </p:cNvSpPr>
          <p:nvPr/>
        </p:nvSpPr>
        <p:spPr>
          <a:xfrm>
            <a:off x="444570" y="188640"/>
            <a:ext cx="8229600" cy="62119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芸術療法</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74708" y="8963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57931086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タイトル 1"/>
          <p:cNvSpPr>
            <a:spLocks noGrp="1"/>
          </p:cNvSpPr>
          <p:nvPr>
            <p:ph type="title"/>
          </p:nvPr>
        </p:nvSpPr>
        <p:spPr>
          <a:xfrm>
            <a:off x="457200" y="260648"/>
            <a:ext cx="8229600" cy="562074"/>
          </a:xfrm>
        </p:spPr>
        <p:txBody>
          <a:bodyPr>
            <a:noAutofit/>
          </a:body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身体拘束をやむを得ず検討する場合</a:t>
            </a:r>
          </a:p>
        </p:txBody>
      </p:sp>
      <p:sp>
        <p:nvSpPr>
          <p:cNvPr id="69635" name="コンテンツ プレースホルダ 2"/>
          <p:cNvSpPr>
            <a:spLocks noGrp="1"/>
          </p:cNvSpPr>
          <p:nvPr>
            <p:ph idx="1"/>
          </p:nvPr>
        </p:nvSpPr>
        <p:spPr>
          <a:xfrm>
            <a:off x="467544" y="1268760"/>
            <a:ext cx="7787246" cy="4896544"/>
          </a:xfrm>
        </p:spPr>
        <p:txBody>
          <a:bodyPr>
            <a:normAutofit/>
          </a:bodyPr>
          <a:lstStyle/>
          <a:p>
            <a:pPr marL="0" indent="0">
              <a:buNone/>
            </a:pPr>
            <a:r>
              <a:rPr lang="ja-JP" altLang="en-US" sz="28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rPr>
              <a:t>  医学的視点</a:t>
            </a:r>
            <a:endParaRPr lang="en-US" altLang="ja-JP" sz="2800" b="1" dirty="0" smtClean="0">
              <a:solidFill>
                <a:srgbClr val="6C538B"/>
              </a:solidFill>
              <a:latin typeface="Meiryo UI" panose="020B0604030504040204" pitchFamily="50" charset="-128"/>
              <a:ea typeface="Meiryo UI" panose="020B0604030504040204" pitchFamily="50" charset="-128"/>
              <a:cs typeface="Meiryo UI" panose="020B0604030504040204" pitchFamily="50" charset="-128"/>
            </a:endParaRPr>
          </a:p>
          <a:p>
            <a:pPr lvl="1">
              <a:spcBef>
                <a:spcPts val="1200"/>
              </a:spcBef>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意識障害にある患者の危険な行動の防止</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spcBef>
                <a:spcPts val="1200"/>
              </a:spcBef>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精神症状に基づくと推定される自傷的あるいは他害的行動の防止</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spcBef>
                <a:spcPts val="1200"/>
              </a:spcBef>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近時記憶のため離床時に看護師に知らせる手順を学習できない患者の転倒骨折事故の防止</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spcBef>
                <a:spcPts val="1200"/>
              </a:spcBef>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突発した興奮や暴力的行動が脳器質性疾患に起因している可能性を否定できず鑑別の過程にある場合</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lvl="1">
              <a:spcBef>
                <a:spcPts val="1200"/>
              </a:spcBef>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身体疾患への安全性を考慮して選択された薬物の種類あるいは量が鎮静に不十分な場合</a:t>
            </a:r>
          </a:p>
        </p:txBody>
      </p:sp>
      <p:sp>
        <p:nvSpPr>
          <p:cNvPr id="69636" name="テキスト ボックス 3"/>
          <p:cNvSpPr txBox="1">
            <a:spLocks noChangeArrowheads="1"/>
          </p:cNvSpPr>
          <p:nvPr/>
        </p:nvSpPr>
        <p:spPr bwMode="auto">
          <a:xfrm>
            <a:off x="5580112" y="6139472"/>
            <a:ext cx="2815194" cy="338554"/>
          </a:xfrm>
          <a:prstGeom prst="rect">
            <a:avLst/>
          </a:prstGeom>
          <a:noFill/>
          <a:ln w="9525">
            <a:noFill/>
            <a:miter lim="800000"/>
            <a:headEnd/>
            <a:tailEnd/>
          </a:ln>
        </p:spPr>
        <p:txBody>
          <a:bodyPr wrap="none">
            <a:spAutoFit/>
          </a:bodyPr>
          <a:lstStyle/>
          <a:p>
            <a:r>
              <a:rPr lang="ja-JP" altLang="en-US" sz="16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身体拘束・隔離の指針　</a:t>
            </a:r>
            <a:r>
              <a:rPr lang="en-US" altLang="ja-JP" sz="16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2007</a:t>
            </a:r>
            <a:endParaRPr lang="ja-JP" altLang="en-US" sz="16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62489" y="890908"/>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19503662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タイトル 1"/>
          <p:cNvSpPr>
            <a:spLocks noGrp="1"/>
          </p:cNvSpPr>
          <p:nvPr>
            <p:ph type="title"/>
          </p:nvPr>
        </p:nvSpPr>
        <p:spPr>
          <a:xfrm>
            <a:off x="578943" y="116632"/>
            <a:ext cx="8229600" cy="620688"/>
          </a:xfrm>
        </p:spPr>
        <p:txBody>
          <a:bodyPr>
            <a:normAutofit/>
          </a:body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やむを得ず身体拘束を行う場合</a:t>
            </a:r>
          </a:p>
        </p:txBody>
      </p:sp>
      <p:sp>
        <p:nvSpPr>
          <p:cNvPr id="71683" name="コンテンツ プレースホルダ 2"/>
          <p:cNvSpPr>
            <a:spLocks noGrp="1"/>
          </p:cNvSpPr>
          <p:nvPr>
            <p:ph idx="1"/>
          </p:nvPr>
        </p:nvSpPr>
        <p:spPr>
          <a:xfrm>
            <a:off x="395537" y="1162055"/>
            <a:ext cx="8423788" cy="4997152"/>
          </a:xfrm>
        </p:spPr>
        <p:txBody>
          <a:bodyPr>
            <a:noAutofit/>
          </a:bodyPr>
          <a:lstStyle/>
          <a:p>
            <a:pPr marL="0" indent="0">
              <a:buNone/>
            </a:pPr>
            <a:r>
              <a:rPr lang="ja-JP" altLang="en-US" sz="24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行わないことが原則</a:t>
            </a:r>
            <a:r>
              <a:rPr lang="ja-JP" altLang="en-US" sz="22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2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BPSD</a:t>
            </a:r>
            <a:r>
              <a:rPr lang="ja-JP" altLang="en-US" sz="2200" b="1" dirty="0" err="1"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2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せん妄の強力な増悪因子でもある）</a:t>
            </a:r>
            <a:endParaRPr lang="en-US" altLang="ja-JP" sz="22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他</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の対応を試みたうえで、安全を確保するための取りうる代替方法がない</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ことをチームで確認し、その</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上</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で必要最小限度に限る</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説明</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と同意</a:t>
            </a: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6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患者・家族に</a:t>
            </a:r>
            <a:r>
              <a:rPr lang="ja-JP" altLang="en-US" sz="1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説明</a:t>
            </a:r>
            <a:endParaRPr lang="en-US" altLang="ja-JP" sz="1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6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必要性</a:t>
            </a:r>
            <a:r>
              <a:rPr lang="ja-JP" altLang="en-US" sz="1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を</a:t>
            </a:r>
            <a:r>
              <a:rPr lang="ja-JP" altLang="en-US" sz="16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判断</a:t>
            </a:r>
            <a:r>
              <a:rPr lang="ja-JP" altLang="en-US" sz="1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するに至った経緯を診療録に記載</a:t>
            </a:r>
            <a:endParaRPr lang="en-US" altLang="ja-JP" sz="1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内容</a:t>
            </a:r>
            <a:r>
              <a:rPr lang="ja-JP" altLang="en-US" sz="16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を診療録に記載</a:t>
            </a:r>
            <a:endParaRPr lang="en-US" altLang="ja-JP" sz="16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観察</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・評価・記録</a:t>
            </a: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モニターを装着、毎日</a:t>
            </a:r>
            <a:r>
              <a:rPr lang="ja-JP" altLang="en-US" sz="16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医師の診察が</a:t>
            </a:r>
            <a:r>
              <a:rPr lang="ja-JP" altLang="en-US" sz="1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必要</a:t>
            </a:r>
            <a:endParaRPr lang="en-US" altLang="ja-JP" sz="20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専用の用具を用いる　（マグネット式の専門用品）</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阻血の防止</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誤嚥の防止</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深部静脈血栓・肺塞栓の防止</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弾性ストッキング</a:t>
            </a:r>
            <a:endParaRPr lang="en-US" altLang="ja-JP" sz="1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間歇的空気圧迫法</a:t>
            </a:r>
            <a:endParaRPr lang="en-US" altLang="ja-JP" sz="1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血栓形成が疑われた場合は専門医にコンサルト</a:t>
            </a:r>
            <a:endParaRPr lang="en-US" altLang="ja-JP" sz="1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テキスト ボックス 1"/>
          <p:cNvSpPr txBox="1"/>
          <p:nvPr/>
        </p:nvSpPr>
        <p:spPr>
          <a:xfrm>
            <a:off x="6348780" y="5805264"/>
            <a:ext cx="2470545" cy="707886"/>
          </a:xfrm>
          <a:prstGeom prst="rect">
            <a:avLst/>
          </a:prstGeom>
          <a:noFill/>
        </p:spPr>
        <p:txBody>
          <a:bodyPr wrap="square" rtlCol="0">
            <a:spAutoFit/>
          </a:bodyPr>
          <a:lstStyle/>
          <a:p>
            <a:r>
              <a:rPr kumimoji="1" lang="ja-JP" altLang="en-US" sz="20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身体拘束は</a:t>
            </a:r>
            <a:r>
              <a:rPr kumimoji="1" lang="en-US" altLang="ja-JP" sz="20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BPSD</a:t>
            </a:r>
            <a:r>
              <a:rPr kumimoji="1" lang="ja-JP" altLang="en-US" sz="20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の解決策にはならない</a:t>
            </a:r>
            <a:endParaRPr kumimoji="1" lang="ja-JP" altLang="en-US" sz="20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62488" y="77267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3" name="雲形吹き出し 2"/>
          <p:cNvSpPr/>
          <p:nvPr/>
        </p:nvSpPr>
        <p:spPr>
          <a:xfrm>
            <a:off x="5508103" y="2204864"/>
            <a:ext cx="3311221" cy="2520280"/>
          </a:xfrm>
          <a:prstGeom prst="cloudCallout">
            <a:avLst>
              <a:gd name="adj1" fmla="val -30568"/>
              <a:gd name="adj2" fmla="val 6092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2400" b="1" dirty="0" smtClean="0"/>
              <a:t>ある病院では、ベビープールを病室に持ち込み使用。</a:t>
            </a:r>
            <a:endParaRPr kumimoji="1" lang="ja-JP" altLang="en-US" sz="2400" b="1" dirty="0"/>
          </a:p>
        </p:txBody>
      </p:sp>
    </p:spTree>
    <p:extLst>
      <p:ext uri="{BB962C8B-B14F-4D97-AF65-F5344CB8AC3E}">
        <p14:creationId xmlns:p14="http://schemas.microsoft.com/office/powerpoint/2010/main" val="14273704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2615" y="188640"/>
            <a:ext cx="8856984" cy="634082"/>
          </a:xfrm>
        </p:spPr>
        <p:txBody>
          <a:bodyPr>
            <a:no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まとめ：急性期病院における認知症ケア</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sz="half" idx="1"/>
          </p:nvPr>
        </p:nvSpPr>
        <p:spPr>
          <a:xfrm>
            <a:off x="611560" y="1600200"/>
            <a:ext cx="3935590" cy="4525963"/>
          </a:xfrm>
        </p:spPr>
        <p:txBody>
          <a:bodyPr>
            <a:noAutofit/>
          </a:bodyPr>
          <a:lstStyle/>
          <a:p>
            <a:pPr>
              <a:spcAft>
                <a:spcPts val="600"/>
              </a:spcAft>
            </a:pPr>
            <a:r>
              <a:rPr kumimoji="1"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認知症の発見と初期支援</a:t>
            </a:r>
            <a:endParaRPr kumimoji="1" lang="en-US" altLang="ja-JP" sz="2300" b="1" dirty="0" smtClean="0">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r>
              <a:rPr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せん妄の予防・発見・対応</a:t>
            </a:r>
            <a:endParaRPr lang="en-US" altLang="ja-JP" sz="2300" b="1" dirty="0" smtClean="0">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r>
              <a:rPr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認知機能障害に配慮をした</a:t>
            </a:r>
            <a:r>
              <a:rPr lang="en-US" altLang="ja-JP" sz="23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2300" b="1"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身体管理</a:t>
            </a:r>
            <a:endParaRPr lang="en-US" altLang="ja-JP" sz="2300" b="1" dirty="0" smtClean="0">
              <a:latin typeface="Meiryo UI" panose="020B0604030504040204" pitchFamily="50" charset="-128"/>
              <a:ea typeface="Meiryo UI" panose="020B0604030504040204" pitchFamily="50" charset="-128"/>
              <a:cs typeface="Meiryo UI" panose="020B0604030504040204" pitchFamily="50" charset="-128"/>
            </a:endParaRPr>
          </a:p>
          <a:p>
            <a:pPr lvl="1">
              <a:spcAft>
                <a:spcPts val="600"/>
              </a:spcAft>
            </a:pPr>
            <a:r>
              <a:rPr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疼痛</a:t>
            </a:r>
            <a:endParaRPr lang="en-US" altLang="ja-JP" sz="2300" b="1" dirty="0" smtClean="0">
              <a:latin typeface="Meiryo UI" panose="020B0604030504040204" pitchFamily="50" charset="-128"/>
              <a:ea typeface="Meiryo UI" panose="020B0604030504040204" pitchFamily="50" charset="-128"/>
              <a:cs typeface="Meiryo UI" panose="020B0604030504040204" pitchFamily="50" charset="-128"/>
            </a:endParaRPr>
          </a:p>
          <a:p>
            <a:pPr lvl="1">
              <a:spcAft>
                <a:spcPts val="600"/>
              </a:spcAft>
            </a:pPr>
            <a:r>
              <a:rPr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栄養管理・脱水の予防</a:t>
            </a:r>
            <a:endParaRPr lang="en-US" altLang="ja-JP" sz="2300" b="1" dirty="0" smtClean="0">
              <a:latin typeface="Meiryo UI" panose="020B0604030504040204" pitchFamily="50" charset="-128"/>
              <a:ea typeface="Meiryo UI" panose="020B0604030504040204" pitchFamily="50" charset="-128"/>
              <a:cs typeface="Meiryo UI" panose="020B0604030504040204" pitchFamily="50" charset="-128"/>
            </a:endParaRPr>
          </a:p>
          <a:p>
            <a:pPr lvl="1">
              <a:spcAft>
                <a:spcPts val="600"/>
              </a:spcAft>
            </a:pPr>
            <a:r>
              <a:rPr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感染予防</a:t>
            </a:r>
            <a:endParaRPr lang="en-US" altLang="ja-JP" sz="2300" b="1" dirty="0" smtClean="0">
              <a:latin typeface="Meiryo UI" panose="020B0604030504040204" pitchFamily="50" charset="-128"/>
              <a:ea typeface="Meiryo UI" panose="020B0604030504040204" pitchFamily="50" charset="-128"/>
              <a:cs typeface="Meiryo UI" panose="020B0604030504040204" pitchFamily="50" charset="-128"/>
            </a:endParaRPr>
          </a:p>
          <a:p>
            <a:pPr lvl="1">
              <a:spcAft>
                <a:spcPts val="600"/>
              </a:spcAft>
            </a:pPr>
            <a:r>
              <a:rPr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服薬管理</a:t>
            </a:r>
            <a:endParaRPr lang="en-US" altLang="ja-JP" sz="2300" b="1" dirty="0" smtClean="0">
              <a:latin typeface="Meiryo UI" panose="020B0604030504040204" pitchFamily="50" charset="-128"/>
              <a:ea typeface="Meiryo UI" panose="020B0604030504040204" pitchFamily="50" charset="-128"/>
              <a:cs typeface="Meiryo UI" panose="020B0604030504040204" pitchFamily="50" charset="-128"/>
            </a:endParaRPr>
          </a:p>
          <a:p>
            <a:pPr lvl="1">
              <a:spcAft>
                <a:spcPts val="600"/>
              </a:spcAft>
            </a:pPr>
            <a:r>
              <a:rPr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セルフケア指導・支援</a:t>
            </a:r>
            <a:endParaRPr lang="en-US" altLang="ja-JP" sz="2300" b="1" dirty="0" smtClean="0">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r>
              <a:rPr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認知症を考慮した退院調整</a:t>
            </a:r>
            <a:endParaRPr lang="en-US" altLang="ja-JP" sz="23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コンテンツ プレースホルダー 4"/>
          <p:cNvSpPr>
            <a:spLocks noGrp="1"/>
          </p:cNvSpPr>
          <p:nvPr>
            <p:ph sz="half" idx="2"/>
          </p:nvPr>
        </p:nvSpPr>
        <p:spPr>
          <a:xfrm>
            <a:off x="4648200" y="1600200"/>
            <a:ext cx="4028256" cy="4525963"/>
          </a:xfrm>
        </p:spPr>
        <p:txBody>
          <a:bodyPr>
            <a:normAutofit/>
          </a:bodyPr>
          <a:lstStyle/>
          <a:p>
            <a:pPr>
              <a:spcAft>
                <a:spcPts val="600"/>
              </a:spcAft>
            </a:pPr>
            <a:r>
              <a:rPr lang="ja-JP" altLang="en-US" sz="2300" b="1" dirty="0">
                <a:latin typeface="Meiryo UI" panose="020B0604030504040204" pitchFamily="50" charset="-128"/>
                <a:ea typeface="Meiryo UI" panose="020B0604030504040204" pitchFamily="50" charset="-128"/>
                <a:cs typeface="Meiryo UI" panose="020B0604030504040204" pitchFamily="50" charset="-128"/>
              </a:rPr>
              <a:t>認知機能障害に配慮を</a:t>
            </a:r>
            <a:r>
              <a:rPr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した   コミュニケーション</a:t>
            </a:r>
            <a:endParaRPr lang="en-US" altLang="ja-JP" sz="2300" b="1" dirty="0">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r>
              <a:rPr lang="ja-JP" altLang="en-US" sz="2300" b="1" dirty="0">
                <a:latin typeface="Meiryo UI" panose="020B0604030504040204" pitchFamily="50" charset="-128"/>
                <a:ea typeface="Meiryo UI" panose="020B0604030504040204" pitchFamily="50" charset="-128"/>
                <a:cs typeface="Meiryo UI" panose="020B0604030504040204" pitchFamily="50" charset="-128"/>
              </a:rPr>
              <a:t>認知機能障害に配慮を</a:t>
            </a:r>
            <a:r>
              <a:rPr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した</a:t>
            </a:r>
            <a:r>
              <a:rPr lang="en-US" altLang="ja-JP" sz="23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2300" b="1"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治療</a:t>
            </a:r>
            <a:r>
              <a:rPr lang="ja-JP" altLang="en-US" sz="2300" b="1" dirty="0">
                <a:latin typeface="Meiryo UI" panose="020B0604030504040204" pitchFamily="50" charset="-128"/>
                <a:ea typeface="Meiryo UI" panose="020B0604030504040204" pitchFamily="50" charset="-128"/>
                <a:cs typeface="Meiryo UI" panose="020B0604030504040204" pitchFamily="50" charset="-128"/>
              </a:rPr>
              <a:t>同意・意思決定支援</a:t>
            </a:r>
            <a:endParaRPr lang="en-US" altLang="ja-JP" sz="2300" b="1" dirty="0">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r>
              <a:rPr lang="en-US" altLang="ja-JP" sz="2300" b="1" dirty="0">
                <a:latin typeface="Meiryo UI" panose="020B0604030504040204" pitchFamily="50" charset="-128"/>
                <a:ea typeface="Meiryo UI" panose="020B0604030504040204" pitchFamily="50" charset="-128"/>
                <a:cs typeface="Meiryo UI" panose="020B0604030504040204" pitchFamily="50" charset="-128"/>
              </a:rPr>
              <a:t>BPSD</a:t>
            </a:r>
            <a:r>
              <a:rPr lang="ja-JP" altLang="en-US" sz="2300" b="1" dirty="0">
                <a:latin typeface="Meiryo UI" panose="020B0604030504040204" pitchFamily="50" charset="-128"/>
                <a:ea typeface="Meiryo UI" panose="020B0604030504040204" pitchFamily="50" charset="-128"/>
                <a:cs typeface="Meiryo UI" panose="020B0604030504040204" pitchFamily="50" charset="-128"/>
              </a:rPr>
              <a:t>を予防する環境整備</a:t>
            </a:r>
            <a:endParaRPr lang="en-US" altLang="ja-JP" sz="2300" b="1" dirty="0">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r>
              <a:rPr lang="ja-JP" altLang="en-US" sz="2300" b="1" dirty="0">
                <a:latin typeface="Meiryo UI" panose="020B0604030504040204" pitchFamily="50" charset="-128"/>
                <a:ea typeface="Meiryo UI" panose="020B0604030504040204" pitchFamily="50" charset="-128"/>
                <a:cs typeface="Meiryo UI" panose="020B0604030504040204" pitchFamily="50" charset="-128"/>
              </a:rPr>
              <a:t>向精神薬使用の適切な判断</a:t>
            </a:r>
            <a:endParaRPr lang="en-US" altLang="ja-JP" sz="2300" b="1" dirty="0">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endParaRPr kumimoji="1" lang="ja-JP" altLang="en-US" sz="23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Rectangle 3"/>
          <p:cNvSpPr>
            <a:spLocks noChangeArrowheads="1"/>
          </p:cNvSpPr>
          <p:nvPr/>
        </p:nvSpPr>
        <p:spPr bwMode="auto">
          <a:xfrm>
            <a:off x="262488" y="831067"/>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15374606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Rot="1" noChangeArrowheads="1"/>
          </p:cNvSpPr>
          <p:nvPr>
            <p:ph type="title"/>
          </p:nvPr>
        </p:nvSpPr>
        <p:spPr>
          <a:xfrm>
            <a:off x="457200" y="274638"/>
            <a:ext cx="8229600" cy="675070"/>
          </a:xfrm>
        </p:spPr>
        <p:txBody>
          <a:bodyPr>
            <a:normAutofit/>
          </a:bodyPr>
          <a:lstStyle/>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認知症</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と</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は（定義）</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2339" name="Rectangle 3"/>
          <p:cNvSpPr>
            <a:spLocks noGrp="1" noRot="1" noChangeArrowheads="1"/>
          </p:cNvSpPr>
          <p:nvPr>
            <p:ph idx="1"/>
          </p:nvPr>
        </p:nvSpPr>
        <p:spPr>
          <a:xfrm>
            <a:off x="581659" y="1700808"/>
            <a:ext cx="8281107" cy="3744416"/>
          </a:xfrm>
        </p:spPr>
        <p:txBody>
          <a:bodyPr>
            <a:noAutofit/>
          </a:bodyPr>
          <a:lstStyle/>
          <a:p>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一度正常なレベルまで達した精神機能が、</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u="sng" dirty="0" smtClean="0">
                <a:latin typeface="Meiryo UI" panose="020B0604030504040204" pitchFamily="50" charset="-128"/>
                <a:ea typeface="Meiryo UI" panose="020B0604030504040204" pitchFamily="50" charset="-128"/>
                <a:cs typeface="Meiryo UI" panose="020B0604030504040204" pitchFamily="50" charset="-128"/>
              </a:rPr>
              <a:t>何らかの</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脳障害により、回復不可能な形で損なわれた状態</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a:buNone/>
            </a:pP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a:buNone/>
            </a:pP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1800"/>
              </a:spcBef>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認知症とは、特定の「病名」ではなく、</a:t>
            </a:r>
            <a:r>
              <a:rPr lang="ja-JP" altLang="en-US" sz="24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「症候群」</a:t>
            </a:r>
            <a:endParaRPr lang="en-US" altLang="ja-JP" sz="24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800"/>
              </a:spcBef>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→いわゆる治療可能な認知症（正確には認知機能障害） </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600"/>
              </a:spcBef>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（例えば 慢性硬膜下血腫</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、正常圧</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水頭症、甲状腺</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0"/>
              </a:spcBef>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機能</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低下症、</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ビタミン欠乏</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も存在　　</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a:buNone/>
            </a:pP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p>
          <a:p>
            <a:pPr>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93441" y="949708"/>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cxnSp>
        <p:nvCxnSpPr>
          <p:cNvPr id="5" name="直線コネクタ 4"/>
          <p:cNvCxnSpPr/>
          <p:nvPr/>
        </p:nvCxnSpPr>
        <p:spPr>
          <a:xfrm>
            <a:off x="971600" y="4077072"/>
            <a:ext cx="5688632"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線吹き出し 1 (枠付き) 2"/>
          <p:cNvSpPr/>
          <p:nvPr/>
        </p:nvSpPr>
        <p:spPr>
          <a:xfrm>
            <a:off x="971600" y="5489848"/>
            <a:ext cx="2952328" cy="1368152"/>
          </a:xfrm>
          <a:prstGeom prst="borderCallout1">
            <a:avLst>
              <a:gd name="adj1" fmla="val 19748"/>
              <a:gd name="adj2" fmla="val 102612"/>
              <a:gd name="adj3" fmla="val -99974"/>
              <a:gd name="adj4" fmla="val 138254"/>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dirty="0" smtClean="0"/>
              <a:t>「病」と「症」の違いを</a:t>
            </a:r>
            <a:endParaRPr kumimoji="1" lang="en-US" altLang="ja-JP" dirty="0" smtClean="0"/>
          </a:p>
          <a:p>
            <a:pPr algn="ctr"/>
            <a:r>
              <a:rPr lang="ja-JP" altLang="en-US" dirty="0" smtClean="0"/>
              <a:t>改めて再確認してください。</a:t>
            </a:r>
            <a:endParaRPr kumimoji="1" lang="ja-JP" altLang="en-US" dirty="0"/>
          </a:p>
        </p:txBody>
      </p:sp>
      <p:sp>
        <p:nvSpPr>
          <p:cNvPr id="6" name="メモ 5"/>
          <p:cNvSpPr/>
          <p:nvPr/>
        </p:nvSpPr>
        <p:spPr>
          <a:xfrm>
            <a:off x="395536" y="2564904"/>
            <a:ext cx="8064896" cy="576064"/>
          </a:xfrm>
          <a:prstGeom prst="foldedCorner">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2800" b="1" dirty="0" smtClean="0">
                <a:solidFill>
                  <a:srgbClr val="FF0000"/>
                </a:solidFill>
              </a:rPr>
              <a:t>一般的には、脳神経変性によるものである。</a:t>
            </a:r>
            <a:endParaRPr kumimoji="1" lang="ja-JP" altLang="en-US" sz="2800" b="1" dirty="0">
              <a:solidFill>
                <a:srgbClr val="FF0000"/>
              </a:solidFill>
            </a:endParaRPr>
          </a:p>
        </p:txBody>
      </p:sp>
    </p:spTree>
    <p:extLst>
      <p:ext uri="{BB962C8B-B14F-4D97-AF65-F5344CB8AC3E}">
        <p14:creationId xmlns:p14="http://schemas.microsoft.com/office/powerpoint/2010/main" val="29309221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9745</TotalTime>
  <Words>12729</Words>
  <Application>Microsoft Office PowerPoint</Application>
  <PresentationFormat>画面に合わせる (4:3)</PresentationFormat>
  <Paragraphs>1510</Paragraphs>
  <Slides>85</Slides>
  <Notes>85</Notes>
  <HiddenSlides>0</HiddenSlides>
  <MMClips>0</MMClips>
  <ScaleCrop>false</ScaleCrop>
  <HeadingPairs>
    <vt:vector size="4" baseType="variant">
      <vt:variant>
        <vt:lpstr>テーマ</vt:lpstr>
      </vt:variant>
      <vt:variant>
        <vt:i4>1</vt:i4>
      </vt:variant>
      <vt:variant>
        <vt:lpstr>スライド タイトル</vt:lpstr>
      </vt:variant>
      <vt:variant>
        <vt:i4>85</vt:i4>
      </vt:variant>
    </vt:vector>
  </HeadingPairs>
  <TitlesOfParts>
    <vt:vector size="86" baseType="lpstr">
      <vt:lpstr>Office ​​テーマ</vt:lpstr>
      <vt:lpstr>PowerPoint プレゼンテーション</vt:lpstr>
      <vt:lpstr>グループワーク</vt:lpstr>
      <vt:lpstr>認知症の影響（急性期病院）</vt:lpstr>
      <vt:lpstr>PowerPoint プレゼンテーション</vt:lpstr>
      <vt:lpstr>認知症高齢者の割合</vt:lpstr>
      <vt:lpstr>PowerPoint プレゼンテーション</vt:lpstr>
      <vt:lpstr>わが国の一般病院での認知症</vt:lpstr>
      <vt:lpstr>PowerPoint プレゼンテーション</vt:lpstr>
      <vt:lpstr>認知症とは（定義）</vt:lpstr>
      <vt:lpstr>PowerPoint プレゼンテーション</vt:lpstr>
      <vt:lpstr>認知症を知るための3つの層</vt:lpstr>
      <vt:lpstr>認知症を知るための3つの層</vt:lpstr>
      <vt:lpstr>主な認知症の原因（四大認知症）</vt:lpstr>
      <vt:lpstr>アルツハイマー型認知症</vt:lpstr>
      <vt:lpstr>PowerPoint プレゼンテーション</vt:lpstr>
      <vt:lpstr>血管性認知症</vt:lpstr>
      <vt:lpstr>レビー小体型認知症</vt:lpstr>
      <vt:lpstr>PowerPoint プレゼンテーション</vt:lpstr>
      <vt:lpstr>PowerPoint プレゼンテーション</vt:lpstr>
      <vt:lpstr>PowerPoint プレゼンテーション</vt:lpstr>
      <vt:lpstr>PowerPoint プレゼンテーション</vt:lpstr>
      <vt:lpstr>症状</vt:lpstr>
      <vt:lpstr>PowerPoint プレゼンテーション</vt:lpstr>
      <vt:lpstr>中核症状②：実行機能障害</vt:lpstr>
      <vt:lpstr>中核症状③：視空間認知障害</vt:lpstr>
      <vt:lpstr>中核症状④：言語障害・構音障害</vt:lpstr>
      <vt:lpstr>まとめ：認知症の人の体験</vt:lpstr>
      <vt:lpstr>注意障害</vt:lpstr>
      <vt:lpstr>失 認</vt:lpstr>
      <vt:lpstr>失 行</vt:lpstr>
      <vt:lpstr>認知機能障害が及ぼす影響 易疲労性</vt:lpstr>
      <vt:lpstr>PowerPoint プレゼンテーション</vt:lpstr>
      <vt:lpstr>PowerPoint プレゼンテーション</vt:lpstr>
      <vt:lpstr>PowerPoint プレゼンテーション</vt:lpstr>
      <vt:lpstr>BPSD</vt:lpstr>
      <vt:lpstr>アルツハイマー病におけるBPSD出現頻度(日本)</vt:lpstr>
      <vt:lpstr>BPSDが発生する背景と戦略</vt:lpstr>
      <vt:lpstr>BPSDが発生する背景と戦略</vt:lpstr>
      <vt:lpstr>PowerPoint プレゼンテーション</vt:lpstr>
      <vt:lpstr>BPSD 〜暴言・暴力〜</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急性期病院で認知症が疑われるきっかけ</vt:lpstr>
      <vt:lpstr>認知症の重症度判定 (FAST分類)</vt:lpstr>
      <vt:lpstr>急性期病院における 認知症のアセスメント</vt:lpstr>
      <vt:lpstr>認知症のアセスメント用尺度</vt:lpstr>
      <vt:lpstr>PowerPoint プレゼンテーション</vt:lpstr>
      <vt:lpstr>生活への支障を確認する　(IADL)</vt:lpstr>
      <vt:lpstr>PowerPoint プレゼンテーション</vt:lpstr>
      <vt:lpstr>身の回りのことができるか確認する (ADL)</vt:lpstr>
      <vt:lpstr>PowerPoint プレゼンテーション</vt:lpstr>
      <vt:lpstr>急性期病院における認知症の治療・ケア</vt:lpstr>
      <vt:lpstr>認知症を持つ入院患者の苦痛の要因</vt:lpstr>
      <vt:lpstr>認知機能障害(認知症、せん妄)のある患者との接し方の工夫</vt:lpstr>
      <vt:lpstr>認知機能障害(認知症、せん妄)のある 患者との接し方の工夫②</vt:lpstr>
      <vt:lpstr>認知機能障害への対応 - 記憶障害 -</vt:lpstr>
      <vt:lpstr>認知機能障害への対応 - 視空間認知障害 -</vt:lpstr>
      <vt:lpstr>実行機能障害への対応</vt:lpstr>
      <vt:lpstr>PowerPoint プレゼンテーション</vt:lpstr>
      <vt:lpstr>PowerPoint プレゼンテーション</vt:lpstr>
      <vt:lpstr>身体的苦痛の緩和 認知症患者の痛みの評価</vt:lpstr>
      <vt:lpstr>PowerPoint プレゼンテーション</vt:lpstr>
      <vt:lpstr>ケアの提供  - 食事 - 体重減少・食欲低下・悪液質</vt:lpstr>
      <vt:lpstr>「食べない」＝食欲不振　ではない</vt:lpstr>
      <vt:lpstr>ケアの提供  - 食事 - 経口摂取をする工夫</vt:lpstr>
      <vt:lpstr>PowerPoint プレゼンテーション</vt:lpstr>
      <vt:lpstr>患者への心理的支援 告知への配慮</vt:lpstr>
      <vt:lpstr>治療同意能力の評価</vt:lpstr>
      <vt:lpstr>PowerPoint プレゼンテーション</vt:lpstr>
      <vt:lpstr>介護者への支援 (carer support)</vt:lpstr>
      <vt:lpstr>情報を共有する</vt:lpstr>
      <vt:lpstr>参考：非薬物療法</vt:lpstr>
      <vt:lpstr>参考：非薬物療法</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身体拘束をやむを得ず検討する場合</vt:lpstr>
      <vt:lpstr>やむを得ず身体拘束を行う場合</vt:lpstr>
      <vt:lpstr>まとめ：急性期病院における認知症ケア</vt:lpstr>
    </vt:vector>
  </TitlesOfParts>
  <Company>Your Company Name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がん患者（特に認知症患者）の精神症状緩和及び家族を含めた対応方法</dc:title>
  <dc:creator>ogawa</dc:creator>
  <cp:lastModifiedBy>mieken</cp:lastModifiedBy>
  <cp:revision>399</cp:revision>
  <cp:lastPrinted>2016-11-22T03:45:58Z</cp:lastPrinted>
  <dcterms:created xsi:type="dcterms:W3CDTF">2014-05-26T12:16:52Z</dcterms:created>
  <dcterms:modified xsi:type="dcterms:W3CDTF">2016-11-22T03:50:17Z</dcterms:modified>
</cp:coreProperties>
</file>