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05" r:id="rId2"/>
    <p:sldMasterId id="2147483717" r:id="rId3"/>
    <p:sldMasterId id="2147483729" r:id="rId4"/>
    <p:sldMasterId id="2147483741" r:id="rId5"/>
    <p:sldMasterId id="2147483753" r:id="rId6"/>
  </p:sldMasterIdLst>
  <p:notesMasterIdLst>
    <p:notesMasterId r:id="rId120"/>
  </p:notesMasterIdLst>
  <p:handoutMasterIdLst>
    <p:handoutMasterId r:id="rId121"/>
  </p:handoutMasterIdLst>
  <p:sldIdLst>
    <p:sldId id="931" r:id="rId7"/>
    <p:sldId id="940" r:id="rId8"/>
    <p:sldId id="661" r:id="rId9"/>
    <p:sldId id="663" r:id="rId10"/>
    <p:sldId id="804" r:id="rId11"/>
    <p:sldId id="734" r:id="rId12"/>
    <p:sldId id="858" r:id="rId13"/>
    <p:sldId id="738" r:id="rId14"/>
    <p:sldId id="844" r:id="rId15"/>
    <p:sldId id="833" r:id="rId16"/>
    <p:sldId id="825" r:id="rId17"/>
    <p:sldId id="897" r:id="rId18"/>
    <p:sldId id="898" r:id="rId19"/>
    <p:sldId id="899" r:id="rId20"/>
    <p:sldId id="900" r:id="rId21"/>
    <p:sldId id="901" r:id="rId22"/>
    <p:sldId id="902" r:id="rId23"/>
    <p:sldId id="903" r:id="rId24"/>
    <p:sldId id="904" r:id="rId25"/>
    <p:sldId id="905" r:id="rId26"/>
    <p:sldId id="906" r:id="rId27"/>
    <p:sldId id="907" r:id="rId28"/>
    <p:sldId id="908" r:id="rId29"/>
    <p:sldId id="909" r:id="rId30"/>
    <p:sldId id="910" r:id="rId31"/>
    <p:sldId id="911" r:id="rId32"/>
    <p:sldId id="912" r:id="rId33"/>
    <p:sldId id="913" r:id="rId34"/>
    <p:sldId id="914" r:id="rId35"/>
    <p:sldId id="915" r:id="rId36"/>
    <p:sldId id="916" r:id="rId37"/>
    <p:sldId id="917" r:id="rId38"/>
    <p:sldId id="918" r:id="rId39"/>
    <p:sldId id="919" r:id="rId40"/>
    <p:sldId id="920" r:id="rId41"/>
    <p:sldId id="921" r:id="rId42"/>
    <p:sldId id="922" r:id="rId43"/>
    <p:sldId id="923" r:id="rId44"/>
    <p:sldId id="924" r:id="rId45"/>
    <p:sldId id="925" r:id="rId46"/>
    <p:sldId id="926" r:id="rId47"/>
    <p:sldId id="927" r:id="rId48"/>
    <p:sldId id="928" r:id="rId49"/>
    <p:sldId id="929" r:id="rId50"/>
    <p:sldId id="930" r:id="rId51"/>
    <p:sldId id="834" r:id="rId52"/>
    <p:sldId id="836" r:id="rId53"/>
    <p:sldId id="790" r:id="rId54"/>
    <p:sldId id="837" r:id="rId55"/>
    <p:sldId id="938" r:id="rId56"/>
    <p:sldId id="838" r:id="rId57"/>
    <p:sldId id="845" r:id="rId58"/>
    <p:sldId id="793" r:id="rId59"/>
    <p:sldId id="794" r:id="rId60"/>
    <p:sldId id="795" r:id="rId61"/>
    <p:sldId id="796" r:id="rId62"/>
    <p:sldId id="798" r:id="rId63"/>
    <p:sldId id="846" r:id="rId64"/>
    <p:sldId id="743" r:id="rId65"/>
    <p:sldId id="803" r:id="rId66"/>
    <p:sldId id="748" r:id="rId67"/>
    <p:sldId id="849" r:id="rId68"/>
    <p:sldId id="850" r:id="rId69"/>
    <p:sldId id="939" r:id="rId70"/>
    <p:sldId id="805" r:id="rId71"/>
    <p:sldId id="809" r:id="rId72"/>
    <p:sldId id="810" r:id="rId73"/>
    <p:sldId id="847" r:id="rId74"/>
    <p:sldId id="811" r:id="rId75"/>
    <p:sldId id="812" r:id="rId76"/>
    <p:sldId id="841" r:id="rId77"/>
    <p:sldId id="750" r:id="rId78"/>
    <p:sldId id="752" r:id="rId79"/>
    <p:sldId id="813" r:id="rId80"/>
    <p:sldId id="814" r:id="rId81"/>
    <p:sldId id="736" r:id="rId82"/>
    <p:sldId id="819" r:id="rId83"/>
    <p:sldId id="820" r:id="rId84"/>
    <p:sldId id="815" r:id="rId85"/>
    <p:sldId id="816" r:id="rId86"/>
    <p:sldId id="817" r:id="rId87"/>
    <p:sldId id="818" r:id="rId88"/>
    <p:sldId id="821" r:id="rId89"/>
    <p:sldId id="822" r:id="rId90"/>
    <p:sldId id="823" r:id="rId91"/>
    <p:sldId id="857" r:id="rId92"/>
    <p:sldId id="941" r:id="rId93"/>
    <p:sldId id="824" r:id="rId94"/>
    <p:sldId id="737" r:id="rId95"/>
    <p:sldId id="776" r:id="rId96"/>
    <p:sldId id="942" r:id="rId97"/>
    <p:sldId id="943" r:id="rId98"/>
    <p:sldId id="829" r:id="rId99"/>
    <p:sldId id="774" r:id="rId100"/>
    <p:sldId id="781" r:id="rId101"/>
    <p:sldId id="780" r:id="rId102"/>
    <p:sldId id="830" r:id="rId103"/>
    <p:sldId id="779" r:id="rId104"/>
    <p:sldId id="778" r:id="rId105"/>
    <p:sldId id="768" r:id="rId106"/>
    <p:sldId id="831" r:id="rId107"/>
    <p:sldId id="772" r:id="rId108"/>
    <p:sldId id="944" r:id="rId109"/>
    <p:sldId id="946" r:id="rId110"/>
    <p:sldId id="945" r:id="rId111"/>
    <p:sldId id="842" r:id="rId112"/>
    <p:sldId id="937" r:id="rId113"/>
    <p:sldId id="933" r:id="rId114"/>
    <p:sldId id="932" r:id="rId115"/>
    <p:sldId id="934" r:id="rId116"/>
    <p:sldId id="935" r:id="rId117"/>
    <p:sldId id="936" r:id="rId118"/>
    <p:sldId id="855" r:id="rId119"/>
  </p:sldIdLst>
  <p:sldSz cx="9144000" cy="6858000" type="screen4x3"/>
  <p:notesSz cx="6807200" cy="9939338"/>
  <p:defaultTextStyle>
    <a:defPPr>
      <a:defRPr lang="ja-JP"/>
    </a:defPPr>
    <a:lvl1pPr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3427">
          <p15:clr>
            <a:srgbClr val="A4A3A4"/>
          </p15:clr>
        </p15:guide>
        <p15:guide id="2" pos="1522">
          <p15:clr>
            <a:srgbClr val="A4A3A4"/>
          </p15:clr>
        </p15:guide>
      </p15:sldGuideLst>
    </p:ext>
    <p:ext uri="{2D200454-40CA-4A62-9FC3-DE9A4176ACB9}">
      <p15:notesGuideLst xmlns=""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152BE"/>
    <a:srgbClr val="E4DEF2"/>
    <a:srgbClr val="785BC1"/>
    <a:srgbClr val="D2C8EA"/>
    <a:srgbClr val="8A71C9"/>
    <a:srgbClr val="FF5050"/>
    <a:srgbClr val="A895D7"/>
    <a:srgbClr val="E8AE0A"/>
    <a:srgbClr val="6C9200"/>
    <a:srgbClr val="00B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83275" autoAdjust="0"/>
  </p:normalViewPr>
  <p:slideViewPr>
    <p:cSldViewPr snapToGrid="0">
      <p:cViewPr>
        <p:scale>
          <a:sx n="70" d="100"/>
          <a:sy n="70" d="100"/>
        </p:scale>
        <p:origin x="-1212" y="72"/>
      </p:cViewPr>
      <p:guideLst>
        <p:guide orient="horz" pos="3427"/>
        <p:guide pos="152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0" d="100"/>
          <a:sy n="70" d="100"/>
        </p:scale>
        <p:origin x="-2628" y="-72"/>
      </p:cViewPr>
      <p:guideLst>
        <p:guide orient="horz" pos="3130"/>
        <p:guide pos="2142"/>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32958-F6FE-4179-81E2-AA4234A8D9A4}"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kumimoji="1" lang="ja-JP" altLang="en-US"/>
        </a:p>
      </dgm:t>
    </dgm:pt>
    <dgm:pt modelId="{E74C2E11-F40E-419F-8CDC-E832ADC0FA9E}">
      <dgm:prSet phldrT="[テキスト]" custT="1"/>
      <dgm:spPr>
        <a:solidFill>
          <a:schemeClr val="accent1">
            <a:lumMod val="60000"/>
            <a:lumOff val="40000"/>
          </a:schemeClr>
        </a:solidFill>
      </dgm:spPr>
      <dgm:t>
        <a:bodyPr/>
        <a:lstStyle/>
        <a:p>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認知症の原因となる疾患</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2EAB0CCC-C1D8-4F73-B403-10B4CD10A98B}" type="parTrans" cxnId="{2EA836D6-D31A-4C02-A641-75097FA7F219}">
      <dgm:prSet/>
      <dgm:spPr/>
      <dgm:t>
        <a:bodyPr/>
        <a:lstStyle/>
        <a:p>
          <a:endParaRPr kumimoji="1" lang="ja-JP" altLang="en-US" sz="2400">
            <a:solidFill>
              <a:schemeClr val="tx1"/>
            </a:solidFill>
          </a:endParaRPr>
        </a:p>
      </dgm:t>
    </dgm:pt>
    <dgm:pt modelId="{BC06EB98-4C6D-4E45-AE61-A7B1FB6CEAD1}" type="sibTrans" cxnId="{2EA836D6-D31A-4C02-A641-75097FA7F219}">
      <dgm:prSet custT="1"/>
      <dgm:spPr>
        <a:solidFill>
          <a:srgbClr val="FF7C80"/>
        </a:solidFill>
        <a:ln>
          <a:noFill/>
        </a:ln>
      </dgm:spPr>
      <dgm:t>
        <a:bodyPr/>
        <a:lstStyle/>
        <a:p>
          <a:endParaRPr kumimoji="1" lang="ja-JP" altLang="en-US" sz="2400">
            <a:solidFill>
              <a:schemeClr val="tx1"/>
            </a:solidFill>
          </a:endParaRPr>
        </a:p>
      </dgm:t>
    </dgm:pt>
    <dgm:pt modelId="{C90CA848-3F0B-4D0D-AF9B-838AE1FC4752}">
      <dgm:prSet phldrT="[テキスト]" custT="1"/>
      <dgm:spPr>
        <a:solidFill>
          <a:srgbClr val="66CCFF"/>
        </a:solidFill>
      </dgm:spPr>
      <dgm:t>
        <a:bodyPr/>
        <a:lstStyle/>
        <a:p>
          <a:pPr>
            <a:spcAft>
              <a:spcPts val="0"/>
            </a:spcAft>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認知機能障害（記憶障害、実行</a:t>
          </a:r>
          <a:endParaRPr kumimoji="1"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機能障害、空間認知障害、など</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388DA31E-B9D7-4BAC-AD76-FFDB41F2C448}" type="parTrans" cxnId="{5B1FCE75-A821-4F9A-97AE-0BE00BD5EED6}">
      <dgm:prSet/>
      <dgm:spPr/>
      <dgm:t>
        <a:bodyPr/>
        <a:lstStyle/>
        <a:p>
          <a:endParaRPr kumimoji="1" lang="ja-JP" altLang="en-US" sz="2400">
            <a:solidFill>
              <a:schemeClr val="tx1"/>
            </a:solidFill>
          </a:endParaRPr>
        </a:p>
      </dgm:t>
    </dgm:pt>
    <dgm:pt modelId="{ED352491-7775-4877-AAA3-B22C1628A273}" type="sibTrans" cxnId="{5B1FCE75-A821-4F9A-97AE-0BE00BD5EED6}">
      <dgm:prSet custT="1"/>
      <dgm:spPr>
        <a:solidFill>
          <a:srgbClr val="FF7C80"/>
        </a:solidFill>
        <a:ln>
          <a:noFill/>
        </a:ln>
      </dgm:spPr>
      <dgm:t>
        <a:bodyPr/>
        <a:lstStyle/>
        <a:p>
          <a:endParaRPr kumimoji="1" lang="ja-JP" altLang="en-US" sz="2400">
            <a:solidFill>
              <a:schemeClr val="tx1"/>
            </a:solidFill>
          </a:endParaRPr>
        </a:p>
      </dgm:t>
    </dgm:pt>
    <dgm:pt modelId="{B8A4C5E5-BE83-4204-9344-6830C88794DF}">
      <dgm:prSet phldrT="[テキスト]" custT="1"/>
      <dgm:spPr/>
      <dgm:t>
        <a:bodyP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社会生活・日常生活への影響</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3B3D483E-382B-4175-A3FF-E681D51B0FC9}" type="parTrans" cxnId="{81E844AF-2164-486E-BD20-A78E9C5CB205}">
      <dgm:prSet/>
      <dgm:spPr/>
      <dgm:t>
        <a:bodyPr/>
        <a:lstStyle/>
        <a:p>
          <a:endParaRPr kumimoji="1" lang="ja-JP" altLang="en-US" sz="2400">
            <a:solidFill>
              <a:schemeClr val="tx1"/>
            </a:solidFill>
          </a:endParaRPr>
        </a:p>
      </dgm:t>
    </dgm:pt>
    <dgm:pt modelId="{202783A7-2AF3-4821-841E-2A3821844003}" type="sibTrans" cxnId="{81E844AF-2164-486E-BD20-A78E9C5CB205}">
      <dgm:prSet/>
      <dgm:spPr/>
      <dgm:t>
        <a:bodyPr/>
        <a:lstStyle/>
        <a:p>
          <a:endParaRPr kumimoji="1" lang="ja-JP" altLang="en-US" sz="2400">
            <a:solidFill>
              <a:schemeClr val="tx1"/>
            </a:solidFill>
          </a:endParaRPr>
        </a:p>
      </dgm:t>
    </dgm:pt>
    <dgm:pt modelId="{F2470B48-88B8-4CCD-98B9-631F0593C67A}" type="pres">
      <dgm:prSet presAssocID="{C4A32958-F6FE-4179-81E2-AA4234A8D9A4}" presName="outerComposite" presStyleCnt="0">
        <dgm:presLayoutVars>
          <dgm:chMax val="5"/>
          <dgm:dir/>
          <dgm:resizeHandles val="exact"/>
        </dgm:presLayoutVars>
      </dgm:prSet>
      <dgm:spPr/>
      <dgm:t>
        <a:bodyPr/>
        <a:lstStyle/>
        <a:p>
          <a:endParaRPr kumimoji="1" lang="ja-JP" altLang="en-US"/>
        </a:p>
      </dgm:t>
    </dgm:pt>
    <dgm:pt modelId="{4B798340-5307-4983-853F-860F15D79A20}" type="pres">
      <dgm:prSet presAssocID="{C4A32958-F6FE-4179-81E2-AA4234A8D9A4}" presName="dummyMaxCanvas" presStyleCnt="0">
        <dgm:presLayoutVars/>
      </dgm:prSet>
      <dgm:spPr/>
      <dgm:t>
        <a:bodyPr/>
        <a:lstStyle/>
        <a:p>
          <a:endParaRPr kumimoji="1" lang="ja-JP" altLang="en-US"/>
        </a:p>
      </dgm:t>
    </dgm:pt>
    <dgm:pt modelId="{42F9FBA7-33E6-489C-91E0-750CD78C8857}" type="pres">
      <dgm:prSet presAssocID="{C4A32958-F6FE-4179-81E2-AA4234A8D9A4}" presName="ThreeNodes_1" presStyleLbl="node1" presStyleIdx="0" presStyleCnt="3" custLinFactNeighborY="-3197">
        <dgm:presLayoutVars>
          <dgm:bulletEnabled val="1"/>
        </dgm:presLayoutVars>
      </dgm:prSet>
      <dgm:spPr/>
      <dgm:t>
        <a:bodyPr/>
        <a:lstStyle/>
        <a:p>
          <a:endParaRPr kumimoji="1" lang="ja-JP" altLang="en-US"/>
        </a:p>
      </dgm:t>
    </dgm:pt>
    <dgm:pt modelId="{529A89B5-39E7-40D9-B9EA-40BE67D5B4A9}" type="pres">
      <dgm:prSet presAssocID="{C4A32958-F6FE-4179-81E2-AA4234A8D9A4}" presName="ThreeNodes_2" presStyleLbl="node1" presStyleIdx="1" presStyleCnt="3">
        <dgm:presLayoutVars>
          <dgm:bulletEnabled val="1"/>
        </dgm:presLayoutVars>
      </dgm:prSet>
      <dgm:spPr/>
      <dgm:t>
        <a:bodyPr/>
        <a:lstStyle/>
        <a:p>
          <a:endParaRPr kumimoji="1" lang="ja-JP" altLang="en-US"/>
        </a:p>
      </dgm:t>
    </dgm:pt>
    <dgm:pt modelId="{6066DD93-13EE-414C-B1A3-535A1FE84CC8}" type="pres">
      <dgm:prSet presAssocID="{C4A32958-F6FE-4179-81E2-AA4234A8D9A4}" presName="ThreeNodes_3" presStyleLbl="node1" presStyleIdx="2" presStyleCnt="3">
        <dgm:presLayoutVars>
          <dgm:bulletEnabled val="1"/>
        </dgm:presLayoutVars>
      </dgm:prSet>
      <dgm:spPr/>
      <dgm:t>
        <a:bodyPr/>
        <a:lstStyle/>
        <a:p>
          <a:endParaRPr kumimoji="1" lang="ja-JP" altLang="en-US"/>
        </a:p>
      </dgm:t>
    </dgm:pt>
    <dgm:pt modelId="{DD399AD4-F3B3-4045-8D34-963BE5D1E0BA}" type="pres">
      <dgm:prSet presAssocID="{C4A32958-F6FE-4179-81E2-AA4234A8D9A4}" presName="ThreeConn_1-2" presStyleLbl="fgAccFollowNode1" presStyleIdx="0" presStyleCnt="2">
        <dgm:presLayoutVars>
          <dgm:bulletEnabled val="1"/>
        </dgm:presLayoutVars>
      </dgm:prSet>
      <dgm:spPr/>
      <dgm:t>
        <a:bodyPr/>
        <a:lstStyle/>
        <a:p>
          <a:endParaRPr kumimoji="1" lang="ja-JP" altLang="en-US"/>
        </a:p>
      </dgm:t>
    </dgm:pt>
    <dgm:pt modelId="{1F1055BB-D025-4FFE-952E-BBC71C82D732}" type="pres">
      <dgm:prSet presAssocID="{C4A32958-F6FE-4179-81E2-AA4234A8D9A4}" presName="ThreeConn_2-3" presStyleLbl="fgAccFollowNode1" presStyleIdx="1" presStyleCnt="2">
        <dgm:presLayoutVars>
          <dgm:bulletEnabled val="1"/>
        </dgm:presLayoutVars>
      </dgm:prSet>
      <dgm:spPr/>
      <dgm:t>
        <a:bodyPr/>
        <a:lstStyle/>
        <a:p>
          <a:endParaRPr kumimoji="1" lang="ja-JP" altLang="en-US"/>
        </a:p>
      </dgm:t>
    </dgm:pt>
    <dgm:pt modelId="{44D20BE9-101A-4CA2-97BA-4143EB41F1D0}" type="pres">
      <dgm:prSet presAssocID="{C4A32958-F6FE-4179-81E2-AA4234A8D9A4}" presName="ThreeNodes_1_text" presStyleLbl="node1" presStyleIdx="2" presStyleCnt="3">
        <dgm:presLayoutVars>
          <dgm:bulletEnabled val="1"/>
        </dgm:presLayoutVars>
      </dgm:prSet>
      <dgm:spPr/>
      <dgm:t>
        <a:bodyPr/>
        <a:lstStyle/>
        <a:p>
          <a:endParaRPr kumimoji="1" lang="ja-JP" altLang="en-US"/>
        </a:p>
      </dgm:t>
    </dgm:pt>
    <dgm:pt modelId="{47875739-A8E0-4D9B-880D-29972C8628E6}" type="pres">
      <dgm:prSet presAssocID="{C4A32958-F6FE-4179-81E2-AA4234A8D9A4}" presName="ThreeNodes_2_text" presStyleLbl="node1" presStyleIdx="2" presStyleCnt="3">
        <dgm:presLayoutVars>
          <dgm:bulletEnabled val="1"/>
        </dgm:presLayoutVars>
      </dgm:prSet>
      <dgm:spPr/>
      <dgm:t>
        <a:bodyPr/>
        <a:lstStyle/>
        <a:p>
          <a:endParaRPr kumimoji="1" lang="ja-JP" altLang="en-US"/>
        </a:p>
      </dgm:t>
    </dgm:pt>
    <dgm:pt modelId="{CDE69AD8-2DCD-4829-A448-D83A6E747B6F}" type="pres">
      <dgm:prSet presAssocID="{C4A32958-F6FE-4179-81E2-AA4234A8D9A4}" presName="ThreeNodes_3_text" presStyleLbl="node1" presStyleIdx="2" presStyleCnt="3">
        <dgm:presLayoutVars>
          <dgm:bulletEnabled val="1"/>
        </dgm:presLayoutVars>
      </dgm:prSet>
      <dgm:spPr/>
      <dgm:t>
        <a:bodyPr/>
        <a:lstStyle/>
        <a:p>
          <a:endParaRPr kumimoji="1" lang="ja-JP" altLang="en-US"/>
        </a:p>
      </dgm:t>
    </dgm:pt>
  </dgm:ptLst>
  <dgm:cxnLst>
    <dgm:cxn modelId="{AB235AA1-BA7D-4478-97C6-998CDE133C2B}" type="presOf" srcId="{ED352491-7775-4877-AAA3-B22C1628A273}" destId="{1F1055BB-D025-4FFE-952E-BBC71C82D732}" srcOrd="0" destOrd="0" presId="urn:microsoft.com/office/officeart/2005/8/layout/vProcess5"/>
    <dgm:cxn modelId="{EB79A6E0-BD5C-4FA4-A144-770245FE93A8}" type="presOf" srcId="{E74C2E11-F40E-419F-8CDC-E832ADC0FA9E}" destId="{42F9FBA7-33E6-489C-91E0-750CD78C8857}" srcOrd="0" destOrd="0" presId="urn:microsoft.com/office/officeart/2005/8/layout/vProcess5"/>
    <dgm:cxn modelId="{9CE9A2A9-CC08-4024-B855-74069B6DA001}" type="presOf" srcId="{C90CA848-3F0B-4D0D-AF9B-838AE1FC4752}" destId="{47875739-A8E0-4D9B-880D-29972C8628E6}" srcOrd="1" destOrd="0" presId="urn:microsoft.com/office/officeart/2005/8/layout/vProcess5"/>
    <dgm:cxn modelId="{5B1FCE75-A821-4F9A-97AE-0BE00BD5EED6}" srcId="{C4A32958-F6FE-4179-81E2-AA4234A8D9A4}" destId="{C90CA848-3F0B-4D0D-AF9B-838AE1FC4752}" srcOrd="1" destOrd="0" parTransId="{388DA31E-B9D7-4BAC-AD76-FFDB41F2C448}" sibTransId="{ED352491-7775-4877-AAA3-B22C1628A273}"/>
    <dgm:cxn modelId="{F79A1E30-78E6-4D2D-B443-63121F034FBE}" type="presOf" srcId="{E74C2E11-F40E-419F-8CDC-E832ADC0FA9E}" destId="{44D20BE9-101A-4CA2-97BA-4143EB41F1D0}" srcOrd="1" destOrd="0" presId="urn:microsoft.com/office/officeart/2005/8/layout/vProcess5"/>
    <dgm:cxn modelId="{7F2CCCBB-C859-47BE-85B3-3C3584FC0919}" type="presOf" srcId="{C90CA848-3F0B-4D0D-AF9B-838AE1FC4752}" destId="{529A89B5-39E7-40D9-B9EA-40BE67D5B4A9}" srcOrd="0" destOrd="0" presId="urn:microsoft.com/office/officeart/2005/8/layout/vProcess5"/>
    <dgm:cxn modelId="{81E844AF-2164-486E-BD20-A78E9C5CB205}" srcId="{C4A32958-F6FE-4179-81E2-AA4234A8D9A4}" destId="{B8A4C5E5-BE83-4204-9344-6830C88794DF}" srcOrd="2" destOrd="0" parTransId="{3B3D483E-382B-4175-A3FF-E681D51B0FC9}" sibTransId="{202783A7-2AF3-4821-841E-2A3821844003}"/>
    <dgm:cxn modelId="{2EA836D6-D31A-4C02-A641-75097FA7F219}" srcId="{C4A32958-F6FE-4179-81E2-AA4234A8D9A4}" destId="{E74C2E11-F40E-419F-8CDC-E832ADC0FA9E}" srcOrd="0" destOrd="0" parTransId="{2EAB0CCC-C1D8-4F73-B403-10B4CD10A98B}" sibTransId="{BC06EB98-4C6D-4E45-AE61-A7B1FB6CEAD1}"/>
    <dgm:cxn modelId="{C96836F9-844C-4F47-A9B0-AD0EC8BFB115}" type="presOf" srcId="{B8A4C5E5-BE83-4204-9344-6830C88794DF}" destId="{CDE69AD8-2DCD-4829-A448-D83A6E747B6F}" srcOrd="1" destOrd="0" presId="urn:microsoft.com/office/officeart/2005/8/layout/vProcess5"/>
    <dgm:cxn modelId="{FC295F06-2D42-47BF-A5E7-F016565E4BD6}" type="presOf" srcId="{BC06EB98-4C6D-4E45-AE61-A7B1FB6CEAD1}" destId="{DD399AD4-F3B3-4045-8D34-963BE5D1E0BA}" srcOrd="0" destOrd="0" presId="urn:microsoft.com/office/officeart/2005/8/layout/vProcess5"/>
    <dgm:cxn modelId="{988E498F-BED7-4534-AAD4-519B8D3122B1}" type="presOf" srcId="{C4A32958-F6FE-4179-81E2-AA4234A8D9A4}" destId="{F2470B48-88B8-4CCD-98B9-631F0593C67A}" srcOrd="0" destOrd="0" presId="urn:microsoft.com/office/officeart/2005/8/layout/vProcess5"/>
    <dgm:cxn modelId="{7571BD7F-20E8-4298-9489-15F7DB013C00}" type="presOf" srcId="{B8A4C5E5-BE83-4204-9344-6830C88794DF}" destId="{6066DD93-13EE-414C-B1A3-535A1FE84CC8}" srcOrd="0" destOrd="0" presId="urn:microsoft.com/office/officeart/2005/8/layout/vProcess5"/>
    <dgm:cxn modelId="{AC6620ED-8502-4F40-9A0A-454690B6EE3C}" type="presParOf" srcId="{F2470B48-88B8-4CCD-98B9-631F0593C67A}" destId="{4B798340-5307-4983-853F-860F15D79A20}" srcOrd="0" destOrd="0" presId="urn:microsoft.com/office/officeart/2005/8/layout/vProcess5"/>
    <dgm:cxn modelId="{C1AA802A-92CC-4392-8E37-26BC3E753743}" type="presParOf" srcId="{F2470B48-88B8-4CCD-98B9-631F0593C67A}" destId="{42F9FBA7-33E6-489C-91E0-750CD78C8857}" srcOrd="1" destOrd="0" presId="urn:microsoft.com/office/officeart/2005/8/layout/vProcess5"/>
    <dgm:cxn modelId="{43ADF095-B303-414B-95DB-B6CC2F1F49A4}" type="presParOf" srcId="{F2470B48-88B8-4CCD-98B9-631F0593C67A}" destId="{529A89B5-39E7-40D9-B9EA-40BE67D5B4A9}" srcOrd="2" destOrd="0" presId="urn:microsoft.com/office/officeart/2005/8/layout/vProcess5"/>
    <dgm:cxn modelId="{9445649C-F1C3-46FC-8145-A788AF3CDBEB}" type="presParOf" srcId="{F2470B48-88B8-4CCD-98B9-631F0593C67A}" destId="{6066DD93-13EE-414C-B1A3-535A1FE84CC8}" srcOrd="3" destOrd="0" presId="urn:microsoft.com/office/officeart/2005/8/layout/vProcess5"/>
    <dgm:cxn modelId="{F0D2E31F-EEEB-450D-9B79-6E2C5F775772}" type="presParOf" srcId="{F2470B48-88B8-4CCD-98B9-631F0593C67A}" destId="{DD399AD4-F3B3-4045-8D34-963BE5D1E0BA}" srcOrd="4" destOrd="0" presId="urn:microsoft.com/office/officeart/2005/8/layout/vProcess5"/>
    <dgm:cxn modelId="{D93EADFE-B1D9-41AF-8DDC-CC529E8B9FDA}" type="presParOf" srcId="{F2470B48-88B8-4CCD-98B9-631F0593C67A}" destId="{1F1055BB-D025-4FFE-952E-BBC71C82D732}" srcOrd="5" destOrd="0" presId="urn:microsoft.com/office/officeart/2005/8/layout/vProcess5"/>
    <dgm:cxn modelId="{EA574ABD-75B5-47FE-B2CC-107FAE922EF8}" type="presParOf" srcId="{F2470B48-88B8-4CCD-98B9-631F0593C67A}" destId="{44D20BE9-101A-4CA2-97BA-4143EB41F1D0}" srcOrd="6" destOrd="0" presId="urn:microsoft.com/office/officeart/2005/8/layout/vProcess5"/>
    <dgm:cxn modelId="{1399BE48-1F8C-40BB-B4B3-94D41216DF57}" type="presParOf" srcId="{F2470B48-88B8-4CCD-98B9-631F0593C67A}" destId="{47875739-A8E0-4D9B-880D-29972C8628E6}" srcOrd="7" destOrd="0" presId="urn:microsoft.com/office/officeart/2005/8/layout/vProcess5"/>
    <dgm:cxn modelId="{493D8324-11C2-4F74-AD01-D45A56D2CEA7}" type="presParOf" srcId="{F2470B48-88B8-4CCD-98B9-631F0593C67A}" destId="{CDE69AD8-2DCD-4829-A448-D83A6E747B6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A32958-F6FE-4179-81E2-AA4234A8D9A4}"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kumimoji="1" lang="ja-JP" altLang="en-US"/>
        </a:p>
      </dgm:t>
    </dgm:pt>
    <dgm:pt modelId="{E74C2E11-F40E-419F-8CDC-E832ADC0FA9E}">
      <dgm:prSet phldrT="[テキスト]" custT="1"/>
      <dgm:spPr>
        <a:solidFill>
          <a:schemeClr val="accent1">
            <a:lumMod val="60000"/>
            <a:lumOff val="40000"/>
          </a:schemeClr>
        </a:solidFill>
      </dgm:spPr>
      <dgm:t>
        <a:bodyPr/>
        <a:lstStyle/>
        <a:p>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認知症の原因となる疾患</a:t>
          </a:r>
          <a:endParaRPr kumimoji="1" lang="ja-JP" altLang="en-US"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dgm:t>
    </dgm:pt>
    <dgm:pt modelId="{2EAB0CCC-C1D8-4F73-B403-10B4CD10A98B}" type="parTrans" cxnId="{2EA836D6-D31A-4C02-A641-75097FA7F219}">
      <dgm:prSet/>
      <dgm:spPr/>
      <dgm:t>
        <a:bodyPr/>
        <a:lstStyle/>
        <a:p>
          <a:endParaRPr kumimoji="1" lang="ja-JP" altLang="en-US" sz="2400">
            <a:solidFill>
              <a:schemeClr val="tx1"/>
            </a:solidFill>
          </a:endParaRPr>
        </a:p>
      </dgm:t>
    </dgm:pt>
    <dgm:pt modelId="{BC06EB98-4C6D-4E45-AE61-A7B1FB6CEAD1}" type="sibTrans" cxnId="{2EA836D6-D31A-4C02-A641-75097FA7F219}">
      <dgm:prSet custT="1"/>
      <dgm:spPr>
        <a:solidFill>
          <a:srgbClr val="FF7C80"/>
        </a:solidFill>
        <a:ln>
          <a:noFill/>
        </a:ln>
      </dgm:spPr>
      <dgm:t>
        <a:bodyPr/>
        <a:lstStyle/>
        <a:p>
          <a:endParaRPr kumimoji="1" lang="ja-JP" altLang="en-US" sz="2400">
            <a:solidFill>
              <a:schemeClr val="tx1"/>
            </a:solidFill>
          </a:endParaRPr>
        </a:p>
      </dgm:t>
    </dgm:pt>
    <dgm:pt modelId="{C90CA848-3F0B-4D0D-AF9B-838AE1FC4752}">
      <dgm:prSet phldrT="[テキスト]" custT="1"/>
      <dgm:spPr>
        <a:solidFill>
          <a:srgbClr val="66CCFF"/>
        </a:solidFill>
      </dgm:spPr>
      <dgm:t>
        <a:bodyPr/>
        <a:lstStyle/>
        <a:p>
          <a:pPr>
            <a:spcAft>
              <a:spcPts val="0"/>
            </a:spcAft>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認知機能障害（記憶障害、実行</a:t>
          </a:r>
          <a:endParaRPr kumimoji="1" lang="en-US" altLang="ja-JP"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機能障害、空間認知障害、など</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388DA31E-B9D7-4BAC-AD76-FFDB41F2C448}" type="parTrans" cxnId="{5B1FCE75-A821-4F9A-97AE-0BE00BD5EED6}">
      <dgm:prSet/>
      <dgm:spPr/>
      <dgm:t>
        <a:bodyPr/>
        <a:lstStyle/>
        <a:p>
          <a:endParaRPr kumimoji="1" lang="ja-JP" altLang="en-US" sz="2400">
            <a:solidFill>
              <a:schemeClr val="tx1"/>
            </a:solidFill>
          </a:endParaRPr>
        </a:p>
      </dgm:t>
    </dgm:pt>
    <dgm:pt modelId="{ED352491-7775-4877-AAA3-B22C1628A273}" type="sibTrans" cxnId="{5B1FCE75-A821-4F9A-97AE-0BE00BD5EED6}">
      <dgm:prSet custT="1"/>
      <dgm:spPr>
        <a:solidFill>
          <a:srgbClr val="FF7C80"/>
        </a:solidFill>
        <a:ln>
          <a:noFill/>
        </a:ln>
      </dgm:spPr>
      <dgm:t>
        <a:bodyPr/>
        <a:lstStyle/>
        <a:p>
          <a:endParaRPr kumimoji="1" lang="ja-JP" altLang="en-US" sz="2400">
            <a:solidFill>
              <a:schemeClr val="tx1"/>
            </a:solidFill>
          </a:endParaRPr>
        </a:p>
      </dgm:t>
    </dgm:pt>
    <dgm:pt modelId="{B8A4C5E5-BE83-4204-9344-6830C88794DF}">
      <dgm:prSet phldrT="[テキスト]" custT="1"/>
      <dgm:spPr/>
      <dgm:t>
        <a:bodyP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社会生活・日常生活への影響</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3B3D483E-382B-4175-A3FF-E681D51B0FC9}" type="parTrans" cxnId="{81E844AF-2164-486E-BD20-A78E9C5CB205}">
      <dgm:prSet/>
      <dgm:spPr/>
      <dgm:t>
        <a:bodyPr/>
        <a:lstStyle/>
        <a:p>
          <a:endParaRPr kumimoji="1" lang="ja-JP" altLang="en-US" sz="2400">
            <a:solidFill>
              <a:schemeClr val="tx1"/>
            </a:solidFill>
          </a:endParaRPr>
        </a:p>
      </dgm:t>
    </dgm:pt>
    <dgm:pt modelId="{202783A7-2AF3-4821-841E-2A3821844003}" type="sibTrans" cxnId="{81E844AF-2164-486E-BD20-A78E9C5CB205}">
      <dgm:prSet/>
      <dgm:spPr/>
      <dgm:t>
        <a:bodyPr/>
        <a:lstStyle/>
        <a:p>
          <a:endParaRPr kumimoji="1" lang="ja-JP" altLang="en-US" sz="2400">
            <a:solidFill>
              <a:schemeClr val="tx1"/>
            </a:solidFill>
          </a:endParaRPr>
        </a:p>
      </dgm:t>
    </dgm:pt>
    <dgm:pt modelId="{F2470B48-88B8-4CCD-98B9-631F0593C67A}" type="pres">
      <dgm:prSet presAssocID="{C4A32958-F6FE-4179-81E2-AA4234A8D9A4}" presName="outerComposite" presStyleCnt="0">
        <dgm:presLayoutVars>
          <dgm:chMax val="5"/>
          <dgm:dir/>
          <dgm:resizeHandles val="exact"/>
        </dgm:presLayoutVars>
      </dgm:prSet>
      <dgm:spPr/>
      <dgm:t>
        <a:bodyPr/>
        <a:lstStyle/>
        <a:p>
          <a:endParaRPr kumimoji="1" lang="ja-JP" altLang="en-US"/>
        </a:p>
      </dgm:t>
    </dgm:pt>
    <dgm:pt modelId="{4B798340-5307-4983-853F-860F15D79A20}" type="pres">
      <dgm:prSet presAssocID="{C4A32958-F6FE-4179-81E2-AA4234A8D9A4}" presName="dummyMaxCanvas" presStyleCnt="0">
        <dgm:presLayoutVars/>
      </dgm:prSet>
      <dgm:spPr/>
      <dgm:t>
        <a:bodyPr/>
        <a:lstStyle/>
        <a:p>
          <a:endParaRPr kumimoji="1" lang="ja-JP" altLang="en-US"/>
        </a:p>
      </dgm:t>
    </dgm:pt>
    <dgm:pt modelId="{42F9FBA7-33E6-489C-91E0-750CD78C8857}" type="pres">
      <dgm:prSet presAssocID="{C4A32958-F6FE-4179-81E2-AA4234A8D9A4}" presName="ThreeNodes_1" presStyleLbl="node1" presStyleIdx="0" presStyleCnt="3" custLinFactNeighborY="-3197">
        <dgm:presLayoutVars>
          <dgm:bulletEnabled val="1"/>
        </dgm:presLayoutVars>
      </dgm:prSet>
      <dgm:spPr/>
      <dgm:t>
        <a:bodyPr/>
        <a:lstStyle/>
        <a:p>
          <a:endParaRPr kumimoji="1" lang="ja-JP" altLang="en-US"/>
        </a:p>
      </dgm:t>
    </dgm:pt>
    <dgm:pt modelId="{529A89B5-39E7-40D9-B9EA-40BE67D5B4A9}" type="pres">
      <dgm:prSet presAssocID="{C4A32958-F6FE-4179-81E2-AA4234A8D9A4}" presName="ThreeNodes_2" presStyleLbl="node1" presStyleIdx="1" presStyleCnt="3">
        <dgm:presLayoutVars>
          <dgm:bulletEnabled val="1"/>
        </dgm:presLayoutVars>
      </dgm:prSet>
      <dgm:spPr/>
      <dgm:t>
        <a:bodyPr/>
        <a:lstStyle/>
        <a:p>
          <a:endParaRPr kumimoji="1" lang="ja-JP" altLang="en-US"/>
        </a:p>
      </dgm:t>
    </dgm:pt>
    <dgm:pt modelId="{6066DD93-13EE-414C-B1A3-535A1FE84CC8}" type="pres">
      <dgm:prSet presAssocID="{C4A32958-F6FE-4179-81E2-AA4234A8D9A4}" presName="ThreeNodes_3" presStyleLbl="node1" presStyleIdx="2" presStyleCnt="3">
        <dgm:presLayoutVars>
          <dgm:bulletEnabled val="1"/>
        </dgm:presLayoutVars>
      </dgm:prSet>
      <dgm:spPr/>
      <dgm:t>
        <a:bodyPr/>
        <a:lstStyle/>
        <a:p>
          <a:endParaRPr kumimoji="1" lang="ja-JP" altLang="en-US"/>
        </a:p>
      </dgm:t>
    </dgm:pt>
    <dgm:pt modelId="{DD399AD4-F3B3-4045-8D34-963BE5D1E0BA}" type="pres">
      <dgm:prSet presAssocID="{C4A32958-F6FE-4179-81E2-AA4234A8D9A4}" presName="ThreeConn_1-2" presStyleLbl="fgAccFollowNode1" presStyleIdx="0" presStyleCnt="2">
        <dgm:presLayoutVars>
          <dgm:bulletEnabled val="1"/>
        </dgm:presLayoutVars>
      </dgm:prSet>
      <dgm:spPr/>
      <dgm:t>
        <a:bodyPr/>
        <a:lstStyle/>
        <a:p>
          <a:endParaRPr kumimoji="1" lang="ja-JP" altLang="en-US"/>
        </a:p>
      </dgm:t>
    </dgm:pt>
    <dgm:pt modelId="{1F1055BB-D025-4FFE-952E-BBC71C82D732}" type="pres">
      <dgm:prSet presAssocID="{C4A32958-F6FE-4179-81E2-AA4234A8D9A4}" presName="ThreeConn_2-3" presStyleLbl="fgAccFollowNode1" presStyleIdx="1" presStyleCnt="2">
        <dgm:presLayoutVars>
          <dgm:bulletEnabled val="1"/>
        </dgm:presLayoutVars>
      </dgm:prSet>
      <dgm:spPr/>
      <dgm:t>
        <a:bodyPr/>
        <a:lstStyle/>
        <a:p>
          <a:endParaRPr kumimoji="1" lang="ja-JP" altLang="en-US"/>
        </a:p>
      </dgm:t>
    </dgm:pt>
    <dgm:pt modelId="{44D20BE9-101A-4CA2-97BA-4143EB41F1D0}" type="pres">
      <dgm:prSet presAssocID="{C4A32958-F6FE-4179-81E2-AA4234A8D9A4}" presName="ThreeNodes_1_text" presStyleLbl="node1" presStyleIdx="2" presStyleCnt="3">
        <dgm:presLayoutVars>
          <dgm:bulletEnabled val="1"/>
        </dgm:presLayoutVars>
      </dgm:prSet>
      <dgm:spPr/>
      <dgm:t>
        <a:bodyPr/>
        <a:lstStyle/>
        <a:p>
          <a:endParaRPr kumimoji="1" lang="ja-JP" altLang="en-US"/>
        </a:p>
      </dgm:t>
    </dgm:pt>
    <dgm:pt modelId="{47875739-A8E0-4D9B-880D-29972C8628E6}" type="pres">
      <dgm:prSet presAssocID="{C4A32958-F6FE-4179-81E2-AA4234A8D9A4}" presName="ThreeNodes_2_text" presStyleLbl="node1" presStyleIdx="2" presStyleCnt="3">
        <dgm:presLayoutVars>
          <dgm:bulletEnabled val="1"/>
        </dgm:presLayoutVars>
      </dgm:prSet>
      <dgm:spPr/>
      <dgm:t>
        <a:bodyPr/>
        <a:lstStyle/>
        <a:p>
          <a:endParaRPr kumimoji="1" lang="ja-JP" altLang="en-US"/>
        </a:p>
      </dgm:t>
    </dgm:pt>
    <dgm:pt modelId="{CDE69AD8-2DCD-4829-A448-D83A6E747B6F}" type="pres">
      <dgm:prSet presAssocID="{C4A32958-F6FE-4179-81E2-AA4234A8D9A4}" presName="ThreeNodes_3_text" presStyleLbl="node1" presStyleIdx="2" presStyleCnt="3">
        <dgm:presLayoutVars>
          <dgm:bulletEnabled val="1"/>
        </dgm:presLayoutVars>
      </dgm:prSet>
      <dgm:spPr/>
      <dgm:t>
        <a:bodyPr/>
        <a:lstStyle/>
        <a:p>
          <a:endParaRPr kumimoji="1" lang="ja-JP" altLang="en-US"/>
        </a:p>
      </dgm:t>
    </dgm:pt>
  </dgm:ptLst>
  <dgm:cxnLst>
    <dgm:cxn modelId="{5B1FCE75-A821-4F9A-97AE-0BE00BD5EED6}" srcId="{C4A32958-F6FE-4179-81E2-AA4234A8D9A4}" destId="{C90CA848-3F0B-4D0D-AF9B-838AE1FC4752}" srcOrd="1" destOrd="0" parTransId="{388DA31E-B9D7-4BAC-AD76-FFDB41F2C448}" sibTransId="{ED352491-7775-4877-AAA3-B22C1628A273}"/>
    <dgm:cxn modelId="{63B101B0-3C0C-45A2-B543-2B78C2B49E61}" type="presOf" srcId="{C90CA848-3F0B-4D0D-AF9B-838AE1FC4752}" destId="{47875739-A8E0-4D9B-880D-29972C8628E6}" srcOrd="1" destOrd="0" presId="urn:microsoft.com/office/officeart/2005/8/layout/vProcess5"/>
    <dgm:cxn modelId="{ACA82A42-6F47-4C79-BD38-819730B909F7}" type="presOf" srcId="{ED352491-7775-4877-AAA3-B22C1628A273}" destId="{1F1055BB-D025-4FFE-952E-BBC71C82D732}" srcOrd="0" destOrd="0" presId="urn:microsoft.com/office/officeart/2005/8/layout/vProcess5"/>
    <dgm:cxn modelId="{6047E90D-FF9B-4D96-83D6-253533209719}" type="presOf" srcId="{C4A32958-F6FE-4179-81E2-AA4234A8D9A4}" destId="{F2470B48-88B8-4CCD-98B9-631F0593C67A}" srcOrd="0" destOrd="0" presId="urn:microsoft.com/office/officeart/2005/8/layout/vProcess5"/>
    <dgm:cxn modelId="{698A2A83-FCA3-4E99-877D-E9CCF118050D}" type="presOf" srcId="{BC06EB98-4C6D-4E45-AE61-A7B1FB6CEAD1}" destId="{DD399AD4-F3B3-4045-8D34-963BE5D1E0BA}" srcOrd="0" destOrd="0" presId="urn:microsoft.com/office/officeart/2005/8/layout/vProcess5"/>
    <dgm:cxn modelId="{676E58C1-4879-4580-BECF-B6862838580C}" type="presOf" srcId="{C90CA848-3F0B-4D0D-AF9B-838AE1FC4752}" destId="{529A89B5-39E7-40D9-B9EA-40BE67D5B4A9}" srcOrd="0" destOrd="0" presId="urn:microsoft.com/office/officeart/2005/8/layout/vProcess5"/>
    <dgm:cxn modelId="{81E844AF-2164-486E-BD20-A78E9C5CB205}" srcId="{C4A32958-F6FE-4179-81E2-AA4234A8D9A4}" destId="{B8A4C5E5-BE83-4204-9344-6830C88794DF}" srcOrd="2" destOrd="0" parTransId="{3B3D483E-382B-4175-A3FF-E681D51B0FC9}" sibTransId="{202783A7-2AF3-4821-841E-2A3821844003}"/>
    <dgm:cxn modelId="{2EA836D6-D31A-4C02-A641-75097FA7F219}" srcId="{C4A32958-F6FE-4179-81E2-AA4234A8D9A4}" destId="{E74C2E11-F40E-419F-8CDC-E832ADC0FA9E}" srcOrd="0" destOrd="0" parTransId="{2EAB0CCC-C1D8-4F73-B403-10B4CD10A98B}" sibTransId="{BC06EB98-4C6D-4E45-AE61-A7B1FB6CEAD1}"/>
    <dgm:cxn modelId="{F91C2709-70E3-4DAF-9DBC-357A9BAF9B2A}" type="presOf" srcId="{B8A4C5E5-BE83-4204-9344-6830C88794DF}" destId="{CDE69AD8-2DCD-4829-A448-D83A6E747B6F}" srcOrd="1" destOrd="0" presId="urn:microsoft.com/office/officeart/2005/8/layout/vProcess5"/>
    <dgm:cxn modelId="{A0CA6F24-29BA-4226-99C2-00B60E766B4A}" type="presOf" srcId="{B8A4C5E5-BE83-4204-9344-6830C88794DF}" destId="{6066DD93-13EE-414C-B1A3-535A1FE84CC8}" srcOrd="0" destOrd="0" presId="urn:microsoft.com/office/officeart/2005/8/layout/vProcess5"/>
    <dgm:cxn modelId="{1FD2C70D-6E4A-4394-939E-7A0D4C06245D}" type="presOf" srcId="{E74C2E11-F40E-419F-8CDC-E832ADC0FA9E}" destId="{42F9FBA7-33E6-489C-91E0-750CD78C8857}" srcOrd="0" destOrd="0" presId="urn:microsoft.com/office/officeart/2005/8/layout/vProcess5"/>
    <dgm:cxn modelId="{440DAB61-71C0-4130-B134-1A65C7DC149C}" type="presOf" srcId="{E74C2E11-F40E-419F-8CDC-E832ADC0FA9E}" destId="{44D20BE9-101A-4CA2-97BA-4143EB41F1D0}" srcOrd="1" destOrd="0" presId="urn:microsoft.com/office/officeart/2005/8/layout/vProcess5"/>
    <dgm:cxn modelId="{02FADEC8-DAF3-4788-ABFC-5B7679203ED3}" type="presParOf" srcId="{F2470B48-88B8-4CCD-98B9-631F0593C67A}" destId="{4B798340-5307-4983-853F-860F15D79A20}" srcOrd="0" destOrd="0" presId="urn:microsoft.com/office/officeart/2005/8/layout/vProcess5"/>
    <dgm:cxn modelId="{38619022-85F5-4C92-93E9-E689B82C1D30}" type="presParOf" srcId="{F2470B48-88B8-4CCD-98B9-631F0593C67A}" destId="{42F9FBA7-33E6-489C-91E0-750CD78C8857}" srcOrd="1" destOrd="0" presId="urn:microsoft.com/office/officeart/2005/8/layout/vProcess5"/>
    <dgm:cxn modelId="{3195C0B9-E488-4295-BD93-60878F3A0B9B}" type="presParOf" srcId="{F2470B48-88B8-4CCD-98B9-631F0593C67A}" destId="{529A89B5-39E7-40D9-B9EA-40BE67D5B4A9}" srcOrd="2" destOrd="0" presId="urn:microsoft.com/office/officeart/2005/8/layout/vProcess5"/>
    <dgm:cxn modelId="{00B15ED8-8742-4EA7-A195-684E604B70E5}" type="presParOf" srcId="{F2470B48-88B8-4CCD-98B9-631F0593C67A}" destId="{6066DD93-13EE-414C-B1A3-535A1FE84CC8}" srcOrd="3" destOrd="0" presId="urn:microsoft.com/office/officeart/2005/8/layout/vProcess5"/>
    <dgm:cxn modelId="{10C562B9-9DAB-48E0-9C65-A16BC21C5488}" type="presParOf" srcId="{F2470B48-88B8-4CCD-98B9-631F0593C67A}" destId="{DD399AD4-F3B3-4045-8D34-963BE5D1E0BA}" srcOrd="4" destOrd="0" presId="urn:microsoft.com/office/officeart/2005/8/layout/vProcess5"/>
    <dgm:cxn modelId="{54377298-2D19-497A-A80D-B96D72195D99}" type="presParOf" srcId="{F2470B48-88B8-4CCD-98B9-631F0593C67A}" destId="{1F1055BB-D025-4FFE-952E-BBC71C82D732}" srcOrd="5" destOrd="0" presId="urn:microsoft.com/office/officeart/2005/8/layout/vProcess5"/>
    <dgm:cxn modelId="{8799988B-519C-423A-88C7-56375EDF013E}" type="presParOf" srcId="{F2470B48-88B8-4CCD-98B9-631F0593C67A}" destId="{44D20BE9-101A-4CA2-97BA-4143EB41F1D0}" srcOrd="6" destOrd="0" presId="urn:microsoft.com/office/officeart/2005/8/layout/vProcess5"/>
    <dgm:cxn modelId="{342E13ED-DE4C-49B6-BDE8-C96085EB60B1}" type="presParOf" srcId="{F2470B48-88B8-4CCD-98B9-631F0593C67A}" destId="{47875739-A8E0-4D9B-880D-29972C8628E6}" srcOrd="7" destOrd="0" presId="urn:microsoft.com/office/officeart/2005/8/layout/vProcess5"/>
    <dgm:cxn modelId="{0A120049-AECB-4BA7-9AA6-8FE96F760596}" type="presParOf" srcId="{F2470B48-88B8-4CCD-98B9-631F0593C67A}" destId="{CDE69AD8-2DCD-4829-A448-D83A6E747B6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32958-F6FE-4179-81E2-AA4234A8D9A4}" type="doc">
      <dgm:prSet loTypeId="urn:microsoft.com/office/officeart/2005/8/layout/vProcess5" loCatId="process" qsTypeId="urn:microsoft.com/office/officeart/2005/8/quickstyle/3d4" qsCatId="3D" csTypeId="urn:microsoft.com/office/officeart/2005/8/colors/colorful5" csCatId="colorful" phldr="1"/>
      <dgm:spPr/>
      <dgm:t>
        <a:bodyPr/>
        <a:lstStyle/>
        <a:p>
          <a:endParaRPr kumimoji="1" lang="ja-JP" altLang="en-US"/>
        </a:p>
      </dgm:t>
    </dgm:pt>
    <dgm:pt modelId="{E74C2E11-F40E-419F-8CDC-E832ADC0FA9E}">
      <dgm:prSet phldrT="[テキスト]" custT="1"/>
      <dgm:spPr>
        <a:solidFill>
          <a:schemeClr val="accent1">
            <a:lumMod val="60000"/>
            <a:lumOff val="40000"/>
          </a:schemeClr>
        </a:solidFill>
      </dgm:spPr>
      <dgm:t>
        <a:bodyPr/>
        <a:lstStyle/>
        <a:p>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認知症の原因となる疾患</a:t>
          </a:r>
          <a:endParaRPr kumimoji="1"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dgm:t>
    </dgm:pt>
    <dgm:pt modelId="{2EAB0CCC-C1D8-4F73-B403-10B4CD10A98B}" type="parTrans" cxnId="{2EA836D6-D31A-4C02-A641-75097FA7F219}">
      <dgm:prSet/>
      <dgm:spPr/>
      <dgm:t>
        <a:bodyPr/>
        <a:lstStyle/>
        <a:p>
          <a:endParaRPr kumimoji="1" lang="ja-JP" altLang="en-US" sz="2400">
            <a:solidFill>
              <a:schemeClr val="tx1"/>
            </a:solidFill>
          </a:endParaRPr>
        </a:p>
      </dgm:t>
    </dgm:pt>
    <dgm:pt modelId="{BC06EB98-4C6D-4E45-AE61-A7B1FB6CEAD1}" type="sibTrans" cxnId="{2EA836D6-D31A-4C02-A641-75097FA7F219}">
      <dgm:prSet custT="1"/>
      <dgm:spPr>
        <a:solidFill>
          <a:srgbClr val="FF7C80"/>
        </a:solidFill>
        <a:ln>
          <a:noFill/>
        </a:ln>
      </dgm:spPr>
      <dgm:t>
        <a:bodyPr/>
        <a:lstStyle/>
        <a:p>
          <a:endParaRPr kumimoji="1" lang="ja-JP" altLang="en-US" sz="2400">
            <a:solidFill>
              <a:schemeClr val="tx1"/>
            </a:solidFill>
          </a:endParaRPr>
        </a:p>
      </dgm:t>
    </dgm:pt>
    <dgm:pt modelId="{C90CA848-3F0B-4D0D-AF9B-838AE1FC4752}">
      <dgm:prSet phldrT="[テキスト]" custT="1"/>
      <dgm:spPr>
        <a:solidFill>
          <a:schemeClr val="accent5">
            <a:lumMod val="60000"/>
            <a:lumOff val="40000"/>
          </a:schemeClr>
        </a:solidFill>
      </dgm:spPr>
      <dgm:t>
        <a:bodyPr/>
        <a:lstStyle/>
        <a:p>
          <a:pPr>
            <a:spcAft>
              <a:spcPts val="0"/>
            </a:spcAft>
          </a:pPr>
          <a:r>
            <a:rPr kumimoji="1" lang="ja-JP" altLang="en-US" sz="2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認知機能障害（記憶障害、実行</a:t>
          </a:r>
          <a:endParaRPr kumimoji="1" lang="en-US" altLang="ja-JP" sz="28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pPr>
          <a:r>
            <a:rPr kumimoji="1" lang="ja-JP" altLang="en-US" sz="28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  機能障害、空間認知障害、など</a:t>
          </a:r>
          <a:r>
            <a:rPr kumimoji="1" lang="ja-JP" altLang="en-US" sz="24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dgm:t>
    </dgm:pt>
    <dgm:pt modelId="{388DA31E-B9D7-4BAC-AD76-FFDB41F2C448}" type="parTrans" cxnId="{5B1FCE75-A821-4F9A-97AE-0BE00BD5EED6}">
      <dgm:prSet/>
      <dgm:spPr/>
      <dgm:t>
        <a:bodyPr/>
        <a:lstStyle/>
        <a:p>
          <a:endParaRPr kumimoji="1" lang="ja-JP" altLang="en-US" sz="2400">
            <a:solidFill>
              <a:schemeClr val="tx1"/>
            </a:solidFill>
          </a:endParaRPr>
        </a:p>
      </dgm:t>
    </dgm:pt>
    <dgm:pt modelId="{ED352491-7775-4877-AAA3-B22C1628A273}" type="sibTrans" cxnId="{5B1FCE75-A821-4F9A-97AE-0BE00BD5EED6}">
      <dgm:prSet custT="1"/>
      <dgm:spPr>
        <a:solidFill>
          <a:srgbClr val="FF7C80"/>
        </a:solidFill>
        <a:ln>
          <a:noFill/>
        </a:ln>
      </dgm:spPr>
      <dgm:t>
        <a:bodyPr/>
        <a:lstStyle/>
        <a:p>
          <a:endParaRPr kumimoji="1" lang="ja-JP" altLang="en-US" sz="2400">
            <a:solidFill>
              <a:schemeClr val="tx1"/>
            </a:solidFill>
          </a:endParaRPr>
        </a:p>
      </dgm:t>
    </dgm:pt>
    <dgm:pt modelId="{B8A4C5E5-BE83-4204-9344-6830C88794DF}">
      <dgm:prSet phldrT="[テキスト]" custT="1"/>
      <dgm:spPr>
        <a:solidFill>
          <a:schemeClr val="accent3"/>
        </a:solidFill>
      </dgm:spPr>
      <dgm:t>
        <a:bodyPr/>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smtClean="0">
              <a:solidFill>
                <a:srgbClr val="FF5050"/>
              </a:solidFill>
              <a:latin typeface="Meiryo UI" panose="020B0604030504040204" pitchFamily="50" charset="-128"/>
              <a:ea typeface="Meiryo UI" panose="020B0604030504040204" pitchFamily="50" charset="-128"/>
              <a:cs typeface="Meiryo UI" panose="020B0604030504040204" pitchFamily="50" charset="-128"/>
            </a:rPr>
            <a:t>社会生活・日常生活への影響</a:t>
          </a:r>
          <a:endParaRPr kumimoji="1" lang="ja-JP" altLang="en-US" sz="2800" b="1" dirty="0">
            <a:solidFill>
              <a:srgbClr val="FF5050"/>
            </a:solidFill>
            <a:latin typeface="Meiryo UI" panose="020B0604030504040204" pitchFamily="50" charset="-128"/>
            <a:ea typeface="Meiryo UI" panose="020B0604030504040204" pitchFamily="50" charset="-128"/>
            <a:cs typeface="Meiryo UI" panose="020B0604030504040204" pitchFamily="50" charset="-128"/>
          </a:endParaRPr>
        </a:p>
      </dgm:t>
    </dgm:pt>
    <dgm:pt modelId="{3B3D483E-382B-4175-A3FF-E681D51B0FC9}" type="parTrans" cxnId="{81E844AF-2164-486E-BD20-A78E9C5CB205}">
      <dgm:prSet/>
      <dgm:spPr/>
      <dgm:t>
        <a:bodyPr/>
        <a:lstStyle/>
        <a:p>
          <a:endParaRPr kumimoji="1" lang="ja-JP" altLang="en-US" sz="2400">
            <a:solidFill>
              <a:schemeClr val="tx1"/>
            </a:solidFill>
          </a:endParaRPr>
        </a:p>
      </dgm:t>
    </dgm:pt>
    <dgm:pt modelId="{202783A7-2AF3-4821-841E-2A3821844003}" type="sibTrans" cxnId="{81E844AF-2164-486E-BD20-A78E9C5CB205}">
      <dgm:prSet/>
      <dgm:spPr/>
      <dgm:t>
        <a:bodyPr/>
        <a:lstStyle/>
        <a:p>
          <a:endParaRPr kumimoji="1" lang="ja-JP" altLang="en-US" sz="2400">
            <a:solidFill>
              <a:schemeClr val="tx1"/>
            </a:solidFill>
          </a:endParaRPr>
        </a:p>
      </dgm:t>
    </dgm:pt>
    <dgm:pt modelId="{F2470B48-88B8-4CCD-98B9-631F0593C67A}" type="pres">
      <dgm:prSet presAssocID="{C4A32958-F6FE-4179-81E2-AA4234A8D9A4}" presName="outerComposite" presStyleCnt="0">
        <dgm:presLayoutVars>
          <dgm:chMax val="5"/>
          <dgm:dir/>
          <dgm:resizeHandles val="exact"/>
        </dgm:presLayoutVars>
      </dgm:prSet>
      <dgm:spPr/>
      <dgm:t>
        <a:bodyPr/>
        <a:lstStyle/>
        <a:p>
          <a:endParaRPr kumimoji="1" lang="ja-JP" altLang="en-US"/>
        </a:p>
      </dgm:t>
    </dgm:pt>
    <dgm:pt modelId="{4B798340-5307-4983-853F-860F15D79A20}" type="pres">
      <dgm:prSet presAssocID="{C4A32958-F6FE-4179-81E2-AA4234A8D9A4}" presName="dummyMaxCanvas" presStyleCnt="0">
        <dgm:presLayoutVars/>
      </dgm:prSet>
      <dgm:spPr/>
      <dgm:t>
        <a:bodyPr/>
        <a:lstStyle/>
        <a:p>
          <a:endParaRPr kumimoji="1" lang="ja-JP" altLang="en-US"/>
        </a:p>
      </dgm:t>
    </dgm:pt>
    <dgm:pt modelId="{42F9FBA7-33E6-489C-91E0-750CD78C8857}" type="pres">
      <dgm:prSet presAssocID="{C4A32958-F6FE-4179-81E2-AA4234A8D9A4}" presName="ThreeNodes_1" presStyleLbl="node1" presStyleIdx="0" presStyleCnt="3" custLinFactNeighborY="-3197">
        <dgm:presLayoutVars>
          <dgm:bulletEnabled val="1"/>
        </dgm:presLayoutVars>
      </dgm:prSet>
      <dgm:spPr/>
      <dgm:t>
        <a:bodyPr/>
        <a:lstStyle/>
        <a:p>
          <a:endParaRPr kumimoji="1" lang="ja-JP" altLang="en-US"/>
        </a:p>
      </dgm:t>
    </dgm:pt>
    <dgm:pt modelId="{529A89B5-39E7-40D9-B9EA-40BE67D5B4A9}" type="pres">
      <dgm:prSet presAssocID="{C4A32958-F6FE-4179-81E2-AA4234A8D9A4}" presName="ThreeNodes_2" presStyleLbl="node1" presStyleIdx="1" presStyleCnt="3">
        <dgm:presLayoutVars>
          <dgm:bulletEnabled val="1"/>
        </dgm:presLayoutVars>
      </dgm:prSet>
      <dgm:spPr/>
      <dgm:t>
        <a:bodyPr/>
        <a:lstStyle/>
        <a:p>
          <a:endParaRPr kumimoji="1" lang="ja-JP" altLang="en-US"/>
        </a:p>
      </dgm:t>
    </dgm:pt>
    <dgm:pt modelId="{6066DD93-13EE-414C-B1A3-535A1FE84CC8}" type="pres">
      <dgm:prSet presAssocID="{C4A32958-F6FE-4179-81E2-AA4234A8D9A4}" presName="ThreeNodes_3" presStyleLbl="node1" presStyleIdx="2" presStyleCnt="3">
        <dgm:presLayoutVars>
          <dgm:bulletEnabled val="1"/>
        </dgm:presLayoutVars>
      </dgm:prSet>
      <dgm:spPr/>
      <dgm:t>
        <a:bodyPr/>
        <a:lstStyle/>
        <a:p>
          <a:endParaRPr kumimoji="1" lang="ja-JP" altLang="en-US"/>
        </a:p>
      </dgm:t>
    </dgm:pt>
    <dgm:pt modelId="{DD399AD4-F3B3-4045-8D34-963BE5D1E0BA}" type="pres">
      <dgm:prSet presAssocID="{C4A32958-F6FE-4179-81E2-AA4234A8D9A4}" presName="ThreeConn_1-2" presStyleLbl="fgAccFollowNode1" presStyleIdx="0" presStyleCnt="2">
        <dgm:presLayoutVars>
          <dgm:bulletEnabled val="1"/>
        </dgm:presLayoutVars>
      </dgm:prSet>
      <dgm:spPr/>
      <dgm:t>
        <a:bodyPr/>
        <a:lstStyle/>
        <a:p>
          <a:endParaRPr kumimoji="1" lang="ja-JP" altLang="en-US"/>
        </a:p>
      </dgm:t>
    </dgm:pt>
    <dgm:pt modelId="{1F1055BB-D025-4FFE-952E-BBC71C82D732}" type="pres">
      <dgm:prSet presAssocID="{C4A32958-F6FE-4179-81E2-AA4234A8D9A4}" presName="ThreeConn_2-3" presStyleLbl="fgAccFollowNode1" presStyleIdx="1" presStyleCnt="2">
        <dgm:presLayoutVars>
          <dgm:bulletEnabled val="1"/>
        </dgm:presLayoutVars>
      </dgm:prSet>
      <dgm:spPr/>
      <dgm:t>
        <a:bodyPr/>
        <a:lstStyle/>
        <a:p>
          <a:endParaRPr kumimoji="1" lang="ja-JP" altLang="en-US"/>
        </a:p>
      </dgm:t>
    </dgm:pt>
    <dgm:pt modelId="{44D20BE9-101A-4CA2-97BA-4143EB41F1D0}" type="pres">
      <dgm:prSet presAssocID="{C4A32958-F6FE-4179-81E2-AA4234A8D9A4}" presName="ThreeNodes_1_text" presStyleLbl="node1" presStyleIdx="2" presStyleCnt="3">
        <dgm:presLayoutVars>
          <dgm:bulletEnabled val="1"/>
        </dgm:presLayoutVars>
      </dgm:prSet>
      <dgm:spPr/>
      <dgm:t>
        <a:bodyPr/>
        <a:lstStyle/>
        <a:p>
          <a:endParaRPr kumimoji="1" lang="ja-JP" altLang="en-US"/>
        </a:p>
      </dgm:t>
    </dgm:pt>
    <dgm:pt modelId="{47875739-A8E0-4D9B-880D-29972C8628E6}" type="pres">
      <dgm:prSet presAssocID="{C4A32958-F6FE-4179-81E2-AA4234A8D9A4}" presName="ThreeNodes_2_text" presStyleLbl="node1" presStyleIdx="2" presStyleCnt="3">
        <dgm:presLayoutVars>
          <dgm:bulletEnabled val="1"/>
        </dgm:presLayoutVars>
      </dgm:prSet>
      <dgm:spPr/>
      <dgm:t>
        <a:bodyPr/>
        <a:lstStyle/>
        <a:p>
          <a:endParaRPr kumimoji="1" lang="ja-JP" altLang="en-US"/>
        </a:p>
      </dgm:t>
    </dgm:pt>
    <dgm:pt modelId="{CDE69AD8-2DCD-4829-A448-D83A6E747B6F}" type="pres">
      <dgm:prSet presAssocID="{C4A32958-F6FE-4179-81E2-AA4234A8D9A4}" presName="ThreeNodes_3_text" presStyleLbl="node1" presStyleIdx="2" presStyleCnt="3">
        <dgm:presLayoutVars>
          <dgm:bulletEnabled val="1"/>
        </dgm:presLayoutVars>
      </dgm:prSet>
      <dgm:spPr/>
      <dgm:t>
        <a:bodyPr/>
        <a:lstStyle/>
        <a:p>
          <a:endParaRPr kumimoji="1" lang="ja-JP" altLang="en-US"/>
        </a:p>
      </dgm:t>
    </dgm:pt>
  </dgm:ptLst>
  <dgm:cxnLst>
    <dgm:cxn modelId="{5B1FCE75-A821-4F9A-97AE-0BE00BD5EED6}" srcId="{C4A32958-F6FE-4179-81E2-AA4234A8D9A4}" destId="{C90CA848-3F0B-4D0D-AF9B-838AE1FC4752}" srcOrd="1" destOrd="0" parTransId="{388DA31E-B9D7-4BAC-AD76-FFDB41F2C448}" sibTransId="{ED352491-7775-4877-AAA3-B22C1628A273}"/>
    <dgm:cxn modelId="{7F744105-EACD-4D83-B257-213966A04642}" type="presOf" srcId="{B8A4C5E5-BE83-4204-9344-6830C88794DF}" destId="{6066DD93-13EE-414C-B1A3-535A1FE84CC8}" srcOrd="0" destOrd="0" presId="urn:microsoft.com/office/officeart/2005/8/layout/vProcess5"/>
    <dgm:cxn modelId="{B1CB85C3-08B1-41DB-AD37-D61523F6C133}" type="presOf" srcId="{ED352491-7775-4877-AAA3-B22C1628A273}" destId="{1F1055BB-D025-4FFE-952E-BBC71C82D732}" srcOrd="0" destOrd="0" presId="urn:microsoft.com/office/officeart/2005/8/layout/vProcess5"/>
    <dgm:cxn modelId="{3D7DBB7A-CB99-4C79-ACCF-6B67F806C3B3}" type="presOf" srcId="{E74C2E11-F40E-419F-8CDC-E832ADC0FA9E}" destId="{44D20BE9-101A-4CA2-97BA-4143EB41F1D0}" srcOrd="1" destOrd="0" presId="urn:microsoft.com/office/officeart/2005/8/layout/vProcess5"/>
    <dgm:cxn modelId="{9482C2A9-D8F2-4420-AEB6-9FDA47CEB426}" type="presOf" srcId="{C90CA848-3F0B-4D0D-AF9B-838AE1FC4752}" destId="{529A89B5-39E7-40D9-B9EA-40BE67D5B4A9}" srcOrd="0" destOrd="0" presId="urn:microsoft.com/office/officeart/2005/8/layout/vProcess5"/>
    <dgm:cxn modelId="{81E844AF-2164-486E-BD20-A78E9C5CB205}" srcId="{C4A32958-F6FE-4179-81E2-AA4234A8D9A4}" destId="{B8A4C5E5-BE83-4204-9344-6830C88794DF}" srcOrd="2" destOrd="0" parTransId="{3B3D483E-382B-4175-A3FF-E681D51B0FC9}" sibTransId="{202783A7-2AF3-4821-841E-2A3821844003}"/>
    <dgm:cxn modelId="{784EC97D-03B2-4D02-B718-8C8CE15B23DC}" type="presOf" srcId="{C90CA848-3F0B-4D0D-AF9B-838AE1FC4752}" destId="{47875739-A8E0-4D9B-880D-29972C8628E6}" srcOrd="1" destOrd="0" presId="urn:microsoft.com/office/officeart/2005/8/layout/vProcess5"/>
    <dgm:cxn modelId="{2EA836D6-D31A-4C02-A641-75097FA7F219}" srcId="{C4A32958-F6FE-4179-81E2-AA4234A8D9A4}" destId="{E74C2E11-F40E-419F-8CDC-E832ADC0FA9E}" srcOrd="0" destOrd="0" parTransId="{2EAB0CCC-C1D8-4F73-B403-10B4CD10A98B}" sibTransId="{BC06EB98-4C6D-4E45-AE61-A7B1FB6CEAD1}"/>
    <dgm:cxn modelId="{3C587FEE-1B44-4B6E-9846-4776FC3E0AF2}" type="presOf" srcId="{B8A4C5E5-BE83-4204-9344-6830C88794DF}" destId="{CDE69AD8-2DCD-4829-A448-D83A6E747B6F}" srcOrd="1" destOrd="0" presId="urn:microsoft.com/office/officeart/2005/8/layout/vProcess5"/>
    <dgm:cxn modelId="{C89CF6CF-FA6A-445C-878B-EDFCEB8BD0E4}" type="presOf" srcId="{BC06EB98-4C6D-4E45-AE61-A7B1FB6CEAD1}" destId="{DD399AD4-F3B3-4045-8D34-963BE5D1E0BA}" srcOrd="0" destOrd="0" presId="urn:microsoft.com/office/officeart/2005/8/layout/vProcess5"/>
    <dgm:cxn modelId="{A83CEF17-5839-4F7D-9BD2-100E28DD22C9}" type="presOf" srcId="{E74C2E11-F40E-419F-8CDC-E832ADC0FA9E}" destId="{42F9FBA7-33E6-489C-91E0-750CD78C8857}" srcOrd="0" destOrd="0" presId="urn:microsoft.com/office/officeart/2005/8/layout/vProcess5"/>
    <dgm:cxn modelId="{9884F081-1822-4093-B35E-2AADF333B5D2}" type="presOf" srcId="{C4A32958-F6FE-4179-81E2-AA4234A8D9A4}" destId="{F2470B48-88B8-4CCD-98B9-631F0593C67A}" srcOrd="0" destOrd="0" presId="urn:microsoft.com/office/officeart/2005/8/layout/vProcess5"/>
    <dgm:cxn modelId="{465E476A-BF2F-4A0E-8D18-C2759E9DE7F1}" type="presParOf" srcId="{F2470B48-88B8-4CCD-98B9-631F0593C67A}" destId="{4B798340-5307-4983-853F-860F15D79A20}" srcOrd="0" destOrd="0" presId="urn:microsoft.com/office/officeart/2005/8/layout/vProcess5"/>
    <dgm:cxn modelId="{273E88BD-9A58-4E22-9746-BAB5528F4C58}" type="presParOf" srcId="{F2470B48-88B8-4CCD-98B9-631F0593C67A}" destId="{42F9FBA7-33E6-489C-91E0-750CD78C8857}" srcOrd="1" destOrd="0" presId="urn:microsoft.com/office/officeart/2005/8/layout/vProcess5"/>
    <dgm:cxn modelId="{B8AC2640-8E58-44EB-B428-9A22B08780BB}" type="presParOf" srcId="{F2470B48-88B8-4CCD-98B9-631F0593C67A}" destId="{529A89B5-39E7-40D9-B9EA-40BE67D5B4A9}" srcOrd="2" destOrd="0" presId="urn:microsoft.com/office/officeart/2005/8/layout/vProcess5"/>
    <dgm:cxn modelId="{5643523E-B82F-4B17-9C9A-37CFD1A530C6}" type="presParOf" srcId="{F2470B48-88B8-4CCD-98B9-631F0593C67A}" destId="{6066DD93-13EE-414C-B1A3-535A1FE84CC8}" srcOrd="3" destOrd="0" presId="urn:microsoft.com/office/officeart/2005/8/layout/vProcess5"/>
    <dgm:cxn modelId="{DCCB98A7-BA0D-4277-A5DD-2F96CBAA6B50}" type="presParOf" srcId="{F2470B48-88B8-4CCD-98B9-631F0593C67A}" destId="{DD399AD4-F3B3-4045-8D34-963BE5D1E0BA}" srcOrd="4" destOrd="0" presId="urn:microsoft.com/office/officeart/2005/8/layout/vProcess5"/>
    <dgm:cxn modelId="{A0F24B2A-A7F4-4940-BBE9-857C87C0A060}" type="presParOf" srcId="{F2470B48-88B8-4CCD-98B9-631F0593C67A}" destId="{1F1055BB-D025-4FFE-952E-BBC71C82D732}" srcOrd="5" destOrd="0" presId="urn:microsoft.com/office/officeart/2005/8/layout/vProcess5"/>
    <dgm:cxn modelId="{F7C61853-8C02-4B26-AE3F-2D9B453CFD0B}" type="presParOf" srcId="{F2470B48-88B8-4CCD-98B9-631F0593C67A}" destId="{44D20BE9-101A-4CA2-97BA-4143EB41F1D0}" srcOrd="6" destOrd="0" presId="urn:microsoft.com/office/officeart/2005/8/layout/vProcess5"/>
    <dgm:cxn modelId="{379CE40B-5B55-40B3-9D74-CE13E3C282C8}" type="presParOf" srcId="{F2470B48-88B8-4CCD-98B9-631F0593C67A}" destId="{47875739-A8E0-4D9B-880D-29972C8628E6}" srcOrd="7" destOrd="0" presId="urn:microsoft.com/office/officeart/2005/8/layout/vProcess5"/>
    <dgm:cxn modelId="{AE5162B5-900B-4A66-B50D-77C639F6EC73}" type="presParOf" srcId="{F2470B48-88B8-4CCD-98B9-631F0593C67A}" destId="{CDE69AD8-2DCD-4829-A448-D83A6E747B6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386782" y="9441370"/>
            <a:ext cx="2470503" cy="4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b" anchorCtr="0" compatLnSpc="1">
            <a:prstTxWarp prst="textNoShape">
              <a:avLst/>
            </a:prstTxWarp>
          </a:bodyPr>
          <a:lstStyle>
            <a:lvl1pPr algn="ctr" defTabSz="913929">
              <a:defRPr sz="1300" smtClean="0">
                <a:latin typeface="Century" pitchFamily="18" charset="0"/>
              </a:defRPr>
            </a:lvl1pPr>
          </a:lstStyle>
          <a:p>
            <a:pPr>
              <a:defRPr/>
            </a:pPr>
            <a:endParaRPr lang="en-US" altLang="ja-JP"/>
          </a:p>
        </p:txBody>
      </p:sp>
      <p:sp>
        <p:nvSpPr>
          <p:cNvPr id="11267" name="Text Box 6"/>
          <p:cNvSpPr txBox="1">
            <a:spLocks noChangeArrowheads="1"/>
          </p:cNvSpPr>
          <p:nvPr/>
        </p:nvSpPr>
        <p:spPr bwMode="auto">
          <a:xfrm>
            <a:off x="121776" y="695307"/>
            <a:ext cx="1003119" cy="77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60" tIns="6158" rIns="51460" bIns="6158"/>
          <a:lstStyle>
            <a:lvl1pPr defTabSz="647700" eaLnBrk="0" hangingPunct="0">
              <a:defRPr kumimoji="1" sz="3600">
                <a:solidFill>
                  <a:schemeClr val="tx1"/>
                </a:solidFill>
                <a:latin typeface="Arial" pitchFamily="34" charset="0"/>
                <a:ea typeface="ＭＳ Ｐゴシック" pitchFamily="50" charset="-128"/>
              </a:defRPr>
            </a:lvl1pPr>
            <a:lvl2pPr marL="776288" indent="-298450" defTabSz="647700" eaLnBrk="0" hangingPunct="0">
              <a:defRPr kumimoji="1" sz="3600">
                <a:solidFill>
                  <a:schemeClr val="tx1"/>
                </a:solidFill>
                <a:latin typeface="Arial" pitchFamily="34" charset="0"/>
                <a:ea typeface="ＭＳ Ｐゴシック" pitchFamily="50" charset="-128"/>
              </a:defRPr>
            </a:lvl2pPr>
            <a:lvl3pPr marL="1193800" indent="-239713" defTabSz="647700" eaLnBrk="0" hangingPunct="0">
              <a:defRPr kumimoji="1" sz="3600">
                <a:solidFill>
                  <a:schemeClr val="tx1"/>
                </a:solidFill>
                <a:latin typeface="Arial" pitchFamily="34" charset="0"/>
                <a:ea typeface="ＭＳ Ｐゴシック" pitchFamily="50" charset="-128"/>
              </a:defRPr>
            </a:lvl3pPr>
            <a:lvl4pPr marL="1670050" indent="-238125" defTabSz="647700" eaLnBrk="0" hangingPunct="0">
              <a:defRPr kumimoji="1" sz="3600">
                <a:solidFill>
                  <a:schemeClr val="tx1"/>
                </a:solidFill>
                <a:latin typeface="Arial" pitchFamily="34" charset="0"/>
                <a:ea typeface="ＭＳ Ｐゴシック" pitchFamily="50" charset="-128"/>
              </a:defRPr>
            </a:lvl4pPr>
            <a:lvl5pPr marL="2147888" indent="-238125" defTabSz="647700" eaLnBrk="0" hangingPunct="0">
              <a:defRPr kumimoji="1" sz="3600">
                <a:solidFill>
                  <a:schemeClr val="tx1"/>
                </a:solidFill>
                <a:latin typeface="Arial" pitchFamily="34" charset="0"/>
                <a:ea typeface="ＭＳ Ｐゴシック" pitchFamily="50" charset="-128"/>
              </a:defRPr>
            </a:lvl5pPr>
            <a:lvl6pPr marL="26050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30622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5194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976688" indent="-238125" defTabSz="6477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defRPr/>
            </a:pPr>
            <a:endParaRPr lang="ja-JP" altLang="ja-JP" sz="2500"/>
          </a:p>
        </p:txBody>
      </p:sp>
    </p:spTree>
    <p:extLst>
      <p:ext uri="{BB962C8B-B14F-4D97-AF65-F5344CB8AC3E}">
        <p14:creationId xmlns:p14="http://schemas.microsoft.com/office/powerpoint/2010/main" val="395427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51512" cy="4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t" anchorCtr="0" compatLnSpc="1">
            <a:prstTxWarp prst="textNoShape">
              <a:avLst/>
            </a:prstTxWarp>
          </a:bodyPr>
          <a:lstStyle>
            <a:lvl1pPr defTabSz="913929">
              <a:defRPr sz="1300" smtClean="0"/>
            </a:lvl1pPr>
          </a:lstStyle>
          <a:p>
            <a:pPr>
              <a:defRPr/>
            </a:pPr>
            <a:r>
              <a:rPr lang="en-US" altLang="ja-JP"/>
              <a:t>【連 携】</a:t>
            </a:r>
          </a:p>
        </p:txBody>
      </p:sp>
      <p:sp>
        <p:nvSpPr>
          <p:cNvPr id="4099" name="Rectangle 3"/>
          <p:cNvSpPr>
            <a:spLocks noGrp="1" noChangeArrowheads="1"/>
          </p:cNvSpPr>
          <p:nvPr>
            <p:ph type="dt" idx="1"/>
          </p:nvPr>
        </p:nvSpPr>
        <p:spPr bwMode="auto">
          <a:xfrm>
            <a:off x="3852644" y="2"/>
            <a:ext cx="2953034" cy="4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t" anchorCtr="0" compatLnSpc="1">
            <a:prstTxWarp prst="textNoShape">
              <a:avLst/>
            </a:prstTxWarp>
          </a:bodyPr>
          <a:lstStyle>
            <a:lvl1pPr algn="r" defTabSz="913929">
              <a:defRPr sz="1300" smtClean="0"/>
            </a:lvl1pPr>
          </a:lstStyle>
          <a:p>
            <a:pPr>
              <a:defRPr/>
            </a:pPr>
            <a:endParaRPr lang="en-US" altLang="ja-JP"/>
          </a:p>
        </p:txBody>
      </p:sp>
      <p:sp>
        <p:nvSpPr>
          <p:cNvPr id="65540" name="Rectangle 4"/>
          <p:cNvSpPr>
            <a:spLocks noGrp="1" noRot="1" noChangeAspect="1" noChangeArrowheads="1" noTextEdit="1"/>
          </p:cNvSpPr>
          <p:nvPr>
            <p:ph type="sldImg" idx="2"/>
          </p:nvPr>
        </p:nvSpPr>
        <p:spPr bwMode="auto">
          <a:xfrm>
            <a:off x="927100"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0417" y="4720684"/>
            <a:ext cx="5446369" cy="447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438285"/>
            <a:ext cx="2951512" cy="49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b" anchorCtr="0" compatLnSpc="1">
            <a:prstTxWarp prst="textNoShape">
              <a:avLst/>
            </a:prstTxWarp>
          </a:bodyPr>
          <a:lstStyle>
            <a:lvl1pPr defTabSz="913929">
              <a:defRPr sz="1300" smtClean="0"/>
            </a:lvl1pPr>
          </a:lstStyle>
          <a:p>
            <a:pPr>
              <a:defRPr/>
            </a:pPr>
            <a:endParaRPr lang="en-US" altLang="ja-JP"/>
          </a:p>
        </p:txBody>
      </p:sp>
      <p:sp>
        <p:nvSpPr>
          <p:cNvPr id="4103" name="Rectangle 7"/>
          <p:cNvSpPr>
            <a:spLocks noGrp="1" noChangeArrowheads="1"/>
          </p:cNvSpPr>
          <p:nvPr>
            <p:ph type="sldNum" sz="quarter" idx="5"/>
          </p:nvPr>
        </p:nvSpPr>
        <p:spPr bwMode="auto">
          <a:xfrm>
            <a:off x="3852644" y="9438285"/>
            <a:ext cx="2953034" cy="49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45" tIns="46074" rIns="92145" bIns="46074" numCol="1" anchor="b" anchorCtr="0" compatLnSpc="1">
            <a:prstTxWarp prst="textNoShape">
              <a:avLst/>
            </a:prstTxWarp>
          </a:bodyPr>
          <a:lstStyle>
            <a:lvl1pPr algn="r" defTabSz="913929">
              <a:defRPr sz="1300" smtClean="0"/>
            </a:lvl1pPr>
          </a:lstStyle>
          <a:p>
            <a:pPr>
              <a:defRPr/>
            </a:pPr>
            <a:fld id="{6BFF1604-1CB3-449B-8D58-E9A2DA43D974}" type="slidenum">
              <a:rPr lang="en-US" altLang="ja-JP"/>
              <a:pPr>
                <a:defRPr/>
              </a:pPr>
              <a:t>‹#›</a:t>
            </a:fld>
            <a:endParaRPr lang="en-US" altLang="ja-JP"/>
          </a:p>
        </p:txBody>
      </p:sp>
    </p:spTree>
    <p:extLst>
      <p:ext uri="{BB962C8B-B14F-4D97-AF65-F5344CB8AC3E}">
        <p14:creationId xmlns:p14="http://schemas.microsoft.com/office/powerpoint/2010/main" val="4068401651"/>
      </p:ext>
    </p:extLst>
  </p:cSld>
  <p:clrMap bg1="lt1" tx1="dk1" bg2="lt2" tx2="dk2" accent1="accent1" accent2="accent2" accent3="accent3" accent4="accent4" accent5="accent5" accent6="accent6" hlink="hlink" folHlink="folHlink"/>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99748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認知症を理解するためには、</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 認知症の原因となる疾患の特徴を踏まえること、</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 認知症による症状（認知機能障害）の現れ方を知ること</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 認知機能障害がどのように生活に影響するか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を踏まえると整理しやすい。</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4384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384608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5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ts val="2029"/>
              </a:lnSpc>
              <a:spcBef>
                <a:spcPts val="0"/>
              </a:spcBef>
            </a:pPr>
            <a:r>
              <a:rPr lang="ja-JP" altLang="en-US" dirty="0" smtClean="0">
                <a:latin typeface="Meiryo UI" panose="020B0604030504040204" pitchFamily="50" charset="-128"/>
                <a:ea typeface="Meiryo UI" panose="020B0604030504040204" pitchFamily="50" charset="-128"/>
              </a:rPr>
              <a:t>  主要な認知症を引き起こす（神経変性）疾患をあげる</a:t>
            </a:r>
            <a:endParaRPr lang="en-US" altLang="ja-JP"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認知症の診断がつく症例のうち、アルツハイマー型認知症が約半数を占める</a:t>
            </a:r>
          </a:p>
        </p:txBody>
      </p:sp>
    </p:spTree>
    <p:extLst>
      <p:ext uri="{BB962C8B-B14F-4D97-AF65-F5344CB8AC3E}">
        <p14:creationId xmlns:p14="http://schemas.microsoft.com/office/powerpoint/2010/main" val="38487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原因</a:t>
            </a:r>
            <a:r>
              <a:rPr lang="ja-JP" altLang="en-US" dirty="0">
                <a:latin typeface="Meiryo UI" panose="020B0604030504040204" pitchFamily="50" charset="-128"/>
                <a:ea typeface="Meiryo UI" panose="020B0604030504040204" pitchFamily="50" charset="-128"/>
              </a:rPr>
              <a:t>疾患によって、症状やその現れ方に特徴がある。</a:t>
            </a:r>
            <a:endParaRPr lang="en-US" altLang="ja-JP" dirty="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特</a:t>
            </a:r>
            <a:r>
              <a:rPr lang="ja-JP" altLang="en-US" dirty="0">
                <a:latin typeface="Meiryo UI" panose="020B0604030504040204" pitchFamily="50" charset="-128"/>
                <a:ea typeface="Meiryo UI" panose="020B0604030504040204" pitchFamily="50" charset="-128"/>
              </a:rPr>
              <a:t>に、レビー小体型認知症は、身体症状（薬を含め）</a:t>
            </a:r>
            <a:r>
              <a:rPr lang="ja-JP" altLang="en-US" dirty="0" smtClean="0">
                <a:latin typeface="Meiryo UI" panose="020B0604030504040204" pitchFamily="50" charset="-128"/>
                <a:ea typeface="Meiryo UI" panose="020B0604030504040204" pitchFamily="50" charset="-128"/>
              </a:rPr>
              <a:t>が特徴</a:t>
            </a:r>
            <a:r>
              <a:rPr lang="ja-JP" altLang="en-US" dirty="0">
                <a:latin typeface="Meiryo UI" panose="020B0604030504040204" pitchFamily="50" charset="-128"/>
                <a:ea typeface="Meiryo UI" panose="020B0604030504040204" pitchFamily="50" charset="-128"/>
              </a:rPr>
              <a:t>なので、理解しておく必要がある。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089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10734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881063" y="730250"/>
            <a:ext cx="4864100" cy="3649663"/>
          </a:xfrm>
          <a:ln/>
        </p:spPr>
      </p:sp>
      <p:sp>
        <p:nvSpPr>
          <p:cNvPr id="218117" name="Rectangle 3"/>
          <p:cNvSpPr>
            <a:spLocks noGrp="1" noChangeArrowheads="1"/>
          </p:cNvSpPr>
          <p:nvPr>
            <p:ph type="body" idx="1"/>
          </p:nvPr>
        </p:nvSpPr>
        <p:spPr>
          <a:xfrm>
            <a:off x="680419" y="4720684"/>
            <a:ext cx="5301758" cy="4472471"/>
          </a:xfrm>
          <a:noFill/>
        </p:spPr>
        <p:txBody>
          <a:bodyPr lIns="64471" tIns="32235" rIns="64471" bIns="32235"/>
          <a:lstStyle/>
          <a:p>
            <a:pPr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認知症</a:t>
            </a:r>
            <a:r>
              <a:rPr lang="ja-JP" altLang="ja-JP" kern="100" dirty="0">
                <a:latin typeface="Meiryo UI" panose="020B0604030504040204" pitchFamily="50" charset="-128"/>
                <a:ea typeface="Meiryo UI" panose="020B0604030504040204" pitchFamily="50" charset="-128"/>
                <a:cs typeface="Times New Roman"/>
              </a:rPr>
              <a:t>の主体は認知機能の障害であり、中核症状とよばれている。さらに、それらの中核症状に続発、併存して様々な精神症状あるいは行動上の障害がみられ、行動・心理症状（</a:t>
            </a:r>
            <a:r>
              <a:rPr lang="en-US" altLang="ja-JP" kern="100" dirty="0">
                <a:latin typeface="Meiryo UI" panose="020B0604030504040204" pitchFamily="50" charset="-128"/>
                <a:ea typeface="Meiryo UI" panose="020B0604030504040204" pitchFamily="50" charset="-128"/>
                <a:cs typeface="Times New Roman"/>
              </a:rPr>
              <a:t>BPSD</a:t>
            </a:r>
            <a:r>
              <a:rPr lang="ja-JP" altLang="ja-JP" kern="100" dirty="0">
                <a:latin typeface="Meiryo UI" panose="020B0604030504040204" pitchFamily="50" charset="-128"/>
                <a:ea typeface="Meiryo UI" panose="020B0604030504040204" pitchFamily="50" charset="-128"/>
                <a:cs typeface="Times New Roman"/>
              </a:rPr>
              <a:t>）と呼ばれている。国際老年精神医学会においても提唱されている。</a:t>
            </a:r>
          </a:p>
          <a:p>
            <a:pPr>
              <a:lnSpc>
                <a:spcPts val="2029"/>
              </a:lnSpc>
              <a:spcBef>
                <a:spcPts val="0"/>
              </a:spcBef>
            </a:pPr>
            <a:r>
              <a:rPr lang="ja-JP" altLang="ja-JP" kern="100" dirty="0">
                <a:latin typeface="Meiryo UI" panose="020B0604030504040204" pitchFamily="50" charset="-128"/>
                <a:ea typeface="Meiryo UI" panose="020B0604030504040204" pitchFamily="50" charset="-128"/>
                <a:cs typeface="Times New Roman"/>
              </a:rPr>
              <a:t>　中核症状としては、さまざまな認知機能が障害され、記憶障害を始めとして、判断力低下、見当識障害、失語、失行、失認などの症状がみられる。一方、行動・心理</a:t>
            </a:r>
            <a:r>
              <a:rPr lang="ja-JP" altLang="ja-JP" kern="100" dirty="0" smtClean="0">
                <a:latin typeface="Meiryo UI" panose="020B0604030504040204" pitchFamily="50" charset="-128"/>
                <a:ea typeface="Meiryo UI" panose="020B0604030504040204" pitchFamily="50" charset="-128"/>
                <a:cs typeface="Times New Roman"/>
              </a:rPr>
              <a:t>症状</a:t>
            </a:r>
            <a:endParaRPr lang="en-US" altLang="ja-JP" kern="100" dirty="0" smtClean="0">
              <a:latin typeface="Meiryo UI" panose="020B0604030504040204" pitchFamily="50" charset="-128"/>
              <a:ea typeface="Meiryo UI" panose="020B0604030504040204" pitchFamily="50" charset="-128"/>
              <a:cs typeface="Times New Roman"/>
            </a:endParaRPr>
          </a:p>
          <a:p>
            <a:pPr>
              <a:lnSpc>
                <a:spcPts val="2029"/>
              </a:lnSpc>
              <a:spcBef>
                <a:spcPts val="0"/>
              </a:spcBef>
            </a:pPr>
            <a:r>
              <a:rPr lang="ja-JP" altLang="ja-JP" kern="100" dirty="0" smtClean="0">
                <a:latin typeface="Meiryo UI" panose="020B0604030504040204" pitchFamily="50" charset="-128"/>
                <a:ea typeface="Meiryo UI" panose="020B0604030504040204" pitchFamily="50" charset="-128"/>
                <a:cs typeface="Times New Roman"/>
              </a:rPr>
              <a:t>（</a:t>
            </a:r>
            <a:r>
              <a:rPr lang="en-US" altLang="ja-JP" kern="100" dirty="0">
                <a:latin typeface="Meiryo UI" panose="020B0604030504040204" pitchFamily="50" charset="-128"/>
                <a:ea typeface="Meiryo UI" panose="020B0604030504040204" pitchFamily="50" charset="-128"/>
                <a:cs typeface="Times New Roman"/>
              </a:rPr>
              <a:t>BPSD</a:t>
            </a:r>
            <a:r>
              <a:rPr lang="ja-JP" altLang="ja-JP" kern="100" dirty="0">
                <a:latin typeface="Meiryo UI" panose="020B0604030504040204" pitchFamily="50" charset="-128"/>
                <a:ea typeface="Meiryo UI" panose="020B0604030504040204" pitchFamily="50" charset="-128"/>
                <a:cs typeface="Times New Roman"/>
              </a:rPr>
              <a:t>）としては、抑うつ、興奮、徘徊、睡眠障害、妄想などの症状がみられる。これらの症状は介護の上でも問題となるが、環境の調整、対応上の工夫、対症的な薬物療法などで改善する可能性がある。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8375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9" y="4720684"/>
            <a:ext cx="5382436"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中核症状の一つ、記憶障害。</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近時記憶の障害が中心で、数分から数日の新しい記憶が障害される。一方、昔の出来事や、体で覚えた記憶は障害されにくい。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948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中核症状の一つ、実行機能障害。</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先を予測して行動を調整することが苦手になる。近時記憶障害よりも先に障害される傾向がある。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身体合併症治療の場面ではセルフケアの管理で注意をしたい。</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32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9" y="4720684"/>
            <a:ext cx="5345904"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中核症状の一つ、視空間認知障害。</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物と自分との位置関係をつかむことが難しくなる。全体の構造を理解するのが難しくなったり、見え方が変わると、とらえることが急に難しくなることがある。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入院中では、トイレや食事の場面で評価が重要になる。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24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9" y="4720684"/>
            <a:ext cx="5486814"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中核症状である、失語、失行。</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失語は言葉の理解や発語が難しくなる。アルツハイマー型認知症においては、言葉の想起が難しくなることが多い。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失行は、運動機能は保たれているにも関わらず、目的に沿った行動をとることができなくなることを指す。</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7135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65638" indent="-165638">
              <a:buFont typeface="Arial" panose="020B0604020202020204" pitchFamily="34" charset="0"/>
              <a:buChar char="•"/>
            </a:pPr>
            <a:r>
              <a:rPr kumimoji="1" lang="ja-JP" altLang="en-US" dirty="0" smtClean="0"/>
              <a:t>レディネスの確認（対応力向上にはしっかりとした脳生理学の基礎知識が必要）</a:t>
            </a:r>
            <a:endParaRPr kumimoji="1" lang="en-US" altLang="ja-JP" dirty="0" smtClean="0"/>
          </a:p>
          <a:p>
            <a:pPr marL="165638" indent="-165638">
              <a:buFont typeface="Arial" panose="020B0604020202020204" pitchFamily="34" charset="0"/>
              <a:buChar char="•"/>
            </a:pPr>
            <a:r>
              <a:rPr kumimoji="1" lang="ja-JP" altLang="en-US" dirty="0" smtClean="0"/>
              <a:t>身内に認知症の親族はいるか。</a:t>
            </a:r>
            <a:endParaRPr kumimoji="1" lang="en-US" altLang="ja-JP" dirty="0" smtClean="0"/>
          </a:p>
          <a:p>
            <a:pPr marL="165638" indent="-165638">
              <a:buFont typeface="Arial" panose="020B0604020202020204" pitchFamily="34" charset="0"/>
              <a:buChar char="•"/>
            </a:pPr>
            <a:r>
              <a:rPr kumimoji="1" lang="ja-JP" altLang="en-US" dirty="0" smtClean="0"/>
              <a:t>募集要項の再確認（アセスメント・計画の立案・実施・評価　及び　研修会終了後の院内研修会開催あり　）</a:t>
            </a:r>
            <a:endParaRPr kumimoji="1" lang="ja-JP" altLang="en-US" dirty="0"/>
          </a:p>
        </p:txBody>
      </p:sp>
    </p:spTree>
    <p:extLst>
      <p:ext uri="{BB962C8B-B14F-4D97-AF65-F5344CB8AC3E}">
        <p14:creationId xmlns:p14="http://schemas.microsoft.com/office/powerpoint/2010/main" val="128855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9" y="4720684"/>
            <a:ext cx="5373303"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複雑性注意の障害は、注意を必要なところに維持したり、分散させたりすることが難しくなる。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結果として、刺激が多い環境での作業能率が落ちたり、集中するのにより労力を要することになる。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9691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881063" y="730250"/>
            <a:ext cx="4864100" cy="3649663"/>
          </a:xfrm>
          <a:ln/>
        </p:spPr>
      </p:sp>
      <p:sp>
        <p:nvSpPr>
          <p:cNvPr id="218117" name="Rectangle 3"/>
          <p:cNvSpPr>
            <a:spLocks noGrp="1" noChangeArrowheads="1"/>
          </p:cNvSpPr>
          <p:nvPr>
            <p:ph type="body" idx="1"/>
          </p:nvPr>
        </p:nvSpPr>
        <p:spPr>
          <a:xfrm>
            <a:off x="680418" y="4720684"/>
            <a:ext cx="5301759" cy="4472471"/>
          </a:xfrm>
          <a:noFill/>
        </p:spPr>
        <p:txBody>
          <a:bodyPr lIns="64471" tIns="32235" rIns="64471" bIns="32235"/>
          <a:lstStyle/>
          <a:p>
            <a:pPr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認知症</a:t>
            </a:r>
            <a:r>
              <a:rPr lang="ja-JP" altLang="ja-JP" kern="100" dirty="0">
                <a:latin typeface="Meiryo UI" panose="020B0604030504040204" pitchFamily="50" charset="-128"/>
                <a:ea typeface="Meiryo UI" panose="020B0604030504040204" pitchFamily="50" charset="-128"/>
                <a:cs typeface="Times New Roman"/>
              </a:rPr>
              <a:t>の主体は認知機能の障害であり、中核症状とよばれている。さらに、それらの中核症状に続発、併存して様々な精神症状あるいは行動上の障害がみられ、行動・心理症状（</a:t>
            </a:r>
            <a:r>
              <a:rPr lang="en-US" altLang="ja-JP" kern="100" dirty="0">
                <a:latin typeface="Meiryo UI" panose="020B0604030504040204" pitchFamily="50" charset="-128"/>
                <a:ea typeface="Meiryo UI" panose="020B0604030504040204" pitchFamily="50" charset="-128"/>
                <a:cs typeface="Times New Roman"/>
              </a:rPr>
              <a:t>BPSD</a:t>
            </a:r>
            <a:r>
              <a:rPr lang="ja-JP" altLang="ja-JP" kern="100" dirty="0">
                <a:latin typeface="Meiryo UI" panose="020B0604030504040204" pitchFamily="50" charset="-128"/>
                <a:ea typeface="Meiryo UI" panose="020B0604030504040204" pitchFamily="50" charset="-128"/>
                <a:cs typeface="Times New Roman"/>
              </a:rPr>
              <a:t>）と呼ばれている。国際老年精神医学会においても提唱されている。</a:t>
            </a:r>
          </a:p>
          <a:p>
            <a:pPr>
              <a:lnSpc>
                <a:spcPts val="2029"/>
              </a:lnSpc>
              <a:spcBef>
                <a:spcPts val="0"/>
              </a:spcBef>
            </a:pPr>
            <a:r>
              <a:rPr lang="ja-JP" altLang="ja-JP" kern="100" dirty="0">
                <a:latin typeface="Meiryo UI" panose="020B0604030504040204" pitchFamily="50" charset="-128"/>
                <a:ea typeface="Meiryo UI" panose="020B0604030504040204" pitchFamily="50" charset="-128"/>
                <a:cs typeface="Times New Roman"/>
              </a:rPr>
              <a:t>　中核症状としては、さまざまな認知機能が障害され、記憶障害を始めとして、判断力低下、見当識障害、失語、失行、失認などの症状がみられる。一方、行動・心理</a:t>
            </a:r>
            <a:r>
              <a:rPr lang="ja-JP" altLang="ja-JP" kern="100" dirty="0" smtClean="0">
                <a:latin typeface="Meiryo UI" panose="020B0604030504040204" pitchFamily="50" charset="-128"/>
                <a:ea typeface="Meiryo UI" panose="020B0604030504040204" pitchFamily="50" charset="-128"/>
                <a:cs typeface="Times New Roman"/>
              </a:rPr>
              <a:t>症状</a:t>
            </a:r>
            <a:endParaRPr lang="en-US" altLang="ja-JP" kern="100" dirty="0" smtClean="0">
              <a:latin typeface="Meiryo UI" panose="020B0604030504040204" pitchFamily="50" charset="-128"/>
              <a:ea typeface="Meiryo UI" panose="020B0604030504040204" pitchFamily="50" charset="-128"/>
              <a:cs typeface="Times New Roman"/>
            </a:endParaRPr>
          </a:p>
          <a:p>
            <a:pPr>
              <a:lnSpc>
                <a:spcPts val="2029"/>
              </a:lnSpc>
              <a:spcBef>
                <a:spcPts val="0"/>
              </a:spcBef>
            </a:pPr>
            <a:r>
              <a:rPr lang="ja-JP" altLang="ja-JP" kern="100" dirty="0" smtClean="0">
                <a:latin typeface="Meiryo UI" panose="020B0604030504040204" pitchFamily="50" charset="-128"/>
                <a:ea typeface="Meiryo UI" panose="020B0604030504040204" pitchFamily="50" charset="-128"/>
                <a:cs typeface="Times New Roman"/>
              </a:rPr>
              <a:t>（</a:t>
            </a:r>
            <a:r>
              <a:rPr lang="en-US" altLang="ja-JP" kern="100" dirty="0">
                <a:latin typeface="Meiryo UI" panose="020B0604030504040204" pitchFamily="50" charset="-128"/>
                <a:ea typeface="Meiryo UI" panose="020B0604030504040204" pitchFamily="50" charset="-128"/>
                <a:cs typeface="Times New Roman"/>
              </a:rPr>
              <a:t>BPSD</a:t>
            </a:r>
            <a:r>
              <a:rPr lang="ja-JP" altLang="ja-JP" kern="100" dirty="0">
                <a:latin typeface="Meiryo UI" panose="020B0604030504040204" pitchFamily="50" charset="-128"/>
                <a:ea typeface="Meiryo UI" panose="020B0604030504040204" pitchFamily="50" charset="-128"/>
                <a:cs typeface="Times New Roman"/>
              </a:rPr>
              <a:t>）としては、抑うつ、興奮、徘徊、睡眠障害、妄想などの症状がみられる。これらの症状は介護の上でも問題となるが、環境の調整、対応上の工夫、対症的な薬物療法などで改善する可能性がある。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8985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中核症状が、認知症の症状そのものであるのに対して、</a:t>
            </a:r>
            <a:r>
              <a:rPr kumimoji="1" lang="en-US" altLang="ja-JP" dirty="0" smtClean="0">
                <a:latin typeface="Meiryo UI" panose="020B0604030504040204" pitchFamily="50" charset="-128"/>
                <a:ea typeface="Meiryo UI" panose="020B0604030504040204" pitchFamily="50" charset="-128"/>
              </a:rPr>
              <a:t>BPSD</a:t>
            </a:r>
            <a:r>
              <a:rPr kumimoji="1" lang="ja-JP" altLang="en-US" dirty="0" smtClean="0">
                <a:latin typeface="Meiryo UI" panose="020B0604030504040204" pitchFamily="50" charset="-128"/>
                <a:ea typeface="Meiryo UI" panose="020B0604030504040204" pitchFamily="50" charset="-128"/>
              </a:rPr>
              <a:t>は認知症の症状そのものではないこと、中核症状があることにより、周囲の環境にうまく適応できなくなり、その結果反応して生じた症状を指す。</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728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418" y="4720684"/>
            <a:ext cx="5383958" cy="4472471"/>
          </a:xfrm>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一般病院の場合、身体治療に伴う苦痛や投与されている薬剤、入院環境の影響が大きい。</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BPSD</a:t>
            </a:r>
            <a:r>
              <a:rPr kumimoji="1" lang="ja-JP" altLang="en-US" dirty="0" smtClean="0">
                <a:latin typeface="Meiryo UI" panose="020B0604030504040204" pitchFamily="50" charset="-128"/>
                <a:ea typeface="Meiryo UI" panose="020B0604030504040204" pitchFamily="50" charset="-128"/>
              </a:rPr>
              <a:t>を疑う症状が出た場合には、まず治療に関連した苦痛が影響していないかどうかを鑑別することが重要である。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身体的な苦痛としては、痛みや脱水、便秘、不眠、薬剤の影響、環境要因があげられる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47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現在のところ、認知症を回復させる治療薬はない。</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アルツハイマー型認知症を中心に、コリンエステラーゼ阻害薬、</a:t>
            </a:r>
            <a:r>
              <a:rPr kumimoji="1" lang="en-US" altLang="ja-JP" dirty="0" smtClean="0">
                <a:latin typeface="Meiryo UI" panose="020B0604030504040204" pitchFamily="50" charset="-128"/>
                <a:ea typeface="Meiryo UI" panose="020B0604030504040204" pitchFamily="50" charset="-128"/>
              </a:rPr>
              <a:t>NMDA</a:t>
            </a:r>
            <a:r>
              <a:rPr kumimoji="1" lang="ja-JP" altLang="en-US" dirty="0" smtClean="0">
                <a:latin typeface="Meiryo UI" panose="020B0604030504040204" pitchFamily="50" charset="-128"/>
                <a:ea typeface="Meiryo UI" panose="020B0604030504040204" pitchFamily="50" charset="-128"/>
              </a:rPr>
              <a:t>受容体拮抗薬が用いられている。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5566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660010" y="4622963"/>
            <a:ext cx="5284735" cy="4375610"/>
          </a:xfrm>
          <a:noFill/>
        </p:spPr>
        <p:txBody>
          <a:bodyPr/>
          <a:lstStyle/>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当初　</a:t>
            </a:r>
            <a:r>
              <a:rPr lang="ja-JP" altLang="en-US" dirty="0" smtClean="0">
                <a:latin typeface="Meiryo UI" panose="020B0604030504040204" pitchFamily="50" charset="-128"/>
                <a:ea typeface="Meiryo UI" panose="020B0604030504040204" pitchFamily="50" charset="-128"/>
                <a:cs typeface="Times New Roman"/>
              </a:rPr>
              <a:t>認知症治療薬</a:t>
            </a:r>
            <a:r>
              <a:rPr lang="ja-JP" altLang="ja-JP" dirty="0" smtClean="0">
                <a:latin typeface="Meiryo UI" panose="020B0604030504040204" pitchFamily="50" charset="-128"/>
                <a:ea typeface="Meiryo UI" panose="020B0604030504040204" pitchFamily="50" charset="-128"/>
                <a:cs typeface="Times New Roman"/>
              </a:rPr>
              <a:t>は</a:t>
            </a:r>
            <a:r>
              <a:rPr lang="ja-JP" altLang="ja-JP" dirty="0">
                <a:latin typeface="Meiryo UI" panose="020B0604030504040204" pitchFamily="50" charset="-128"/>
                <a:ea typeface="Meiryo UI" panose="020B0604030504040204" pitchFamily="50" charset="-128"/>
                <a:cs typeface="Times New Roman"/>
              </a:rPr>
              <a:t>短期的（</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年程度）には一時的に症状を改善方向へ変化させて、治療をしない場合よりもよい期間を延長するとされてきた。</a:t>
            </a:r>
            <a:endParaRPr lang="ja-JP" altLang="ja-JP" dirty="0">
              <a:latin typeface="Meiryo UI" panose="020B0604030504040204" pitchFamily="50" charset="-128"/>
              <a:ea typeface="Meiryo UI" panose="020B0604030504040204" pitchFamily="50" charset="-128"/>
              <a:cs typeface="ＭＳ Ｐゴシック"/>
            </a:endParaRPr>
          </a:p>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長期試験の結果で</a:t>
            </a:r>
            <a:r>
              <a:rPr lang="ja-JP" altLang="ja-JP" dirty="0" smtClean="0">
                <a:latin typeface="Meiryo UI" panose="020B0604030504040204" pitchFamily="50" charset="-128"/>
                <a:ea typeface="Meiryo UI" panose="020B0604030504040204" pitchFamily="50" charset="-128"/>
                <a:cs typeface="Times New Roman"/>
              </a:rPr>
              <a:t>は</a:t>
            </a:r>
            <a:r>
              <a:rPr lang="ja-JP" altLang="en-US" dirty="0" smtClean="0">
                <a:latin typeface="Meiryo UI" panose="020B0604030504040204" pitchFamily="50" charset="-128"/>
                <a:ea typeface="Meiryo UI" panose="020B0604030504040204" pitchFamily="50" charset="-128"/>
                <a:cs typeface="Times New Roman"/>
              </a:rPr>
              <a:t>認知症治療薬</a:t>
            </a:r>
            <a:r>
              <a:rPr lang="ja-JP" altLang="ja-JP" dirty="0" smtClean="0">
                <a:latin typeface="Meiryo UI" panose="020B0604030504040204" pitchFamily="50" charset="-128"/>
                <a:ea typeface="Meiryo UI" panose="020B0604030504040204" pitchFamily="50" charset="-128"/>
                <a:cs typeface="Times New Roman"/>
              </a:rPr>
              <a:t>に</a:t>
            </a:r>
            <a:r>
              <a:rPr lang="ja-JP" altLang="ja-JP" dirty="0">
                <a:latin typeface="Meiryo UI" panose="020B0604030504040204" pitchFamily="50" charset="-128"/>
                <a:ea typeface="Meiryo UI" panose="020B0604030504040204" pitchFamily="50" charset="-128"/>
                <a:cs typeface="Times New Roman"/>
              </a:rPr>
              <a:t>よる進行の遅延が報告されてきている</a:t>
            </a:r>
            <a:r>
              <a:rPr lang="en-US" altLang="ja-JP" baseline="30000" dirty="0">
                <a:latin typeface="Meiryo UI" panose="020B0604030504040204" pitchFamily="50" charset="-128"/>
                <a:ea typeface="Meiryo UI" panose="020B0604030504040204" pitchFamily="50" charset="-128"/>
                <a:cs typeface="Times New Roman"/>
              </a:rPr>
              <a:t>1</a:t>
            </a:r>
            <a:r>
              <a:rPr lang="ja-JP" altLang="ja-JP" baseline="30000" dirty="0">
                <a:latin typeface="Meiryo UI" panose="020B0604030504040204" pitchFamily="50" charset="-128"/>
                <a:ea typeface="Meiryo UI" panose="020B0604030504040204" pitchFamily="50" charset="-128"/>
                <a:cs typeface="Times New Roman"/>
              </a:rPr>
              <a:t>）</a:t>
            </a:r>
            <a:r>
              <a:rPr lang="ja-JP" altLang="ja-JP" dirty="0" smtClean="0">
                <a:latin typeface="Meiryo UI" panose="020B0604030504040204" pitchFamily="50" charset="-128"/>
                <a:ea typeface="Meiryo UI" panose="020B0604030504040204" pitchFamily="50" charset="-128"/>
                <a:cs typeface="Times New Roman"/>
              </a:rPr>
              <a:t>。</a:t>
            </a:r>
            <a:endParaRPr lang="en-US" altLang="ja-JP" dirty="0" smtClean="0">
              <a:latin typeface="Meiryo UI" panose="020B0604030504040204" pitchFamily="50" charset="-128"/>
              <a:ea typeface="Meiryo UI" panose="020B0604030504040204" pitchFamily="50" charset="-128"/>
              <a:cs typeface="Times New Roman"/>
            </a:endParaRPr>
          </a:p>
          <a:p>
            <a:pPr indent="149892">
              <a:lnSpc>
                <a:spcPts val="2029"/>
              </a:lnSpc>
              <a:spcBef>
                <a:spcPts val="0"/>
              </a:spcBef>
              <a:spcAft>
                <a:spcPts val="0"/>
              </a:spcAft>
            </a:pPr>
            <a:endParaRPr lang="ja-JP" altLang="ja-JP" dirty="0">
              <a:latin typeface="Meiryo UI" panose="020B0604030504040204" pitchFamily="50" charset="-128"/>
              <a:ea typeface="Meiryo UI" panose="020B0604030504040204" pitchFamily="50" charset="-128"/>
              <a:cs typeface="ＭＳ Ｐゴシック"/>
            </a:endParaRPr>
          </a:p>
          <a:p>
            <a:pPr algn="just">
              <a:lnSpc>
                <a:spcPts val="2029"/>
              </a:lnSpc>
              <a:spcBef>
                <a:spcPts val="0"/>
              </a:spcBef>
              <a:spcAft>
                <a:spcPts val="0"/>
              </a:spcAft>
            </a:pPr>
            <a:r>
              <a:rPr lang="ja-JP" altLang="ja-JP" sz="1000" u="sng" kern="100" dirty="0">
                <a:latin typeface="Meiryo UI" panose="020B0604030504040204" pitchFamily="50" charset="-128"/>
                <a:ea typeface="Meiryo UI" panose="020B0604030504040204" pitchFamily="50" charset="-128"/>
                <a:cs typeface="Times New Roman"/>
              </a:rPr>
              <a:t>出 典</a:t>
            </a:r>
            <a:endParaRPr lang="ja-JP" altLang="ja-JP" sz="1000" kern="100" dirty="0">
              <a:latin typeface="Meiryo UI" panose="020B0604030504040204" pitchFamily="50" charset="-128"/>
              <a:ea typeface="Meiryo UI" panose="020B0604030504040204" pitchFamily="50" charset="-128"/>
              <a:cs typeface="Times New Roman"/>
            </a:endParaRPr>
          </a:p>
          <a:p>
            <a:pPr algn="just">
              <a:lnSpc>
                <a:spcPts val="2029"/>
              </a:lnSpc>
              <a:spcBef>
                <a:spcPts val="0"/>
              </a:spcBef>
              <a:spcAft>
                <a:spcPts val="0"/>
              </a:spcAft>
            </a:pPr>
            <a:r>
              <a:rPr lang="en-US" altLang="ja-JP" sz="1000" kern="100" dirty="0">
                <a:latin typeface="Meiryo UI" panose="020B0604030504040204" pitchFamily="50" charset="-128"/>
                <a:ea typeface="Meiryo UI" panose="020B0604030504040204" pitchFamily="50" charset="-128"/>
                <a:cs typeface="Times New Roman"/>
              </a:rPr>
              <a:t>1) Rogers SL, et al :</a:t>
            </a:r>
            <a:r>
              <a:rPr lang="en-US" altLang="ja-JP" sz="1000" kern="100" dirty="0" err="1">
                <a:latin typeface="Meiryo UI" panose="020B0604030504040204" pitchFamily="50" charset="-128"/>
                <a:ea typeface="Meiryo UI" panose="020B0604030504040204" pitchFamily="50" charset="-128"/>
                <a:cs typeface="Times New Roman"/>
              </a:rPr>
              <a:t>Eur</a:t>
            </a:r>
            <a:r>
              <a:rPr lang="ja-JP" altLang="ja-JP" sz="1000" kern="100" dirty="0">
                <a:latin typeface="Meiryo UI" panose="020B0604030504040204" pitchFamily="50" charset="-128"/>
                <a:ea typeface="Meiryo UI" panose="020B0604030504040204" pitchFamily="50" charset="-128"/>
                <a:cs typeface="Times New Roman"/>
              </a:rPr>
              <a:t>　</a:t>
            </a:r>
            <a:r>
              <a:rPr lang="en-US" altLang="ja-JP" sz="1000" kern="100" dirty="0">
                <a:latin typeface="Meiryo UI" panose="020B0604030504040204" pitchFamily="50" charset="-128"/>
                <a:ea typeface="Meiryo UI" panose="020B0604030504040204" pitchFamily="50" charset="-128"/>
                <a:cs typeface="Times New Roman"/>
              </a:rPr>
              <a:t>Neuropsychopharmacol.10:195-203,2000</a:t>
            </a:r>
            <a:endParaRPr lang="ja-JP" altLang="ja-JP" sz="1000" kern="100" dirty="0">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79461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スライド イメージ プレースホルダ 1"/>
          <p:cNvSpPr>
            <a:spLocks noGrp="1" noRot="1" noChangeAspect="1" noTextEdit="1"/>
          </p:cNvSpPr>
          <p:nvPr>
            <p:ph type="sldImg"/>
          </p:nvPr>
        </p:nvSpPr>
        <p:spPr>
          <a:xfrm>
            <a:off x="871538" y="728663"/>
            <a:ext cx="4864100" cy="3649662"/>
          </a:xfrm>
          <a:ln/>
        </p:spPr>
      </p:sp>
      <p:sp>
        <p:nvSpPr>
          <p:cNvPr id="275459" name="ノート プレースホルダ 2"/>
          <p:cNvSpPr>
            <a:spLocks noGrp="1"/>
          </p:cNvSpPr>
          <p:nvPr>
            <p:ph type="body" idx="1"/>
          </p:nvPr>
        </p:nvSpPr>
        <p:spPr>
          <a:xfrm>
            <a:off x="660010" y="4621396"/>
            <a:ext cx="5249103" cy="4378742"/>
          </a:xfrm>
          <a:noFill/>
        </p:spPr>
        <p:txBody>
          <a:bodyPr lIns="89892" tIns="44946" rIns="89892" bIns="44946"/>
          <a:lstStyle/>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平成</a:t>
            </a:r>
            <a:r>
              <a:rPr lang="en-US" altLang="ja-JP" dirty="0">
                <a:latin typeface="Meiryo UI" panose="020B0604030504040204" pitchFamily="50" charset="-128"/>
                <a:ea typeface="Meiryo UI" panose="020B0604030504040204" pitchFamily="50" charset="-128"/>
                <a:cs typeface="Times New Roman"/>
              </a:rPr>
              <a:t>23</a:t>
            </a:r>
            <a:r>
              <a:rPr lang="ja-JP" altLang="ja-JP" dirty="0">
                <a:latin typeface="Meiryo UI" panose="020B0604030504040204" pitchFamily="50" charset="-128"/>
                <a:ea typeface="Meiryo UI" panose="020B0604030504040204" pitchFamily="50" charset="-128"/>
                <a:cs typeface="Times New Roman"/>
              </a:rPr>
              <a:t>年（</a:t>
            </a:r>
            <a:r>
              <a:rPr lang="en-US" altLang="ja-JP" dirty="0">
                <a:latin typeface="Meiryo UI" panose="020B0604030504040204" pitchFamily="50" charset="-128"/>
                <a:ea typeface="Meiryo UI" panose="020B0604030504040204" pitchFamily="50" charset="-128"/>
                <a:cs typeface="Times New Roman"/>
              </a:rPr>
              <a:t>2011</a:t>
            </a:r>
            <a:r>
              <a:rPr lang="ja-JP" altLang="ja-JP" dirty="0">
                <a:latin typeface="Meiryo UI" panose="020B0604030504040204" pitchFamily="50" charset="-128"/>
                <a:ea typeface="Meiryo UI" panose="020B0604030504040204" pitchFamily="50" charset="-128"/>
                <a:cs typeface="Times New Roman"/>
              </a:rPr>
              <a:t>年）にガランタミン、リバスチグミンが発売されたことにより、ようやく世界と同等の薬物治療が可能になった。それぞれの薬剤の特徴を表にまとめた。作用機序が少しずつ異なることから、治療効果の差異が報告されているが、この</a:t>
            </a:r>
            <a:r>
              <a:rPr lang="en-US" altLang="ja-JP" dirty="0">
                <a:latin typeface="Meiryo UI" panose="020B0604030504040204" pitchFamily="50" charset="-128"/>
                <a:ea typeface="Meiryo UI" panose="020B0604030504040204" pitchFamily="50" charset="-128"/>
                <a:cs typeface="Times New Roman"/>
              </a:rPr>
              <a:t>3</a:t>
            </a:r>
            <a:r>
              <a:rPr lang="ja-JP" altLang="ja-JP" dirty="0">
                <a:latin typeface="Meiryo UI" panose="020B0604030504040204" pitchFamily="50" charset="-128"/>
                <a:ea typeface="Meiryo UI" panose="020B0604030504040204" pitchFamily="50" charset="-128"/>
                <a:cs typeface="Times New Roman"/>
              </a:rPr>
              <a:t>剤の治療効果には明確な差はないと言われている</a:t>
            </a:r>
            <a:r>
              <a:rPr lang="ja-JP" altLang="ja-JP" baseline="30000" dirty="0">
                <a:latin typeface="Meiryo UI" panose="020B0604030504040204" pitchFamily="50" charset="-128"/>
                <a:ea typeface="Meiryo UI" panose="020B0604030504040204" pitchFamily="50" charset="-128"/>
                <a:cs typeface="Times New Roman"/>
              </a:rPr>
              <a:t>１）２）</a:t>
            </a:r>
            <a:r>
              <a:rPr lang="ja-JP" altLang="ja-JP" dirty="0">
                <a:latin typeface="Meiryo UI" panose="020B0604030504040204" pitchFamily="50" charset="-128"/>
                <a:ea typeface="Meiryo UI" panose="020B0604030504040204" pitchFamily="50" charset="-128"/>
                <a:cs typeface="Times New Roman"/>
              </a:rPr>
              <a:t>。</a:t>
            </a:r>
            <a:endParaRPr lang="ja-JP" altLang="ja-JP" dirty="0">
              <a:latin typeface="Meiryo UI" panose="020B0604030504040204" pitchFamily="50" charset="-128"/>
              <a:ea typeface="Meiryo UI" panose="020B0604030504040204" pitchFamily="50" charset="-128"/>
              <a:cs typeface="ＭＳ Ｐゴシック"/>
            </a:endParaRPr>
          </a:p>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ドネペジルのみが全病期で投与可能であり、ガランタミンとリバスチグミンは軽度から中等度で使用される。剤型ではリバスチグミンは貼付剤のみの発売である。拒薬や経口摂取が不能な際に使用できる。投与法はいずれも漸増法である。半減期はドネペジルが明らかに長く、</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日</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回投与であるが、比較的半減期の短いガランタミンは</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日</a:t>
            </a:r>
            <a:r>
              <a:rPr lang="en-US" altLang="ja-JP" dirty="0">
                <a:latin typeface="Meiryo UI" panose="020B0604030504040204" pitchFamily="50" charset="-128"/>
                <a:ea typeface="Meiryo UI" panose="020B0604030504040204" pitchFamily="50" charset="-128"/>
                <a:cs typeface="Times New Roman"/>
              </a:rPr>
              <a:t>2</a:t>
            </a:r>
            <a:r>
              <a:rPr lang="ja-JP" altLang="ja-JP" dirty="0">
                <a:latin typeface="Meiryo UI" panose="020B0604030504040204" pitchFamily="50" charset="-128"/>
                <a:ea typeface="Meiryo UI" panose="020B0604030504040204" pitchFamily="50" charset="-128"/>
                <a:cs typeface="Times New Roman"/>
              </a:rPr>
              <a:t>回投与となっている</a:t>
            </a:r>
            <a:r>
              <a:rPr lang="ja-JP" altLang="ja-JP" dirty="0" smtClean="0">
                <a:latin typeface="Meiryo UI" panose="020B0604030504040204" pitchFamily="50" charset="-128"/>
                <a:ea typeface="Meiryo UI" panose="020B0604030504040204" pitchFamily="50" charset="-128"/>
                <a:cs typeface="Times New Roman"/>
              </a:rPr>
              <a:t>。</a:t>
            </a:r>
            <a:r>
              <a:rPr lang="en-US" altLang="ja-JP" dirty="0">
                <a:latin typeface="Meiryo UI" panose="020B0604030504040204" pitchFamily="50" charset="-128"/>
                <a:ea typeface="Meiryo UI" panose="020B0604030504040204" pitchFamily="50" charset="-128"/>
                <a:cs typeface="Times New Roman"/>
              </a:rPr>
              <a:t> </a:t>
            </a:r>
            <a:endParaRPr lang="ja-JP" altLang="ja-JP" dirty="0">
              <a:latin typeface="Meiryo UI" panose="020B0604030504040204" pitchFamily="50" charset="-128"/>
              <a:ea typeface="Meiryo UI" panose="020B0604030504040204" pitchFamily="50" charset="-128"/>
              <a:cs typeface="ＭＳ Ｐゴシック"/>
            </a:endParaRPr>
          </a:p>
          <a:p>
            <a:pPr>
              <a:lnSpc>
                <a:spcPts val="2029"/>
              </a:lnSpc>
              <a:spcBef>
                <a:spcPts val="0"/>
              </a:spcBef>
              <a:spcAft>
                <a:spcPts val="0"/>
              </a:spcAft>
            </a:pPr>
            <a:r>
              <a:rPr lang="en-US" altLang="ja-JP" dirty="0">
                <a:latin typeface="Meiryo UI" panose="020B0604030504040204" pitchFamily="50" charset="-128"/>
                <a:ea typeface="Meiryo UI" panose="020B0604030504040204" pitchFamily="50" charset="-128"/>
                <a:cs typeface="ＭＳ Ｐゴシック"/>
              </a:rPr>
              <a:t> </a:t>
            </a:r>
            <a:endParaRPr lang="ja-JP" altLang="ja-JP" dirty="0">
              <a:latin typeface="Meiryo UI" panose="020B0604030504040204" pitchFamily="50" charset="-128"/>
              <a:ea typeface="Meiryo UI" panose="020B0604030504040204" pitchFamily="50" charset="-128"/>
              <a:cs typeface="ＭＳ Ｐゴシック"/>
            </a:endParaRPr>
          </a:p>
          <a:p>
            <a:pPr algn="just">
              <a:lnSpc>
                <a:spcPts val="2029"/>
              </a:lnSpc>
              <a:spcBef>
                <a:spcPts val="0"/>
              </a:spcBef>
              <a:spcAft>
                <a:spcPts val="0"/>
              </a:spcAft>
            </a:pPr>
            <a:r>
              <a:rPr lang="ja-JP" altLang="ja-JP" sz="1000" u="sng" kern="100" dirty="0">
                <a:latin typeface="Meiryo UI" panose="020B0604030504040204" pitchFamily="50" charset="-128"/>
                <a:ea typeface="Meiryo UI" panose="020B0604030504040204" pitchFamily="50" charset="-128"/>
                <a:cs typeface="Times New Roman"/>
              </a:rPr>
              <a:t>出 典　　　　　　　　　　　　　　　　　　　　　　　</a:t>
            </a:r>
            <a:endParaRPr lang="ja-JP" altLang="ja-JP" sz="1000" kern="100" dirty="0">
              <a:latin typeface="Meiryo UI" panose="020B0604030504040204" pitchFamily="50" charset="-128"/>
              <a:ea typeface="Meiryo UI" panose="020B0604030504040204" pitchFamily="50" charset="-128"/>
              <a:cs typeface="Times New Roman"/>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cs typeface="Times New Roman"/>
              </a:rPr>
              <a:t>1) Birks J. Cochrane Database </a:t>
            </a:r>
            <a:r>
              <a:rPr lang="en-US" altLang="ja-JP" sz="1000" dirty="0" err="1">
                <a:latin typeface="Meiryo UI" panose="020B0604030504040204" pitchFamily="50" charset="-128"/>
                <a:ea typeface="Meiryo UI" panose="020B0604030504040204" pitchFamily="50" charset="-128"/>
                <a:cs typeface="Times New Roman"/>
              </a:rPr>
              <a:t>Syst</a:t>
            </a:r>
            <a:r>
              <a:rPr lang="en-US" altLang="ja-JP" sz="1000" dirty="0">
                <a:latin typeface="Meiryo UI" panose="020B0604030504040204" pitchFamily="50" charset="-128"/>
                <a:ea typeface="Meiryo UI" panose="020B0604030504040204" pitchFamily="50" charset="-128"/>
                <a:cs typeface="Times New Roman"/>
              </a:rPr>
              <a:t> Rev. 2006; 1: CD005593</a:t>
            </a:r>
            <a:endParaRPr lang="ja-JP" altLang="ja-JP" sz="1000" dirty="0">
              <a:latin typeface="Meiryo UI" panose="020B0604030504040204" pitchFamily="50" charset="-128"/>
              <a:ea typeface="Meiryo UI" panose="020B0604030504040204" pitchFamily="50" charset="-128"/>
              <a:cs typeface="ＭＳ Ｐゴシック"/>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cs typeface="Times New Roman"/>
              </a:rPr>
              <a:t>2) Ritchie CW et al . Am J </a:t>
            </a:r>
            <a:r>
              <a:rPr lang="en-US" altLang="ja-JP" sz="1000" dirty="0" err="1">
                <a:latin typeface="Meiryo UI" panose="020B0604030504040204" pitchFamily="50" charset="-128"/>
                <a:ea typeface="Meiryo UI" panose="020B0604030504040204" pitchFamily="50" charset="-128"/>
                <a:cs typeface="Times New Roman"/>
              </a:rPr>
              <a:t>Geriatr</a:t>
            </a:r>
            <a:r>
              <a:rPr lang="en-US" altLang="ja-JP" sz="1000" dirty="0">
                <a:latin typeface="Meiryo UI" panose="020B0604030504040204" pitchFamily="50" charset="-128"/>
                <a:ea typeface="Meiryo UI" panose="020B0604030504040204" pitchFamily="50" charset="-128"/>
                <a:cs typeface="Times New Roman"/>
              </a:rPr>
              <a:t> Psychiatry. 2004; 12(4):358-369</a:t>
            </a:r>
            <a:endParaRPr lang="ja-JP" altLang="ja-JP" sz="1000" dirty="0">
              <a:latin typeface="Meiryo UI" panose="020B0604030504040204" pitchFamily="50" charset="-128"/>
              <a:ea typeface="Meiryo UI" panose="020B0604030504040204" pitchFamily="50" charset="-128"/>
              <a:cs typeface="ＭＳ Ｐゴシック"/>
            </a:endParaRPr>
          </a:p>
          <a:p>
            <a:pPr>
              <a:lnSpc>
                <a:spcPts val="2029"/>
              </a:lnSpc>
              <a:spcBef>
                <a:spcPts val="0"/>
              </a:spcBef>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876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スライド イメージ プレースホルダ 1"/>
          <p:cNvSpPr>
            <a:spLocks noGrp="1" noRot="1" noChangeAspect="1" noTextEdit="1"/>
          </p:cNvSpPr>
          <p:nvPr>
            <p:ph type="sldImg"/>
          </p:nvPr>
        </p:nvSpPr>
        <p:spPr>
          <a:xfrm>
            <a:off x="871538" y="728663"/>
            <a:ext cx="4864100" cy="3649662"/>
          </a:xfrm>
          <a:ln/>
        </p:spPr>
      </p:sp>
      <p:sp>
        <p:nvSpPr>
          <p:cNvPr id="275459" name="ノート プレースホルダ 2"/>
          <p:cNvSpPr>
            <a:spLocks noGrp="1"/>
          </p:cNvSpPr>
          <p:nvPr>
            <p:ph type="body" idx="1"/>
          </p:nvPr>
        </p:nvSpPr>
        <p:spPr>
          <a:xfrm>
            <a:off x="660010" y="4621396"/>
            <a:ext cx="5249103" cy="4378742"/>
          </a:xfrm>
          <a:noFill/>
        </p:spPr>
        <p:txBody>
          <a:bodyPr lIns="89892" tIns="44946" rIns="89892" bIns="44946"/>
          <a:lstStyle/>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平成</a:t>
            </a:r>
            <a:r>
              <a:rPr lang="en-US" altLang="ja-JP" dirty="0">
                <a:latin typeface="Meiryo UI" panose="020B0604030504040204" pitchFamily="50" charset="-128"/>
                <a:ea typeface="Meiryo UI" panose="020B0604030504040204" pitchFamily="50" charset="-128"/>
                <a:cs typeface="Times New Roman"/>
              </a:rPr>
              <a:t>23</a:t>
            </a:r>
            <a:r>
              <a:rPr lang="ja-JP" altLang="ja-JP" dirty="0">
                <a:latin typeface="Meiryo UI" panose="020B0604030504040204" pitchFamily="50" charset="-128"/>
                <a:ea typeface="Meiryo UI" panose="020B0604030504040204" pitchFamily="50" charset="-128"/>
                <a:cs typeface="Times New Roman"/>
              </a:rPr>
              <a:t>年（</a:t>
            </a:r>
            <a:r>
              <a:rPr lang="en-US" altLang="ja-JP" dirty="0">
                <a:latin typeface="Meiryo UI" panose="020B0604030504040204" pitchFamily="50" charset="-128"/>
                <a:ea typeface="Meiryo UI" panose="020B0604030504040204" pitchFamily="50" charset="-128"/>
                <a:cs typeface="Times New Roman"/>
              </a:rPr>
              <a:t>2011</a:t>
            </a:r>
            <a:r>
              <a:rPr lang="ja-JP" altLang="ja-JP" dirty="0">
                <a:latin typeface="Meiryo UI" panose="020B0604030504040204" pitchFamily="50" charset="-128"/>
                <a:ea typeface="Meiryo UI" panose="020B0604030504040204" pitchFamily="50" charset="-128"/>
                <a:cs typeface="Times New Roman"/>
              </a:rPr>
              <a:t>年）にガランタミン、リバスチグミンが発売されたことにより、ようやく世界と同等の薬物治療が可能になった。それぞれの薬剤の特徴を表にまとめた。作用機序が少しずつ異なることから、治療効果の差異が報告されているが、この</a:t>
            </a:r>
            <a:r>
              <a:rPr lang="en-US" altLang="ja-JP" dirty="0">
                <a:latin typeface="Meiryo UI" panose="020B0604030504040204" pitchFamily="50" charset="-128"/>
                <a:ea typeface="Meiryo UI" panose="020B0604030504040204" pitchFamily="50" charset="-128"/>
                <a:cs typeface="Times New Roman"/>
              </a:rPr>
              <a:t>3</a:t>
            </a:r>
            <a:r>
              <a:rPr lang="ja-JP" altLang="ja-JP" dirty="0">
                <a:latin typeface="Meiryo UI" panose="020B0604030504040204" pitchFamily="50" charset="-128"/>
                <a:ea typeface="Meiryo UI" panose="020B0604030504040204" pitchFamily="50" charset="-128"/>
                <a:cs typeface="Times New Roman"/>
              </a:rPr>
              <a:t>剤の治療効果には明確な差はないと言われている</a:t>
            </a:r>
            <a:r>
              <a:rPr lang="ja-JP" altLang="ja-JP" baseline="30000" dirty="0">
                <a:latin typeface="Meiryo UI" panose="020B0604030504040204" pitchFamily="50" charset="-128"/>
                <a:ea typeface="Meiryo UI" panose="020B0604030504040204" pitchFamily="50" charset="-128"/>
                <a:cs typeface="Times New Roman"/>
              </a:rPr>
              <a:t>１）２）</a:t>
            </a:r>
            <a:r>
              <a:rPr lang="ja-JP" altLang="ja-JP" dirty="0">
                <a:latin typeface="Meiryo UI" panose="020B0604030504040204" pitchFamily="50" charset="-128"/>
                <a:ea typeface="Meiryo UI" panose="020B0604030504040204" pitchFamily="50" charset="-128"/>
                <a:cs typeface="Times New Roman"/>
              </a:rPr>
              <a:t>。</a:t>
            </a:r>
            <a:endParaRPr lang="ja-JP" altLang="ja-JP" dirty="0">
              <a:latin typeface="Meiryo UI" panose="020B0604030504040204" pitchFamily="50" charset="-128"/>
              <a:ea typeface="Meiryo UI" panose="020B0604030504040204" pitchFamily="50" charset="-128"/>
              <a:cs typeface="ＭＳ Ｐゴシック"/>
            </a:endParaRPr>
          </a:p>
          <a:p>
            <a:pPr indent="149892">
              <a:lnSpc>
                <a:spcPts val="2029"/>
              </a:lnSpc>
              <a:spcBef>
                <a:spcPts val="0"/>
              </a:spcBef>
              <a:spcAft>
                <a:spcPts val="0"/>
              </a:spcAft>
            </a:pPr>
            <a:r>
              <a:rPr lang="ja-JP" altLang="ja-JP" dirty="0">
                <a:latin typeface="Meiryo UI" panose="020B0604030504040204" pitchFamily="50" charset="-128"/>
                <a:ea typeface="Meiryo UI" panose="020B0604030504040204" pitchFamily="50" charset="-128"/>
                <a:cs typeface="Times New Roman"/>
              </a:rPr>
              <a:t>ドネペジルのみが全病期で投与可能であり、ガランタミンとリバスチグミンは軽度から中等度で使用される。剤型ではリバスチグミンは貼付剤のみの発売である。拒薬や経口摂取が不能な際に使用できる。投与法はいずれも漸増法である。半減期はドネペジルが明らかに長く、</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日</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回投与であるが、比較的半減期の短いガランタミンは</a:t>
            </a:r>
            <a:r>
              <a:rPr lang="en-US" altLang="ja-JP" dirty="0">
                <a:latin typeface="Meiryo UI" panose="020B0604030504040204" pitchFamily="50" charset="-128"/>
                <a:ea typeface="Meiryo UI" panose="020B0604030504040204" pitchFamily="50" charset="-128"/>
                <a:cs typeface="Times New Roman"/>
              </a:rPr>
              <a:t>1</a:t>
            </a:r>
            <a:r>
              <a:rPr lang="ja-JP" altLang="ja-JP" dirty="0">
                <a:latin typeface="Meiryo UI" panose="020B0604030504040204" pitchFamily="50" charset="-128"/>
                <a:ea typeface="Meiryo UI" panose="020B0604030504040204" pitchFamily="50" charset="-128"/>
                <a:cs typeface="Times New Roman"/>
              </a:rPr>
              <a:t>日</a:t>
            </a:r>
            <a:r>
              <a:rPr lang="en-US" altLang="ja-JP" dirty="0">
                <a:latin typeface="Meiryo UI" panose="020B0604030504040204" pitchFamily="50" charset="-128"/>
                <a:ea typeface="Meiryo UI" panose="020B0604030504040204" pitchFamily="50" charset="-128"/>
                <a:cs typeface="Times New Roman"/>
              </a:rPr>
              <a:t>2</a:t>
            </a:r>
            <a:r>
              <a:rPr lang="ja-JP" altLang="ja-JP" dirty="0">
                <a:latin typeface="Meiryo UI" panose="020B0604030504040204" pitchFamily="50" charset="-128"/>
                <a:ea typeface="Meiryo UI" panose="020B0604030504040204" pitchFamily="50" charset="-128"/>
                <a:cs typeface="Times New Roman"/>
              </a:rPr>
              <a:t>回投与となっている</a:t>
            </a:r>
            <a:r>
              <a:rPr lang="ja-JP" altLang="ja-JP" dirty="0" smtClean="0">
                <a:latin typeface="Meiryo UI" panose="020B0604030504040204" pitchFamily="50" charset="-128"/>
                <a:ea typeface="Meiryo UI" panose="020B0604030504040204" pitchFamily="50" charset="-128"/>
                <a:cs typeface="Times New Roman"/>
              </a:rPr>
              <a:t>。</a:t>
            </a:r>
            <a:r>
              <a:rPr lang="en-US" altLang="ja-JP" dirty="0">
                <a:latin typeface="Meiryo UI" panose="020B0604030504040204" pitchFamily="50" charset="-128"/>
                <a:ea typeface="Meiryo UI" panose="020B0604030504040204" pitchFamily="50" charset="-128"/>
                <a:cs typeface="Times New Roman"/>
              </a:rPr>
              <a:t> </a:t>
            </a:r>
            <a:endParaRPr lang="ja-JP" altLang="ja-JP" dirty="0">
              <a:latin typeface="Meiryo UI" panose="020B0604030504040204" pitchFamily="50" charset="-128"/>
              <a:ea typeface="Meiryo UI" panose="020B0604030504040204" pitchFamily="50" charset="-128"/>
              <a:cs typeface="ＭＳ Ｐゴシック"/>
            </a:endParaRPr>
          </a:p>
          <a:p>
            <a:pPr>
              <a:lnSpc>
                <a:spcPts val="2029"/>
              </a:lnSpc>
              <a:spcBef>
                <a:spcPts val="0"/>
              </a:spcBef>
              <a:spcAft>
                <a:spcPts val="0"/>
              </a:spcAft>
            </a:pPr>
            <a:r>
              <a:rPr lang="en-US" altLang="ja-JP" dirty="0">
                <a:latin typeface="Meiryo UI" panose="020B0604030504040204" pitchFamily="50" charset="-128"/>
                <a:ea typeface="Meiryo UI" panose="020B0604030504040204" pitchFamily="50" charset="-128"/>
                <a:cs typeface="ＭＳ Ｐゴシック"/>
              </a:rPr>
              <a:t> </a:t>
            </a:r>
            <a:endParaRPr lang="ja-JP" altLang="ja-JP" dirty="0">
              <a:latin typeface="Meiryo UI" panose="020B0604030504040204" pitchFamily="50" charset="-128"/>
              <a:ea typeface="Meiryo UI" panose="020B0604030504040204" pitchFamily="50" charset="-128"/>
              <a:cs typeface="ＭＳ Ｐゴシック"/>
            </a:endParaRPr>
          </a:p>
          <a:p>
            <a:pPr algn="just">
              <a:lnSpc>
                <a:spcPts val="2029"/>
              </a:lnSpc>
              <a:spcBef>
                <a:spcPts val="0"/>
              </a:spcBef>
              <a:spcAft>
                <a:spcPts val="0"/>
              </a:spcAft>
            </a:pPr>
            <a:r>
              <a:rPr lang="ja-JP" altLang="ja-JP" sz="1000" u="sng" kern="100" dirty="0">
                <a:latin typeface="Meiryo UI" panose="020B0604030504040204" pitchFamily="50" charset="-128"/>
                <a:ea typeface="Meiryo UI" panose="020B0604030504040204" pitchFamily="50" charset="-128"/>
                <a:cs typeface="Times New Roman"/>
              </a:rPr>
              <a:t>出 典　　　　　　　　　　　　　　　　　　　　　　　</a:t>
            </a:r>
            <a:endParaRPr lang="ja-JP" altLang="ja-JP" sz="1000" kern="100" dirty="0">
              <a:latin typeface="Meiryo UI" panose="020B0604030504040204" pitchFamily="50" charset="-128"/>
              <a:ea typeface="Meiryo UI" panose="020B0604030504040204" pitchFamily="50" charset="-128"/>
              <a:cs typeface="Times New Roman"/>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cs typeface="Times New Roman"/>
              </a:rPr>
              <a:t>1) Birks J. Cochrane Database </a:t>
            </a:r>
            <a:r>
              <a:rPr lang="en-US" altLang="ja-JP" sz="1000" dirty="0" err="1">
                <a:latin typeface="Meiryo UI" panose="020B0604030504040204" pitchFamily="50" charset="-128"/>
                <a:ea typeface="Meiryo UI" panose="020B0604030504040204" pitchFamily="50" charset="-128"/>
                <a:cs typeface="Times New Roman"/>
              </a:rPr>
              <a:t>Syst</a:t>
            </a:r>
            <a:r>
              <a:rPr lang="en-US" altLang="ja-JP" sz="1000" dirty="0">
                <a:latin typeface="Meiryo UI" panose="020B0604030504040204" pitchFamily="50" charset="-128"/>
                <a:ea typeface="Meiryo UI" panose="020B0604030504040204" pitchFamily="50" charset="-128"/>
                <a:cs typeface="Times New Roman"/>
              </a:rPr>
              <a:t> Rev. 2006; 1: CD005593</a:t>
            </a:r>
            <a:endParaRPr lang="ja-JP" altLang="ja-JP" sz="1000" dirty="0">
              <a:latin typeface="Meiryo UI" panose="020B0604030504040204" pitchFamily="50" charset="-128"/>
              <a:ea typeface="Meiryo UI" panose="020B0604030504040204" pitchFamily="50" charset="-128"/>
              <a:cs typeface="ＭＳ Ｐゴシック"/>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cs typeface="Times New Roman"/>
              </a:rPr>
              <a:t>2) Ritchie CW et al . Am J </a:t>
            </a:r>
            <a:r>
              <a:rPr lang="en-US" altLang="ja-JP" sz="1000" dirty="0" err="1">
                <a:latin typeface="Meiryo UI" panose="020B0604030504040204" pitchFamily="50" charset="-128"/>
                <a:ea typeface="Meiryo UI" panose="020B0604030504040204" pitchFamily="50" charset="-128"/>
                <a:cs typeface="Times New Roman"/>
              </a:rPr>
              <a:t>Geriatr</a:t>
            </a:r>
            <a:r>
              <a:rPr lang="en-US" altLang="ja-JP" sz="1000" dirty="0">
                <a:latin typeface="Meiryo UI" panose="020B0604030504040204" pitchFamily="50" charset="-128"/>
                <a:ea typeface="Meiryo UI" panose="020B0604030504040204" pitchFamily="50" charset="-128"/>
                <a:cs typeface="Times New Roman"/>
              </a:rPr>
              <a:t> Psychiatry. 2004; 12(4):358-369</a:t>
            </a:r>
            <a:endParaRPr lang="ja-JP" altLang="ja-JP" sz="1000" dirty="0">
              <a:latin typeface="Meiryo UI" panose="020B0604030504040204" pitchFamily="50" charset="-128"/>
              <a:ea typeface="Meiryo UI" panose="020B0604030504040204" pitchFamily="50" charset="-128"/>
              <a:cs typeface="ＭＳ Ｐゴシック"/>
            </a:endParaRPr>
          </a:p>
          <a:p>
            <a:pPr>
              <a:lnSpc>
                <a:spcPts val="2029"/>
              </a:lnSpc>
              <a:spcBef>
                <a:spcPts val="0"/>
              </a:spcBef>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38768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一般病院において、認知症への対応で重要な点は、まず診断のついていない認知症を見落とさないことである。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そのためには、治療を開始する時点、入院の時点、ほか何らかのイベントがあった（転倒など）際に認知機能について見直すことが重要となる。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また、退院支援を見越して、</a:t>
            </a:r>
            <a:r>
              <a:rPr lang="en-US" altLang="ja-JP" dirty="0" smtClean="0">
                <a:latin typeface="Meiryo UI" panose="020B0604030504040204" pitchFamily="50" charset="-128"/>
                <a:ea typeface="Meiryo UI" panose="020B0604030504040204" pitchFamily="50" charset="-128"/>
              </a:rPr>
              <a:t>IADL</a:t>
            </a:r>
            <a:r>
              <a:rPr lang="ja-JP" altLang="en-US" dirty="0" smtClean="0">
                <a:latin typeface="Meiryo UI" panose="020B0604030504040204" pitchFamily="50" charset="-128"/>
                <a:ea typeface="Meiryo UI" panose="020B0604030504040204" pitchFamily="50" charset="-128"/>
              </a:rPr>
              <a:t>や</a:t>
            </a:r>
            <a:r>
              <a:rPr lang="en-US" altLang="ja-JP" dirty="0" smtClean="0">
                <a:latin typeface="Meiryo UI" panose="020B0604030504040204" pitchFamily="50" charset="-128"/>
                <a:ea typeface="Meiryo UI" panose="020B0604030504040204" pitchFamily="50" charset="-128"/>
              </a:rPr>
              <a:t>ADL</a:t>
            </a:r>
            <a:r>
              <a:rPr lang="ja-JP" altLang="en-US" dirty="0" err="1"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支援状況をモニタリングすることは、漏れのない支援を提供する上で重要である。身体治療上注意をしたい点は、栄養状態と服薬、通院手段の確保である。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7028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9" y="4720684"/>
            <a:ext cx="5355037"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治療を開始する時点や入院の時点で、注意をして評価をしたい点は、認知機能に関連するような生活変化がなかったかどうかを確認する点である。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疑った場合には、本人に自覚を確認するとともに、家族からみてどうだったかを以前との変化を中心に聞き出す。</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注意の障害や見当識の障害がないかを客観的に確認する。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799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1335088" y="592138"/>
            <a:ext cx="4332287" cy="3251200"/>
          </a:xfrm>
          <a:ln/>
        </p:spPr>
      </p:sp>
      <p:sp>
        <p:nvSpPr>
          <p:cNvPr id="200707" name="Rectangle 3"/>
          <p:cNvSpPr>
            <a:spLocks noGrp="1" noChangeArrowheads="1"/>
          </p:cNvSpPr>
          <p:nvPr>
            <p:ph type="body" idx="1"/>
          </p:nvPr>
        </p:nvSpPr>
        <p:spPr>
          <a:xfrm>
            <a:off x="481879" y="3922084"/>
            <a:ext cx="5774291" cy="5835553"/>
          </a:xfrm>
          <a:noFill/>
        </p:spPr>
        <p:txBody>
          <a:bodyPr lIns="85073" tIns="42537" rIns="85073" bIns="42537"/>
          <a:lstStyle/>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① 認知症への理解を深めるための普及・啓発の推進</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社会全体で認知症の人を支える基盤として、認知症の人の視点に立って認知症への社会の理解を深めるキャンペーンや認知症サポーターの養成、学校教育における認知症の人を含む高齢者への理解の推進など、認知症への理解を深めるための普及・啓発の推進を図る。</a:t>
            </a: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② 認知症の容態に応じた適時・適切な医療・介護等の提供</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本人主体の医療・介護等を基本に据えて医療・介護等が有機的に連携し、認知症の容態の変化に応じて適時・適切に切れ目なく提供されることで、認知症の人が住み慣れた地域のよい環境で自分らしく暮らし続けることができるようにする。このため、早期診断・早期対応を軸とし、行動・心理症状（</a:t>
            </a:r>
            <a:r>
              <a:rPr lang="en-US" altLang="ja-JP" sz="1000" dirty="0" err="1">
                <a:latin typeface="Meiryo UI" panose="020B0604030504040204" pitchFamily="50" charset="-128"/>
                <a:ea typeface="Meiryo UI" panose="020B0604030504040204" pitchFamily="50" charset="-128"/>
              </a:rPr>
              <a:t>BPSD:Behavioral</a:t>
            </a:r>
            <a:r>
              <a:rPr lang="en-US" altLang="ja-JP" sz="1000" dirty="0">
                <a:latin typeface="Meiryo UI" panose="020B0604030504040204" pitchFamily="50" charset="-128"/>
                <a:ea typeface="Meiryo UI" panose="020B0604030504040204" pitchFamily="50" charset="-128"/>
              </a:rPr>
              <a:t> and </a:t>
            </a:r>
            <a:r>
              <a:rPr lang="en-US" altLang="ja-JP" sz="1000" dirty="0" err="1">
                <a:latin typeface="Meiryo UI" panose="020B0604030504040204" pitchFamily="50" charset="-128"/>
                <a:ea typeface="Meiryo UI" panose="020B0604030504040204" pitchFamily="50" charset="-128"/>
              </a:rPr>
              <a:t>sychological</a:t>
            </a:r>
            <a:r>
              <a:rPr lang="en-US" altLang="ja-JP" sz="1000" dirty="0">
                <a:latin typeface="Meiryo UI" panose="020B0604030504040204" pitchFamily="50" charset="-128"/>
                <a:ea typeface="Meiryo UI" panose="020B0604030504040204" pitchFamily="50" charset="-128"/>
              </a:rPr>
              <a:t> Symptoms of Dementia</a:t>
            </a:r>
            <a:r>
              <a:rPr lang="ja-JP" altLang="en-US" sz="1000" dirty="0">
                <a:latin typeface="Meiryo UI" panose="020B0604030504040204" pitchFamily="50" charset="-128"/>
                <a:ea typeface="Meiryo UI" panose="020B0604030504040204" pitchFamily="50" charset="-128"/>
              </a:rPr>
              <a:t>）や身体合併症等が見られた場合にも、医療機関・介護施設等での対応が固定化されないように、退院・退所後もそのときの容態にもっともふさわしい場所で適切なサービスが提供される循環型の仕組みを構築する。</a:t>
            </a:r>
            <a:endParaRPr lang="en-US" altLang="ja-JP" sz="1000" dirty="0">
              <a:latin typeface="Meiryo UI" panose="020B0604030504040204" pitchFamily="50" charset="-128"/>
              <a:ea typeface="Meiryo UI" panose="020B0604030504040204" pitchFamily="50" charset="-128"/>
            </a:endParaRP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③ 若年性認知症施策の強化</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若年性認知症の人については、就労や生活費、子どもの教育費等の経済的な問題が大きい、主介護者が配偶者となる場合が多く、時に本人や配偶者の親等の介護と重なって複数介護になる等の特徴があることから、居場所づくり、就労・社会参加支援等の様々な分野にわたる支援を総合的に講じていく。</a:t>
            </a: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④ 認知症の人の介護者への支援</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高齢化の進展に伴って認知症の人が増えていくことが見込まれる中、認知症の人の介護者への支援を行うことが認知症の人の生活の質の改善にも繋がるとの観点に立って、介護者の精神的身体的負担を軽減する観点からの支援や介護者の生活と介護の両立を支援する取組を推進する。</a:t>
            </a: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⑤ 認知症の人を含む高齢者にやさしい地域づくりの推進</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rPr>
              <a:t>歳以上高齢者の約４人に</a:t>
            </a:r>
            <a:r>
              <a:rPr lang="en-US" altLang="ja-JP" sz="1000" dirty="0">
                <a:latin typeface="Meiryo UI" panose="020B0604030504040204" pitchFamily="50" charset="-128"/>
                <a:ea typeface="Meiryo UI" panose="020B0604030504040204" pitchFamily="50" charset="-128"/>
              </a:rPr>
              <a:t>1 </a:t>
            </a:r>
            <a:r>
              <a:rPr lang="ja-JP" altLang="en-US" sz="1000" dirty="0">
                <a:latin typeface="Meiryo UI" panose="020B0604030504040204" pitchFamily="50" charset="-128"/>
                <a:ea typeface="Meiryo UI" panose="020B0604030504040204" pitchFamily="50" charset="-128"/>
              </a:rPr>
              <a:t>人が認知症の人又はその予備群と言われる中、高齢者全体にとって暮らしやすい環境を整備することが、認知症の人が暮らしやすい地域づくりに繋がると考えられ、生活支援（ソフト面）、生活しやすい環境の整備（ハード面）、就労・社会参加支援及び安全確保の観点から、認知症の人を含む高齢者にやさしい地域づくりの推進に取り組む。</a:t>
            </a: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⑥ 認知症の予防法、診断法、治療法、リハビリテーションモデル、介護モデル等の研究開発及びその成果の普及の推進</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認知症をきたす疾患それぞれの病態解明や行動・心理症状（</a:t>
            </a:r>
            <a:r>
              <a:rPr lang="en-US" altLang="ja-JP" sz="1000" dirty="0">
                <a:latin typeface="Meiryo UI" panose="020B0604030504040204" pitchFamily="50" charset="-128"/>
                <a:ea typeface="Meiryo UI" panose="020B0604030504040204" pitchFamily="50" charset="-128"/>
              </a:rPr>
              <a:t>BPSD</a:t>
            </a:r>
            <a:r>
              <a:rPr lang="ja-JP" altLang="en-US" sz="1000" dirty="0">
                <a:latin typeface="Meiryo UI" panose="020B0604030504040204" pitchFamily="50" charset="-128"/>
                <a:ea typeface="Meiryo UI" panose="020B0604030504040204" pitchFamily="50" charset="-128"/>
              </a:rPr>
              <a:t>）を起こすメカニズムの解明を通じて、認知症の予防法、診断法、治療法、リハビリテーションモデル、介護モデル等の研究開発の推進を図る。また、研究開発により効果が確認されたものについては、速やかに普及に向けた取組を行う。なお、認知症に係る研究開発及びその成果の普及の推進に当たっては、「健康・医療戦略」（平成</a:t>
            </a:r>
            <a:r>
              <a:rPr lang="en-US" altLang="ja-JP" sz="1000" dirty="0">
                <a:latin typeface="Meiryo UI" panose="020B0604030504040204" pitchFamily="50" charset="-128"/>
                <a:ea typeface="Meiryo UI" panose="020B0604030504040204" pitchFamily="50" charset="-128"/>
              </a:rPr>
              <a:t>26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22</a:t>
            </a:r>
            <a:r>
              <a:rPr lang="ja-JP" altLang="en-US" sz="1000" dirty="0">
                <a:latin typeface="Meiryo UI" panose="020B0604030504040204" pitchFamily="50" charset="-128"/>
                <a:ea typeface="Meiryo UI" panose="020B0604030504040204" pitchFamily="50" charset="-128"/>
              </a:rPr>
              <a:t>日閣議決定）及び「医療分野研究開発推進計画」（平成</a:t>
            </a:r>
            <a:r>
              <a:rPr lang="en-US" altLang="ja-JP" sz="1000" dirty="0">
                <a:latin typeface="Meiryo UI" panose="020B0604030504040204" pitchFamily="50" charset="-128"/>
                <a:ea typeface="Meiryo UI" panose="020B0604030504040204" pitchFamily="50" charset="-128"/>
              </a:rPr>
              <a:t>26</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22</a:t>
            </a:r>
            <a:r>
              <a:rPr lang="ja-JP" altLang="en-US" sz="1000" dirty="0">
                <a:latin typeface="Meiryo UI" panose="020B0604030504040204" pitchFamily="50" charset="-128"/>
                <a:ea typeface="Meiryo UI" panose="020B0604030504040204" pitchFamily="50" charset="-128"/>
              </a:rPr>
              <a:t>日健康・医療戦略推進本部決定）に基づき取り組む。</a:t>
            </a:r>
          </a:p>
          <a:p>
            <a:pPr>
              <a:lnSpc>
                <a:spcPct val="100000"/>
              </a:lnSpc>
              <a:spcBef>
                <a:spcPts val="0"/>
              </a:spcBef>
            </a:pPr>
            <a:r>
              <a:rPr lang="ja-JP" altLang="en-US" sz="1000" b="1" dirty="0">
                <a:latin typeface="Meiryo UI" panose="020B0604030504040204" pitchFamily="50" charset="-128"/>
                <a:ea typeface="Meiryo UI" panose="020B0604030504040204" pitchFamily="50" charset="-128"/>
              </a:rPr>
              <a:t>⑦ 認知症の人やその家族の視点の重視</a:t>
            </a:r>
          </a:p>
          <a:p>
            <a:pPr>
              <a:lnSpc>
                <a:spcPct val="100000"/>
              </a:lnSpc>
              <a:spcBef>
                <a:spcPts val="0"/>
              </a:spcBef>
            </a:pPr>
            <a:r>
              <a:rPr lang="ja-JP" altLang="en-US" sz="1000" dirty="0">
                <a:latin typeface="Meiryo UI" panose="020B0604030504040204" pitchFamily="50" charset="-128"/>
                <a:ea typeface="Meiryo UI" panose="020B0604030504040204" pitchFamily="50" charset="-128"/>
              </a:rPr>
              <a:t>  これまでの認知症施策は、ともすれば、認知症の人を支える側の視点に偏りがちであったとの観点から、認知症の人の視点に立って認知症への社会の理解を深めるキャンペーン（再掲）のほか、初期段階の認知症の人のニーズ把握や生きがい支援、認知症施策の企画・立案や評価への認知症の人やその家族の参画など、認知症の人やその家族の視点を重視した取組を進めていく。</a:t>
            </a:r>
            <a:endParaRPr lang="ja-JP"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8470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25513" y="746125"/>
            <a:ext cx="4967287" cy="3727450"/>
          </a:xfrm>
          <a:ln/>
        </p:spPr>
      </p:sp>
      <p:sp>
        <p:nvSpPr>
          <p:cNvPr id="94211" name="Rectangle 3"/>
          <p:cNvSpPr>
            <a:spLocks noGrp="1" noChangeArrowheads="1"/>
          </p:cNvSpPr>
          <p:nvPr>
            <p:ph type="body" idx="1"/>
          </p:nvPr>
        </p:nvSpPr>
        <p:spPr>
          <a:xfrm>
            <a:off x="680418" y="4720684"/>
            <a:ext cx="5393091" cy="4472471"/>
          </a:xfrm>
          <a:noFill/>
        </p:spPr>
        <p:txBody>
          <a:bodyPr lIns="92167" tIns="46084" rIns="92167" bIns="46084"/>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認知症</a:t>
            </a:r>
            <a:r>
              <a:rPr lang="ja-JP" altLang="ja-JP" dirty="0">
                <a:latin typeface="Meiryo UI" panose="020B0604030504040204" pitchFamily="50" charset="-128"/>
                <a:ea typeface="Meiryo UI" panose="020B0604030504040204" pitchFamily="50" charset="-128"/>
              </a:rPr>
              <a:t>の初期にみられる日常生活上の変化を示す。これは東京都全域を対象とした疫学調査で「認知症」と診断された対象者の家族が気づいた日常生活上の変化を頻度順に示したものである。１項目のみでみれば加齢による生理的な変化と区別することは難しい。しかし、このような変化が少なくとも半年前と比較して目立つようであれば認知症を疑うタイミングといえる。</a:t>
            </a:r>
          </a:p>
          <a:p>
            <a:pPr>
              <a:lnSpc>
                <a:spcPts val="2029"/>
              </a:lnSpc>
              <a:spcBef>
                <a:spcPts val="0"/>
              </a:spcBef>
            </a:pPr>
            <a:r>
              <a:rPr lang="ja-JP" altLang="ja-JP" dirty="0">
                <a:latin typeface="Meiryo UI" panose="020B0604030504040204" pitchFamily="50" charset="-128"/>
                <a:ea typeface="Meiryo UI" panose="020B0604030504040204" pitchFamily="50" charset="-128"/>
              </a:rPr>
              <a:t>　ここで問題となるのは家族がいなければこのような変化は気づかれにくいことであろう。</a:t>
            </a:r>
            <a:r>
              <a:rPr lang="en-US" altLang="ja-JP" dirty="0">
                <a:latin typeface="Meiryo UI" panose="020B0604030504040204" pitchFamily="50" charset="-128"/>
                <a:ea typeface="Meiryo UI" panose="020B0604030504040204" pitchFamily="50" charset="-128"/>
              </a:rPr>
              <a:t>65</a:t>
            </a:r>
            <a:r>
              <a:rPr lang="ja-JP" altLang="ja-JP" dirty="0">
                <a:latin typeface="Meiryo UI" panose="020B0604030504040204" pitchFamily="50" charset="-128"/>
                <a:ea typeface="Meiryo UI" panose="020B0604030504040204" pitchFamily="50" charset="-128"/>
              </a:rPr>
              <a:t>歳以上の４割が単身あるいは高齢者世帯であり、その割合が今後ますます増加することを考えれば、家族に情報源を求めることが難しい状況もあり得る。家族から情報が得られる場合には、認知症を疑うことはむしろ容易と言っていい。本人との問診を通して認知症を疑う技術がかかりつけ医に求められる理由である。</a:t>
            </a:r>
            <a:r>
              <a:rPr lang="en-US" altLang="ja-JP"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sz="1300" dirty="0">
              <a:latin typeface="Meiryo UI" panose="020B0604030504040204" pitchFamily="50" charset="-128"/>
              <a:ea typeface="Meiryo UI" panose="020B0604030504040204" pitchFamily="50" charset="-128"/>
            </a:endParaRPr>
          </a:p>
          <a:p>
            <a:pPr>
              <a:lnSpc>
                <a:spcPts val="2029"/>
              </a:lnSpc>
              <a:spcBef>
                <a:spcPts val="0"/>
              </a:spcBef>
            </a:pPr>
            <a:r>
              <a:rPr lang="ja-JP" altLang="ja-JP" sz="1000" u="sng" dirty="0">
                <a:latin typeface="Meiryo UI" panose="020B0604030504040204" pitchFamily="50" charset="-128"/>
                <a:ea typeface="Meiryo UI" panose="020B0604030504040204" pitchFamily="50" charset="-128"/>
              </a:rPr>
              <a:t>出 典</a:t>
            </a:r>
            <a:endParaRPr lang="en-US" altLang="ja-JP" sz="1000" u="sng" dirty="0">
              <a:latin typeface="Meiryo UI" panose="020B0604030504040204" pitchFamily="50" charset="-128"/>
              <a:ea typeface="Meiryo UI" panose="020B0604030504040204" pitchFamily="50" charset="-128"/>
            </a:endParaRPr>
          </a:p>
          <a:p>
            <a:pPr>
              <a:lnSpc>
                <a:spcPts val="2029"/>
              </a:lnSpc>
              <a:spcBef>
                <a:spcPts val="0"/>
              </a:spcBef>
            </a:pPr>
            <a:r>
              <a:rPr lang="ja-JP" altLang="ja-JP" sz="1000" dirty="0">
                <a:latin typeface="Meiryo UI" panose="020B0604030504040204" pitchFamily="50" charset="-128"/>
                <a:ea typeface="Meiryo UI" panose="020B0604030504040204" pitchFamily="50" charset="-128"/>
              </a:rPr>
              <a:t>東京都福祉局：「高齢者の生活実態及び健康に関する調査・専門調査報告書」（</a:t>
            </a:r>
            <a:r>
              <a:rPr lang="en-US" altLang="ja-JP" sz="1000" dirty="0">
                <a:latin typeface="Meiryo UI" panose="020B0604030504040204" pitchFamily="50" charset="-128"/>
                <a:ea typeface="Meiryo UI" panose="020B0604030504040204" pitchFamily="50" charset="-128"/>
              </a:rPr>
              <a:t>1995</a:t>
            </a:r>
            <a:r>
              <a:rPr lang="ja-JP" altLang="ja-JP" sz="1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13299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xfrm>
            <a:off x="680418" y="4720684"/>
            <a:ext cx="5402224" cy="4472471"/>
          </a:xfrm>
          <a:noFill/>
        </p:spPr>
        <p:txBody>
          <a:bodyPr/>
          <a:lstStyle/>
          <a:p>
            <a:pPr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加齢</a:t>
            </a:r>
            <a:r>
              <a:rPr lang="ja-JP" altLang="ja-JP" kern="100" dirty="0">
                <a:latin typeface="Meiryo UI" panose="020B0604030504040204" pitchFamily="50" charset="-128"/>
                <a:ea typeface="Meiryo UI" panose="020B0604030504040204" pitchFamily="50" charset="-128"/>
                <a:cs typeface="Times New Roman"/>
              </a:rPr>
              <a:t>に伴うもの忘れと認知症のもの忘れの臨床的な違いを示す。</a:t>
            </a:r>
          </a:p>
          <a:p>
            <a:pPr algn="just">
              <a:lnSpc>
                <a:spcPts val="2029"/>
              </a:lnSpc>
              <a:spcBef>
                <a:spcPts val="0"/>
              </a:spcBef>
              <a:spcAft>
                <a:spcPts val="0"/>
              </a:spcAft>
            </a:pPr>
            <a:r>
              <a:rPr lang="ja-JP" altLang="ja-JP" kern="100" dirty="0">
                <a:latin typeface="Meiryo UI" panose="020B0604030504040204" pitchFamily="50" charset="-128"/>
                <a:ea typeface="Meiryo UI" panose="020B0604030504040204" pitchFamily="50" charset="-128"/>
                <a:cs typeface="Times New Roman"/>
              </a:rPr>
              <a:t>　まず、前者は半年～１年では進行することはないが、後者では進行性の変化がみられる。本人は自覚していないが、家族に１年前のもの忘れの状態と現在を比べてもらえばわかりやすい。もの忘れの内容に関しては、前者が体験の一部であるのに対して後者は体験すべてを忘れてしまうという違いがある。例えば、結婚式に出席した際に隣に座っていた人の名前を思い出せないのが前者であり、出席したこと自体を忘れてしまうのが後者である。</a:t>
            </a:r>
          </a:p>
          <a:p>
            <a:pPr indent="149892" algn="just">
              <a:lnSpc>
                <a:spcPts val="2029"/>
              </a:lnSpc>
              <a:spcBef>
                <a:spcPts val="0"/>
              </a:spcBef>
              <a:spcAft>
                <a:spcPts val="0"/>
              </a:spcAft>
            </a:pPr>
            <a:r>
              <a:rPr lang="ja-JP" altLang="ja-JP" kern="100" dirty="0">
                <a:latin typeface="Meiryo UI" panose="020B0604030504040204" pitchFamily="50" charset="-128"/>
                <a:ea typeface="Meiryo UI" panose="020B0604030504040204" pitchFamily="50" charset="-128"/>
                <a:cs typeface="Times New Roman"/>
              </a:rPr>
              <a:t>また、前者であれば見当識障害は伴わないが、後者であればしばしば時間の失見当がみられる。後者ではもの忘れに対する自覚は前者に比べて乏しい。</a:t>
            </a:r>
          </a:p>
          <a:p>
            <a:pPr algn="just">
              <a:lnSpc>
                <a:spcPts val="2029"/>
              </a:lnSpc>
              <a:spcBef>
                <a:spcPts val="0"/>
              </a:spcBef>
              <a:spcAft>
                <a:spcPts val="0"/>
              </a:spcAft>
            </a:pPr>
            <a:r>
              <a:rPr lang="en-US" altLang="ja-JP" kern="100" dirty="0">
                <a:latin typeface="Meiryo UI" panose="020B0604030504040204" pitchFamily="50" charset="-128"/>
                <a:ea typeface="Meiryo UI" panose="020B0604030504040204" pitchFamily="50" charset="-128"/>
                <a:cs typeface="Times New Roman"/>
              </a:rPr>
              <a:t> </a:t>
            </a:r>
            <a:endParaRPr lang="ja-JP" altLang="ja-JP" kern="100" dirty="0">
              <a:latin typeface="Meiryo UI" panose="020B0604030504040204" pitchFamily="50" charset="-128"/>
              <a:ea typeface="Meiryo UI" panose="020B0604030504040204" pitchFamily="50" charset="-128"/>
              <a:cs typeface="Times New Roman"/>
            </a:endParaRPr>
          </a:p>
          <a:p>
            <a:pPr algn="just">
              <a:lnSpc>
                <a:spcPts val="2029"/>
              </a:lnSpc>
              <a:spcBef>
                <a:spcPts val="0"/>
              </a:spcBef>
              <a:spcAft>
                <a:spcPts val="0"/>
              </a:spcAft>
            </a:pPr>
            <a:r>
              <a:rPr lang="ja-JP" altLang="ja-JP" sz="1000" u="sng" kern="100" dirty="0">
                <a:latin typeface="Meiryo UI" panose="020B0604030504040204" pitchFamily="50" charset="-128"/>
                <a:ea typeface="Meiryo UI" panose="020B0604030504040204" pitchFamily="50" charset="-128"/>
                <a:cs typeface="Times New Roman"/>
              </a:rPr>
              <a:t>出 典　　　　　　　　　　　　　　　　　　　　　　　　　　　　　</a:t>
            </a:r>
            <a:endParaRPr lang="ja-JP" altLang="ja-JP" sz="1000" kern="100" dirty="0">
              <a:latin typeface="Meiryo UI" panose="020B0604030504040204" pitchFamily="50" charset="-128"/>
              <a:ea typeface="Meiryo UI" panose="020B0604030504040204" pitchFamily="50" charset="-128"/>
              <a:cs typeface="Times New Roman"/>
            </a:endParaRPr>
          </a:p>
          <a:p>
            <a:pPr algn="just">
              <a:lnSpc>
                <a:spcPts val="2029"/>
              </a:lnSpc>
              <a:spcBef>
                <a:spcPts val="0"/>
              </a:spcBef>
              <a:spcAft>
                <a:spcPts val="0"/>
              </a:spcAft>
            </a:pPr>
            <a:r>
              <a:rPr lang="ja-JP" altLang="ja-JP" sz="1000" kern="100" dirty="0">
                <a:latin typeface="Meiryo UI" panose="020B0604030504040204" pitchFamily="50" charset="-128"/>
                <a:ea typeface="Meiryo UI" panose="020B0604030504040204" pitchFamily="50" charset="-128"/>
                <a:cs typeface="Times New Roman"/>
              </a:rPr>
              <a:t>東京都高齢者施策推進室：「痴呆が疑われたときに</a:t>
            </a:r>
            <a:r>
              <a:rPr lang="en-US" altLang="ja-JP" sz="1000" kern="100" dirty="0">
                <a:latin typeface="Meiryo UI" panose="020B0604030504040204" pitchFamily="50" charset="-128"/>
                <a:ea typeface="Meiryo UI" panose="020B0604030504040204" pitchFamily="50" charset="-128"/>
                <a:cs typeface="Times New Roman"/>
              </a:rPr>
              <a:t>-</a:t>
            </a:r>
            <a:r>
              <a:rPr lang="ja-JP" altLang="ja-JP" sz="1000" kern="100" dirty="0">
                <a:latin typeface="Meiryo UI" panose="020B0604030504040204" pitchFamily="50" charset="-128"/>
                <a:ea typeface="Meiryo UI" panose="020B0604030504040204" pitchFamily="50" charset="-128"/>
                <a:cs typeface="Times New Roman"/>
              </a:rPr>
              <a:t>かかりつけ医のための痴呆の手引」（</a:t>
            </a:r>
            <a:r>
              <a:rPr lang="en-US" altLang="ja-JP" sz="1000" kern="100" dirty="0">
                <a:latin typeface="Meiryo UI" panose="020B0604030504040204" pitchFamily="50" charset="-128"/>
                <a:ea typeface="Meiryo UI" panose="020B0604030504040204" pitchFamily="50" charset="-128"/>
                <a:cs typeface="Times New Roman"/>
              </a:rPr>
              <a:t>1999</a:t>
            </a:r>
            <a:r>
              <a:rPr lang="ja-JP" altLang="ja-JP" sz="1000" kern="100" dirty="0">
                <a:latin typeface="Meiryo UI" panose="020B0604030504040204" pitchFamily="50" charset="-128"/>
                <a:ea typeface="Meiryo UI" panose="020B0604030504040204" pitchFamily="50" charset="-128"/>
                <a:cs typeface="Times New Roman"/>
              </a:rPr>
              <a:t>）</a:t>
            </a:r>
          </a:p>
          <a:p>
            <a:pPr algn="just">
              <a:lnSpc>
                <a:spcPts val="2029"/>
              </a:lnSpc>
              <a:spcBef>
                <a:spcPts val="0"/>
              </a:spcBef>
              <a:spcAft>
                <a:spcPts val="0"/>
              </a:spcAft>
            </a:pPr>
            <a:r>
              <a:rPr lang="en-US" altLang="ja-JP" kern="100" dirty="0">
                <a:latin typeface="Meiryo UI" panose="020B0604030504040204" pitchFamily="50" charset="-128"/>
                <a:ea typeface="Meiryo UI" panose="020B0604030504040204" pitchFamily="50" charset="-128"/>
                <a:cs typeface="Times New Roman"/>
              </a:rPr>
              <a:t> </a:t>
            </a:r>
            <a:endParaRPr lang="ja-JP" altLang="ja-JP" kern="100" dirty="0">
              <a:latin typeface="Meiryo UI" panose="020B0604030504040204" pitchFamily="50" charset="-128"/>
              <a:ea typeface="Meiryo UI" panose="020B0604030504040204" pitchFamily="50" charset="-128"/>
              <a:cs typeface="Times New Roman"/>
            </a:endParaRPr>
          </a:p>
          <a:p>
            <a:pPr eaLnBrk="1" hangingPunct="1">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5108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IADL</a:t>
            </a:r>
            <a:r>
              <a:rPr lang="ja-JP" altLang="ja-JP"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1960</a:t>
            </a:r>
            <a:r>
              <a:rPr lang="ja-JP" altLang="ja-JP" dirty="0">
                <a:latin typeface="Meiryo UI" panose="020B0604030504040204" pitchFamily="50" charset="-128"/>
                <a:ea typeface="Meiryo UI" panose="020B0604030504040204" pitchFamily="50" charset="-128"/>
              </a:rPr>
              <a:t>年代</a:t>
            </a:r>
            <a:r>
              <a:rPr lang="ja-JP" altLang="ja-JP" dirty="0" smtClean="0">
                <a:latin typeface="Meiryo UI" panose="020B0604030504040204" pitchFamily="50" charset="-128"/>
                <a:ea typeface="Meiryo UI" panose="020B0604030504040204" pitchFamily="50" charset="-128"/>
              </a:rPr>
              <a:t>に提唱された</a:t>
            </a:r>
            <a:r>
              <a:rPr lang="ja-JP" altLang="en-US" dirty="0" smtClean="0">
                <a:latin typeface="Meiryo UI" panose="020B0604030504040204" pitchFamily="50" charset="-128"/>
                <a:ea typeface="Meiryo UI" panose="020B0604030504040204" pitchFamily="50" charset="-128"/>
              </a:rPr>
              <a:t>社会生活を営むための基本的な能力</a:t>
            </a:r>
            <a:r>
              <a:rPr lang="ja-JP" altLang="ja-JP" dirty="0" smtClean="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ある</a:t>
            </a:r>
            <a:r>
              <a:rPr lang="ja-JP" altLang="ja-JP"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IADL</a:t>
            </a:r>
            <a:r>
              <a:rPr lang="ja-JP" altLang="en-US" dirty="0" smtClean="0">
                <a:latin typeface="Meiryo UI" panose="020B0604030504040204" pitchFamily="50" charset="-128"/>
                <a:ea typeface="Meiryo UI" panose="020B0604030504040204" pitchFamily="50" charset="-128"/>
              </a:rPr>
              <a:t>は複数提唱されているが、臨床では</a:t>
            </a:r>
            <a:r>
              <a:rPr lang="en-US" altLang="ja-JP" dirty="0" smtClean="0">
                <a:latin typeface="Meiryo UI" panose="020B0604030504040204" pitchFamily="50" charset="-128"/>
                <a:ea typeface="Meiryo UI" panose="020B0604030504040204" pitchFamily="50" charset="-128"/>
              </a:rPr>
              <a:t>Lawton</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IADL</a:t>
            </a:r>
            <a:r>
              <a:rPr lang="ja-JP" altLang="en-US" dirty="0" smtClean="0">
                <a:latin typeface="Meiryo UI" panose="020B0604030504040204" pitchFamily="50" charset="-128"/>
                <a:ea typeface="Meiryo UI" panose="020B0604030504040204" pitchFamily="50" charset="-128"/>
              </a:rPr>
              <a:t>がよく用いられる。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ja-JP" dirty="0" smtClean="0">
                <a:latin typeface="Meiryo UI" panose="020B0604030504040204" pitchFamily="50" charset="-128"/>
                <a:ea typeface="Meiryo UI" panose="020B0604030504040204" pitchFamily="50" charset="-128"/>
              </a:rPr>
              <a:t>項目</a:t>
            </a:r>
            <a:r>
              <a:rPr lang="ja-JP" altLang="ja-JP" dirty="0">
                <a:latin typeface="Meiryo UI" panose="020B0604030504040204" pitchFamily="50" charset="-128"/>
                <a:ea typeface="Meiryo UI" panose="020B0604030504040204" pitchFamily="50" charset="-128"/>
              </a:rPr>
              <a:t>は電話、買い物、食事の準備、家事、洗濯、輸送機関の利用、服薬管理、金銭管理の</a:t>
            </a:r>
            <a:r>
              <a:rPr lang="en-US" altLang="ja-JP" dirty="0">
                <a:latin typeface="Meiryo UI" panose="020B0604030504040204" pitchFamily="50" charset="-128"/>
                <a:ea typeface="Meiryo UI" panose="020B0604030504040204" pitchFamily="50" charset="-128"/>
              </a:rPr>
              <a:t>8</a:t>
            </a:r>
            <a:r>
              <a:rPr lang="ja-JP" altLang="ja-JP" dirty="0">
                <a:latin typeface="Meiryo UI" panose="020B0604030504040204" pitchFamily="50" charset="-128"/>
                <a:ea typeface="Meiryo UI" panose="020B0604030504040204" pitchFamily="50" charset="-128"/>
              </a:rPr>
              <a:t>項目からなっている。</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8</a:t>
            </a:r>
            <a:r>
              <a:rPr lang="ja-JP" altLang="ja-JP" dirty="0">
                <a:latin typeface="Meiryo UI" panose="020B0604030504040204" pitchFamily="50" charset="-128"/>
                <a:ea typeface="Meiryo UI" panose="020B0604030504040204" pitchFamily="50" charset="-128"/>
              </a:rPr>
              <a:t>点満点で評価するが、男性は食事の準備、家事、洗濯は判定項目から除外され、</a:t>
            </a:r>
            <a:r>
              <a:rPr lang="en-US" altLang="ja-JP" dirty="0">
                <a:latin typeface="Meiryo UI" panose="020B0604030504040204" pitchFamily="50" charset="-128"/>
                <a:ea typeface="Meiryo UI" panose="020B0604030504040204" pitchFamily="50" charset="-128"/>
              </a:rPr>
              <a:t>5</a:t>
            </a:r>
            <a:r>
              <a:rPr lang="ja-JP" altLang="ja-JP" dirty="0">
                <a:latin typeface="Meiryo UI" panose="020B0604030504040204" pitchFamily="50" charset="-128"/>
                <a:ea typeface="Meiryo UI" panose="020B0604030504040204" pitchFamily="50" charset="-128"/>
              </a:rPr>
              <a:t>点満点となっている（</a:t>
            </a:r>
            <a:r>
              <a:rPr lang="en-US" altLang="ja-JP" dirty="0">
                <a:latin typeface="Meiryo UI" panose="020B0604030504040204" pitchFamily="50" charset="-128"/>
                <a:ea typeface="Meiryo UI" panose="020B0604030504040204" pitchFamily="50" charset="-128"/>
              </a:rPr>
              <a:t>Lawton IADL-5</a:t>
            </a:r>
            <a:r>
              <a:rPr lang="ja-JP" altLang="ja-JP" dirty="0">
                <a:latin typeface="Meiryo UI" panose="020B0604030504040204" pitchFamily="50" charset="-128"/>
                <a:ea typeface="Meiryo UI" panose="020B0604030504040204" pitchFamily="50" charset="-128"/>
              </a:rPr>
              <a:t>と略称することあり）。現在では、女性の社会進出によって、家事を応分に負担する男性も増え、独居高齢者の場合、性差を問う必要もないとの考えもみられる。</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全体</a:t>
            </a:r>
            <a:r>
              <a:rPr lang="ja-JP" altLang="ja-JP" dirty="0">
                <a:latin typeface="Meiryo UI" panose="020B0604030504040204" pitchFamily="50" charset="-128"/>
                <a:ea typeface="Meiryo UI" panose="020B0604030504040204" pitchFamily="50" charset="-128"/>
              </a:rPr>
              <a:t>として独居機能をみているといって差し仕えない。</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外来</a:t>
            </a:r>
            <a:r>
              <a:rPr lang="ja-JP" altLang="ja-JP" dirty="0">
                <a:latin typeface="Meiryo UI" panose="020B0604030504040204" pitchFamily="50" charset="-128"/>
                <a:ea typeface="Meiryo UI" panose="020B0604030504040204" pitchFamily="50" charset="-128"/>
              </a:rPr>
              <a:t>で認知症または</a:t>
            </a:r>
            <a:r>
              <a:rPr lang="en-US" altLang="ja-JP" dirty="0">
                <a:latin typeface="Meiryo UI" panose="020B0604030504040204" pitchFamily="50" charset="-128"/>
                <a:ea typeface="Meiryo UI" panose="020B0604030504040204" pitchFamily="50" charset="-128"/>
              </a:rPr>
              <a:t>MCI</a:t>
            </a:r>
            <a:r>
              <a:rPr lang="ja-JP" altLang="ja-JP" dirty="0">
                <a:latin typeface="Meiryo UI" panose="020B0604030504040204" pitchFamily="50" charset="-128"/>
                <a:ea typeface="Meiryo UI" panose="020B0604030504040204" pitchFamily="50" charset="-128"/>
              </a:rPr>
              <a:t>患者に行った手段的</a:t>
            </a:r>
            <a:r>
              <a:rPr lang="en-US" altLang="ja-JP" dirty="0">
                <a:latin typeface="Meiryo UI" panose="020B0604030504040204" pitchFamily="50" charset="-128"/>
                <a:ea typeface="Meiryo UI" panose="020B0604030504040204" pitchFamily="50" charset="-128"/>
              </a:rPr>
              <a:t>ADL</a:t>
            </a:r>
            <a:r>
              <a:rPr lang="ja-JP" altLang="ja-JP" dirty="0">
                <a:latin typeface="Meiryo UI" panose="020B0604030504040204" pitchFamily="50" charset="-128"/>
                <a:ea typeface="Meiryo UI" panose="020B0604030504040204" pitchFamily="50" charset="-128"/>
              </a:rPr>
              <a:t>検査では、買物、料理、服薬管理が早期に低下しており、認知症の早期発見に役立つことを報告した</a:t>
            </a:r>
            <a:r>
              <a:rPr lang="en-US" altLang="ja-JP" baseline="30000" dirty="0">
                <a:latin typeface="Meiryo UI" panose="020B0604030504040204" pitchFamily="50" charset="-128"/>
                <a:ea typeface="Meiryo UI" panose="020B0604030504040204" pitchFamily="50" charset="-128"/>
              </a:rPr>
              <a:t>1</a:t>
            </a:r>
            <a:r>
              <a:rPr lang="ja-JP" altLang="ja-JP" baseline="30000"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a:latin typeface="Meiryo UI" panose="020B0604030504040204" pitchFamily="50" charset="-128"/>
              <a:ea typeface="Meiryo UI" panose="020B0604030504040204" pitchFamily="50" charset="-128"/>
            </a:endParaRPr>
          </a:p>
          <a:p>
            <a:pPr>
              <a:lnSpc>
                <a:spcPts val="2029"/>
              </a:lnSpc>
              <a:spcBef>
                <a:spcPts val="0"/>
              </a:spcBef>
            </a:pPr>
            <a:r>
              <a:rPr lang="ja-JP" altLang="ja-JP" sz="1000" u="sng" dirty="0">
                <a:latin typeface="Meiryo UI" panose="020B0604030504040204" pitchFamily="50" charset="-128"/>
                <a:ea typeface="Meiryo UI" panose="020B0604030504040204" pitchFamily="50" charset="-128"/>
              </a:rPr>
              <a:t>出 典　　　　　　　　　　　　　　　　　　　</a:t>
            </a:r>
            <a:r>
              <a:rPr lang="en-US" altLang="ja-JP" sz="1000" u="sng" dirty="0">
                <a:latin typeface="Meiryo UI" panose="020B0604030504040204" pitchFamily="50" charset="-128"/>
                <a:ea typeface="Meiryo UI" panose="020B0604030504040204" pitchFamily="50" charset="-128"/>
              </a:rPr>
              <a:t>                                           </a:t>
            </a:r>
            <a:r>
              <a:rPr lang="ja-JP" altLang="ja-JP" sz="1000" u="sng" dirty="0">
                <a:latin typeface="Meiryo UI" panose="020B0604030504040204" pitchFamily="50" charset="-128"/>
                <a:ea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rPr>
              <a:t>1) </a:t>
            </a:r>
            <a:r>
              <a:rPr lang="ja-JP" altLang="ja-JP" sz="1000" dirty="0">
                <a:latin typeface="Meiryo UI" panose="020B0604030504040204" pitchFamily="50" charset="-128"/>
                <a:ea typeface="Meiryo UI" panose="020B0604030504040204" pitchFamily="50" charset="-128"/>
              </a:rPr>
              <a:t>鳥羽研二：「認知症高齢者の早期発見　臨床的観点から」 日老医誌、</a:t>
            </a:r>
            <a:r>
              <a:rPr lang="en-US" altLang="ja-JP" sz="1000" dirty="0">
                <a:latin typeface="Meiryo UI" panose="020B0604030504040204" pitchFamily="50" charset="-128"/>
                <a:ea typeface="Meiryo UI" panose="020B0604030504040204" pitchFamily="50" charset="-128"/>
              </a:rPr>
              <a:t>44:305-307,2007</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7660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認知症</a:t>
            </a:r>
            <a:r>
              <a:rPr lang="ja-JP" altLang="ja-JP" dirty="0">
                <a:latin typeface="Meiryo UI" panose="020B0604030504040204" pitchFamily="50" charset="-128"/>
                <a:ea typeface="Meiryo UI" panose="020B0604030504040204" pitchFamily="50" charset="-128"/>
              </a:rPr>
              <a:t>に</a:t>
            </a:r>
            <a:r>
              <a:rPr lang="ja-JP" altLang="ja-JP" dirty="0" smtClean="0">
                <a:latin typeface="Meiryo UI" panose="020B0604030504040204" pitchFamily="50" charset="-128"/>
                <a:ea typeface="Meiryo UI" panose="020B0604030504040204" pitchFamily="50" charset="-128"/>
              </a:rPr>
              <a:t>おいて</a:t>
            </a:r>
            <a:r>
              <a:rPr lang="en-US" altLang="ja-JP" dirty="0" smtClean="0">
                <a:latin typeface="Meiryo UI" panose="020B0604030504040204" pitchFamily="50" charset="-128"/>
                <a:ea typeface="Meiryo UI" panose="020B0604030504040204" pitchFamily="50" charset="-128"/>
              </a:rPr>
              <a:t>ADL</a:t>
            </a:r>
            <a:r>
              <a:rPr lang="ja-JP" altLang="ja-JP" dirty="0" err="1" smtClean="0">
                <a:latin typeface="Meiryo UI" panose="020B0604030504040204" pitchFamily="50" charset="-128"/>
                <a:ea typeface="Meiryo UI" panose="020B0604030504040204" pitchFamily="50" charset="-128"/>
              </a:rPr>
              <a:t>を</a:t>
            </a:r>
            <a:r>
              <a:rPr lang="ja-JP" altLang="ja-JP" dirty="0" err="1">
                <a:latin typeface="Meiryo UI" panose="020B0604030504040204" pitchFamily="50" charset="-128"/>
                <a:ea typeface="Meiryo UI" panose="020B0604030504040204" pitchFamily="50" charset="-128"/>
              </a:rPr>
              <a:t>評</a:t>
            </a:r>
            <a:r>
              <a:rPr lang="ja-JP" altLang="ja-JP" dirty="0">
                <a:latin typeface="Meiryo UI" panose="020B0604030504040204" pitchFamily="50" charset="-128"/>
                <a:ea typeface="Meiryo UI" panose="020B0604030504040204" pitchFamily="50" charset="-128"/>
              </a:rPr>
              <a:t>価することの臨床的な意義は、</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①</a:t>
            </a:r>
            <a:r>
              <a:rPr lang="ja-JP" altLang="ja-JP" dirty="0">
                <a:latin typeface="Meiryo UI" panose="020B0604030504040204" pitchFamily="50" charset="-128"/>
                <a:ea typeface="Meiryo UI" panose="020B0604030504040204" pitchFamily="50" charset="-128"/>
              </a:rPr>
              <a:t>認知機能障害とそれによって起こる機能障害の関連を明らかにする</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②</a:t>
            </a:r>
            <a:r>
              <a:rPr lang="ja-JP" altLang="ja-JP" dirty="0">
                <a:latin typeface="Meiryo UI" panose="020B0604030504040204" pitchFamily="50" charset="-128"/>
                <a:ea typeface="Meiryo UI" panose="020B0604030504040204" pitchFamily="50" charset="-128"/>
              </a:rPr>
              <a:t>行動障害</a:t>
            </a:r>
            <a:r>
              <a:rPr lang="ja-JP" altLang="ja-JP"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ADL</a:t>
            </a:r>
            <a:r>
              <a:rPr lang="ja-JP" altLang="ja-JP" dirty="0" smtClean="0">
                <a:latin typeface="Meiryo UI" panose="020B0604030504040204" pitchFamily="50" charset="-128"/>
                <a:ea typeface="Meiryo UI" panose="020B0604030504040204" pitchFamily="50" charset="-128"/>
              </a:rPr>
              <a:t>に</a:t>
            </a:r>
            <a:r>
              <a:rPr lang="ja-JP" altLang="ja-JP" dirty="0">
                <a:latin typeface="Meiryo UI" panose="020B0604030504040204" pitchFamily="50" charset="-128"/>
                <a:ea typeface="Meiryo UI" panose="020B0604030504040204" pitchFamily="50" charset="-128"/>
              </a:rPr>
              <a:t>対する影響を理解する</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③</a:t>
            </a:r>
            <a:r>
              <a:rPr lang="en-US" altLang="ja-JP" dirty="0" smtClean="0">
                <a:latin typeface="Meiryo UI" panose="020B0604030504040204" pitchFamily="50" charset="-128"/>
                <a:ea typeface="Meiryo UI" panose="020B0604030504040204" pitchFamily="50" charset="-128"/>
              </a:rPr>
              <a:t>ADL</a:t>
            </a:r>
            <a:r>
              <a:rPr lang="ja-JP" altLang="ja-JP" dirty="0" smtClean="0">
                <a:latin typeface="Meiryo UI" panose="020B0604030504040204" pitchFamily="50" charset="-128"/>
                <a:ea typeface="Meiryo UI" panose="020B0604030504040204" pitchFamily="50" charset="-128"/>
              </a:rPr>
              <a:t>能力</a:t>
            </a:r>
            <a:r>
              <a:rPr lang="ja-JP" altLang="ja-JP" dirty="0">
                <a:latin typeface="Meiryo UI" panose="020B0604030504040204" pitchFamily="50" charset="-128"/>
                <a:ea typeface="Meiryo UI" panose="020B0604030504040204" pitchFamily="50" charset="-128"/>
              </a:rPr>
              <a:t>によってケアプランが異なること</a:t>
            </a:r>
          </a:p>
          <a:p>
            <a:pPr>
              <a:lnSpc>
                <a:spcPts val="2029"/>
              </a:lnSpc>
              <a:spcBef>
                <a:spcPts val="0"/>
              </a:spcBef>
            </a:pPr>
            <a:r>
              <a:rPr lang="ja-JP" altLang="ja-JP" dirty="0">
                <a:latin typeface="Meiryo UI" panose="020B0604030504040204" pitchFamily="50" charset="-128"/>
                <a:ea typeface="Meiryo UI" panose="020B0604030504040204" pitchFamily="50" charset="-128"/>
              </a:rPr>
              <a:t>が挙げられる。また、研究の指標としての意義があり、ｱ）介護負担や保健・福祉サービスの利用に関する研究では重要な指標、ｲ）介護や薬物療法の効果指標として重要である</a:t>
            </a:r>
            <a:r>
              <a:rPr lang="en-US" altLang="ja-JP" baseline="30000" dirty="0">
                <a:latin typeface="Meiryo UI" panose="020B0604030504040204" pitchFamily="50" charset="-128"/>
                <a:ea typeface="Meiryo UI" panose="020B0604030504040204" pitchFamily="50" charset="-128"/>
              </a:rPr>
              <a:t>1</a:t>
            </a:r>
            <a:r>
              <a:rPr lang="ja-JP" altLang="ja-JP" baseline="30000" dirty="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a:t>
            </a: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ja-JP" altLang="ja-JP" dirty="0" smtClean="0">
                <a:latin typeface="Meiryo UI" panose="020B0604030504040204" pitchFamily="50" charset="-128"/>
                <a:ea typeface="Meiryo UI" panose="020B0604030504040204" pitchFamily="50" charset="-128"/>
              </a:rPr>
              <a:t>認知症</a:t>
            </a:r>
            <a:r>
              <a:rPr lang="ja-JP" altLang="ja-JP" dirty="0">
                <a:latin typeface="Meiryo UI" panose="020B0604030504040204" pitchFamily="50" charset="-128"/>
                <a:ea typeface="Meiryo UI" panose="020B0604030504040204" pitchFamily="50" charset="-128"/>
              </a:rPr>
              <a:t>における代表的</a:t>
            </a:r>
            <a:r>
              <a:rPr lang="ja-JP" altLang="ja-JP" dirty="0" smtClean="0">
                <a:latin typeface="Meiryo UI" panose="020B0604030504040204" pitchFamily="50" charset="-128"/>
                <a:ea typeface="Meiryo UI" panose="020B0604030504040204" pitchFamily="50" charset="-128"/>
              </a:rPr>
              <a:t>な</a:t>
            </a:r>
            <a:r>
              <a:rPr lang="en-US" altLang="ja-JP" dirty="0" smtClean="0">
                <a:latin typeface="Meiryo UI" panose="020B0604030504040204" pitchFamily="50" charset="-128"/>
                <a:ea typeface="Meiryo UI" panose="020B0604030504040204" pitchFamily="50" charset="-128"/>
              </a:rPr>
              <a:t>ADL</a:t>
            </a:r>
            <a:r>
              <a:rPr lang="ja-JP" altLang="ja-JP" dirty="0" smtClean="0">
                <a:latin typeface="Meiryo UI" panose="020B0604030504040204" pitchFamily="50" charset="-128"/>
                <a:ea typeface="Meiryo UI" panose="020B0604030504040204" pitchFamily="50" charset="-128"/>
              </a:rPr>
              <a:t>評価</a:t>
            </a:r>
            <a:r>
              <a:rPr lang="ja-JP" altLang="ja-JP" dirty="0">
                <a:latin typeface="Meiryo UI" panose="020B0604030504040204" pitchFamily="50" charset="-128"/>
                <a:ea typeface="Meiryo UI" panose="020B0604030504040204" pitchFamily="50" charset="-128"/>
              </a:rPr>
              <a:t>尺度を示した。バーセルインデックス（</a:t>
            </a:r>
            <a:r>
              <a:rPr lang="en-US" altLang="ja-JP" dirty="0" err="1">
                <a:latin typeface="Meiryo UI" panose="020B0604030504040204" pitchFamily="50" charset="-128"/>
                <a:ea typeface="Meiryo UI" panose="020B0604030504040204" pitchFamily="50" charset="-128"/>
              </a:rPr>
              <a:t>Barthel</a:t>
            </a:r>
            <a:r>
              <a:rPr lang="en-US" altLang="ja-JP" dirty="0">
                <a:latin typeface="Meiryo UI" panose="020B0604030504040204" pitchFamily="50" charset="-128"/>
                <a:ea typeface="Meiryo UI" panose="020B0604030504040204" pitchFamily="50" charset="-128"/>
              </a:rPr>
              <a:t> Index;</a:t>
            </a:r>
            <a:r>
              <a:rPr lang="ja-JP" altLang="ja-JP" dirty="0">
                <a:latin typeface="Meiryo UI" panose="020B0604030504040204" pitchFamily="50" charset="-128"/>
                <a:ea typeface="Meiryo UI" panose="020B0604030504040204" pitchFamily="50" charset="-128"/>
              </a:rPr>
              <a:t>　機能的評価）は、</a:t>
            </a:r>
            <a:r>
              <a:rPr lang="en-US" altLang="ja-JP" dirty="0">
                <a:latin typeface="Meiryo UI" panose="020B0604030504040204" pitchFamily="50" charset="-128"/>
                <a:ea typeface="Meiryo UI" panose="020B0604030504040204" pitchFamily="50" charset="-128"/>
              </a:rPr>
              <a:t>10</a:t>
            </a:r>
            <a:r>
              <a:rPr lang="ja-JP" altLang="ja-JP" dirty="0">
                <a:latin typeface="Meiryo UI" panose="020B0604030504040204" pitchFamily="50" charset="-128"/>
                <a:ea typeface="Meiryo UI" panose="020B0604030504040204" pitchFamily="50" charset="-128"/>
              </a:rPr>
              <a:t>項目</a:t>
            </a:r>
            <a:r>
              <a:rPr lang="en-US" altLang="ja-JP" dirty="0">
                <a:latin typeface="Meiryo UI" panose="020B0604030504040204" pitchFamily="50" charset="-128"/>
                <a:ea typeface="Meiryo UI" panose="020B0604030504040204" pitchFamily="50" charset="-128"/>
              </a:rPr>
              <a:t>100</a:t>
            </a:r>
            <a:r>
              <a:rPr lang="ja-JP" altLang="ja-JP" dirty="0">
                <a:latin typeface="Meiryo UI" panose="020B0604030504040204" pitchFamily="50" charset="-128"/>
                <a:ea typeface="Meiryo UI" panose="020B0604030504040204" pitchFamily="50" charset="-128"/>
              </a:rPr>
              <a:t>点満点で行う（</a:t>
            </a:r>
            <a:r>
              <a:rPr lang="en-US" altLang="ja-JP" dirty="0">
                <a:latin typeface="Meiryo UI" panose="020B0604030504040204" pitchFamily="50" charset="-128"/>
                <a:ea typeface="Meiryo UI" panose="020B0604030504040204" pitchFamily="50" charset="-128"/>
              </a:rPr>
              <a:t>1</a:t>
            </a:r>
            <a:r>
              <a:rPr lang="ja-JP" altLang="ja-JP" dirty="0">
                <a:latin typeface="Meiryo UI" panose="020B0604030504040204" pitchFamily="50" charset="-128"/>
                <a:ea typeface="Meiryo UI" panose="020B0604030504040204" pitchFamily="50" charset="-128"/>
              </a:rPr>
              <a:t>食事、</a:t>
            </a:r>
            <a:r>
              <a:rPr lang="en-US" altLang="ja-JP" dirty="0">
                <a:latin typeface="Meiryo UI" panose="020B0604030504040204" pitchFamily="50" charset="-128"/>
                <a:ea typeface="Meiryo UI" panose="020B0604030504040204" pitchFamily="50" charset="-128"/>
              </a:rPr>
              <a:t>2</a:t>
            </a:r>
            <a:r>
              <a:rPr lang="ja-JP" altLang="ja-JP" dirty="0">
                <a:latin typeface="Meiryo UI" panose="020B0604030504040204" pitchFamily="50" charset="-128"/>
                <a:ea typeface="Meiryo UI" panose="020B0604030504040204" pitchFamily="50" charset="-128"/>
              </a:rPr>
              <a:t>車椅子からベッドへの移動、</a:t>
            </a:r>
            <a:r>
              <a:rPr lang="en-US" altLang="ja-JP" dirty="0">
                <a:latin typeface="Meiryo UI" panose="020B0604030504040204" pitchFamily="50" charset="-128"/>
                <a:ea typeface="Meiryo UI" panose="020B0604030504040204" pitchFamily="50" charset="-128"/>
              </a:rPr>
              <a:t>3</a:t>
            </a:r>
            <a:r>
              <a:rPr lang="ja-JP" altLang="ja-JP" dirty="0">
                <a:latin typeface="Meiryo UI" panose="020B0604030504040204" pitchFamily="50" charset="-128"/>
                <a:ea typeface="Meiryo UI" panose="020B0604030504040204" pitchFamily="50" charset="-128"/>
              </a:rPr>
              <a:t>整容、</a:t>
            </a:r>
            <a:r>
              <a:rPr lang="en-US" altLang="ja-JP" dirty="0">
                <a:latin typeface="Meiryo UI" panose="020B0604030504040204" pitchFamily="50" charset="-128"/>
                <a:ea typeface="Meiryo UI" panose="020B0604030504040204" pitchFamily="50" charset="-128"/>
              </a:rPr>
              <a:t>4</a:t>
            </a:r>
            <a:r>
              <a:rPr lang="ja-JP" altLang="ja-JP" dirty="0">
                <a:latin typeface="Meiryo UI" panose="020B0604030504040204" pitchFamily="50" charset="-128"/>
                <a:ea typeface="Meiryo UI" panose="020B0604030504040204" pitchFamily="50" charset="-128"/>
              </a:rPr>
              <a:t>トイレ動作、</a:t>
            </a:r>
            <a:r>
              <a:rPr lang="en-US" altLang="ja-JP" dirty="0">
                <a:latin typeface="Meiryo UI" panose="020B0604030504040204" pitchFamily="50" charset="-128"/>
                <a:ea typeface="Meiryo UI" panose="020B0604030504040204" pitchFamily="50" charset="-128"/>
              </a:rPr>
              <a:t>5</a:t>
            </a:r>
            <a:r>
              <a:rPr lang="ja-JP" altLang="ja-JP" dirty="0">
                <a:latin typeface="Meiryo UI" panose="020B0604030504040204" pitchFamily="50" charset="-128"/>
                <a:ea typeface="Meiryo UI" panose="020B0604030504040204" pitchFamily="50" charset="-128"/>
              </a:rPr>
              <a:t>入浴、</a:t>
            </a:r>
            <a:r>
              <a:rPr lang="en-US" altLang="ja-JP" dirty="0">
                <a:latin typeface="Meiryo UI" panose="020B0604030504040204" pitchFamily="50" charset="-128"/>
                <a:ea typeface="Meiryo UI" panose="020B0604030504040204" pitchFamily="50" charset="-128"/>
              </a:rPr>
              <a:t>6</a:t>
            </a:r>
            <a:r>
              <a:rPr lang="ja-JP" altLang="ja-JP" dirty="0">
                <a:latin typeface="Meiryo UI" panose="020B0604030504040204" pitchFamily="50" charset="-128"/>
                <a:ea typeface="Meiryo UI" panose="020B0604030504040204" pitchFamily="50" charset="-128"/>
              </a:rPr>
              <a:t>歩行、</a:t>
            </a:r>
            <a:r>
              <a:rPr lang="en-US" altLang="ja-JP" dirty="0">
                <a:latin typeface="Meiryo UI" panose="020B0604030504040204" pitchFamily="50" charset="-128"/>
                <a:ea typeface="Meiryo UI" panose="020B0604030504040204" pitchFamily="50" charset="-128"/>
              </a:rPr>
              <a:t>7</a:t>
            </a:r>
            <a:r>
              <a:rPr lang="ja-JP" altLang="ja-JP" dirty="0">
                <a:latin typeface="Meiryo UI" panose="020B0604030504040204" pitchFamily="50" charset="-128"/>
                <a:ea typeface="Meiryo UI" panose="020B0604030504040204" pitchFamily="50" charset="-128"/>
              </a:rPr>
              <a:t>階段昇降、</a:t>
            </a:r>
            <a:r>
              <a:rPr lang="en-US" altLang="ja-JP" dirty="0">
                <a:latin typeface="Meiryo UI" panose="020B0604030504040204" pitchFamily="50" charset="-128"/>
                <a:ea typeface="Meiryo UI" panose="020B0604030504040204" pitchFamily="50" charset="-128"/>
              </a:rPr>
              <a:t>8</a:t>
            </a:r>
            <a:r>
              <a:rPr lang="ja-JP" altLang="ja-JP" dirty="0">
                <a:latin typeface="Meiryo UI" panose="020B0604030504040204" pitchFamily="50" charset="-128"/>
                <a:ea typeface="Meiryo UI" panose="020B0604030504040204" pitchFamily="50" charset="-128"/>
              </a:rPr>
              <a:t>着替え、</a:t>
            </a:r>
            <a:r>
              <a:rPr lang="en-US" altLang="ja-JP" dirty="0">
                <a:latin typeface="Meiryo UI" panose="020B0604030504040204" pitchFamily="50" charset="-128"/>
                <a:ea typeface="Meiryo UI" panose="020B0604030504040204" pitchFamily="50" charset="-128"/>
              </a:rPr>
              <a:t>9</a:t>
            </a:r>
            <a:r>
              <a:rPr lang="ja-JP" altLang="ja-JP" dirty="0">
                <a:latin typeface="Meiryo UI" panose="020B0604030504040204" pitchFamily="50" charset="-128"/>
                <a:ea typeface="Meiryo UI" panose="020B0604030504040204" pitchFamily="50" charset="-128"/>
              </a:rPr>
              <a:t>排便コントロール、</a:t>
            </a:r>
            <a:r>
              <a:rPr lang="en-US" altLang="ja-JP" dirty="0">
                <a:latin typeface="Meiryo UI" panose="020B0604030504040204" pitchFamily="50" charset="-128"/>
                <a:ea typeface="Meiryo UI" panose="020B0604030504040204" pitchFamily="50" charset="-128"/>
              </a:rPr>
              <a:t>10</a:t>
            </a:r>
            <a:r>
              <a:rPr lang="ja-JP" altLang="ja-JP" dirty="0">
                <a:latin typeface="Meiryo UI" panose="020B0604030504040204" pitchFamily="50" charset="-128"/>
                <a:ea typeface="Meiryo UI" panose="020B0604030504040204" pitchFamily="50" charset="-128"/>
              </a:rPr>
              <a:t>排尿コントロール）。総合点は、全般的自立を表すが、各機能項目の依存評価がより重要である。</a:t>
            </a:r>
            <a:r>
              <a:rPr lang="en-US" altLang="ja-JP" dirty="0">
                <a:latin typeface="Meiryo UI" panose="020B0604030504040204" pitchFamily="50" charset="-128"/>
                <a:ea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sz="1300" dirty="0">
              <a:latin typeface="Meiryo UI" panose="020B0604030504040204" pitchFamily="50" charset="-128"/>
              <a:ea typeface="Meiryo UI" panose="020B0604030504040204" pitchFamily="50" charset="-128"/>
            </a:endParaRPr>
          </a:p>
          <a:p>
            <a:pPr>
              <a:lnSpc>
                <a:spcPts val="2029"/>
              </a:lnSpc>
              <a:spcBef>
                <a:spcPts val="0"/>
              </a:spcBef>
            </a:pPr>
            <a:r>
              <a:rPr lang="ja-JP" altLang="ja-JP" sz="1000" u="sng" dirty="0">
                <a:latin typeface="Meiryo UI" panose="020B0604030504040204" pitchFamily="50" charset="-128"/>
                <a:ea typeface="Meiryo UI" panose="020B0604030504040204" pitchFamily="50" charset="-128"/>
              </a:rPr>
              <a:t>出 典　　　　　　　　　　　　　　　　　　　　　　　　　　　　　　　</a:t>
            </a:r>
            <a:r>
              <a:rPr lang="en-US" altLang="ja-JP" sz="1000" u="sng" dirty="0">
                <a:latin typeface="Meiryo UI" panose="020B0604030504040204" pitchFamily="50" charset="-128"/>
                <a:ea typeface="Meiryo UI" panose="020B0604030504040204" pitchFamily="50" charset="-128"/>
              </a:rPr>
              <a:t>     </a:t>
            </a:r>
            <a:r>
              <a:rPr lang="ja-JP" altLang="ja-JP" sz="1000" u="sng" dirty="0">
                <a:latin typeface="Meiryo UI" panose="020B0604030504040204" pitchFamily="50" charset="-128"/>
                <a:ea typeface="Meiryo UI" panose="020B0604030504040204" pitchFamily="50" charset="-128"/>
              </a:rPr>
              <a:t>　　　　　　　　　　　　　　　　　　　　　　　　</a:t>
            </a:r>
            <a:endParaRPr lang="ja-JP" altLang="ja-JP" sz="1000" dirty="0">
              <a:latin typeface="Meiryo UI" panose="020B0604030504040204" pitchFamily="50" charset="-128"/>
              <a:ea typeface="Meiryo UI" panose="020B0604030504040204" pitchFamily="50" charset="-128"/>
            </a:endParaRPr>
          </a:p>
          <a:p>
            <a:pPr>
              <a:lnSpc>
                <a:spcPts val="2029"/>
              </a:lnSpc>
              <a:spcBef>
                <a:spcPts val="0"/>
              </a:spcBef>
            </a:pPr>
            <a:r>
              <a:rPr lang="en-US" altLang="ja-JP" sz="1000" dirty="0">
                <a:latin typeface="Meiryo UI" panose="020B0604030504040204" pitchFamily="50" charset="-128"/>
                <a:ea typeface="Meiryo UI" panose="020B0604030504040204" pitchFamily="50" charset="-128"/>
              </a:rPr>
              <a:t>1) </a:t>
            </a:r>
            <a:r>
              <a:rPr lang="ja-JP" altLang="ja-JP" sz="1000" dirty="0">
                <a:latin typeface="Meiryo UI" panose="020B0604030504040204" pitchFamily="50" charset="-128"/>
                <a:ea typeface="Meiryo UI" panose="020B0604030504040204" pitchFamily="50" charset="-128"/>
              </a:rPr>
              <a:t>認知症の検査評価尺度　認知症テキストブック　日本認知症学会編　</a:t>
            </a:r>
            <a:r>
              <a:rPr lang="en-US" altLang="ja-JP" sz="1000" dirty="0">
                <a:latin typeface="Meiryo UI" panose="020B0604030504040204" pitchFamily="50" charset="-128"/>
                <a:ea typeface="Meiryo UI" panose="020B0604030504040204" pitchFamily="50" charset="-128"/>
              </a:rPr>
              <a:t>pp114-138,2008</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4980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認知機能を評価するには、客観的な評価尺度を用いることが重要である。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認知機能の評価には、患者に施行して実際に認知機能を評価を行う方法と、介護者から情報を収集して評価を行う方法と</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種類ある。それぞれに長所と短所がある。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一般に患者評価は、客観性と定量性に優れる一方、必ずしも得点と実際の生活面での支障が一致していない問題がある。介護者評価は、実際の生活面での問題を評価することができるが、客観性は必ずしも担保されない問題がある。臨床では両者を使い分けつつ、評価を進める。</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79382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身体合併症の治療の場面で、認知機能の問題は、日常生活上の問題よりも、治療面での問題として現れてくることが多い。</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認知機能の再評価が望ましい場面は、</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せん妄：</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認知症をもつ人が入院をすると高頻度にせん妄を併発する。せん妄の診断を兼ねて、認知機能評価が望ましい。</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転倒：</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認知症はそれ自体が転倒のリスク因子であるのと、せん妄を合併することでも転倒に関連する。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脱水・摂食不良：</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中核症状の複雑性注意の障害、アパシーが関連する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アドヒアランス不良：</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近時記憶障害、実行機能障害により、内服の管理が困難になったり、処置を覚えて実施することが難しくなる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1414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417" y="4720684"/>
            <a:ext cx="5356559" cy="4472471"/>
          </a:xfrm>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退院支援とも重なる面があるが、退院後の療養上の問題となるのは、</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1.</a:t>
            </a:r>
            <a:r>
              <a:rPr kumimoji="1" lang="ja-JP" altLang="en-US" dirty="0" smtClean="0">
                <a:latin typeface="Meiryo UI" panose="020B0604030504040204" pitchFamily="50" charset="-128"/>
                <a:ea typeface="Meiryo UI" panose="020B0604030504040204" pitchFamily="50" charset="-128"/>
              </a:rPr>
              <a:t> 入院中に付加された処置への対応</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a:t>
            </a:r>
            <a:r>
              <a:rPr kumimoji="1" lang="en-US" altLang="ja-JP" dirty="0" smtClean="0">
                <a:latin typeface="Meiryo UI" panose="020B0604030504040204" pitchFamily="50" charset="-128"/>
                <a:ea typeface="Meiryo UI" panose="020B0604030504040204" pitchFamily="50" charset="-128"/>
              </a:rPr>
              <a:t>2.</a:t>
            </a:r>
            <a:r>
              <a:rPr kumimoji="1" lang="ja-JP" altLang="en-US" dirty="0" smtClean="0">
                <a:latin typeface="Meiryo UI" panose="020B0604030504040204" pitchFamily="50" charset="-128"/>
                <a:ea typeface="Meiryo UI" panose="020B0604030504040204" pitchFamily="50" charset="-128"/>
              </a:rPr>
              <a:t> 入院中に生じた</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の低下への対応</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の両者がある。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特に退院後、セルフケアと関連するのは、服薬自己管理、食事の準備、通院手段の確保、連絡方法 である。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5729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2579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721514" y="4720684"/>
            <a:ext cx="5370260" cy="4472471"/>
          </a:xfrm>
          <a:noFill/>
        </p:spPr>
        <p:txBody>
          <a:bodyPr/>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認知症の人は、実行機能障害を中心とする認知機能障害により、環境の変化に対して脆弱である。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入院に伴う環境の変化には、外部環境の変化：病院という環境、社会関係の変化 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また、病院は治療を行う場であり、医療的な処置に関連した痛みや倦怠感などの苦痛を伴うこともしばしばある。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上記のような複数の要因が重なり、患者に負荷を与える。</a:t>
            </a: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3926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認知症やせん妄の患者と接する時には、認知機能の障害を踏まえて、わかりやすいコミュニケーションを意識することが重要である。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この時に、意識すべき点は、注意を持続・維持することが難しくなる点である。コミュニケーションの際には、注意をひく、注意の維持に負担をかけないことを意識した工夫を検討する。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具体的には、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・患者の視野に入って（認識してもらってから）話しかける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・アイコンタクトをとりながら話をする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・複数の視覚から働きかけて、注意を高める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などがすぐにできる工夫である。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975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13750"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身体合併症の治療を担当する一般病院においては、認知症の問題の現れ方が、在宅や施設とは異なる。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特徴としては、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en-US" altLang="ja-JP" b="1" dirty="0" smtClean="0">
                <a:latin typeface="Meiryo UI" panose="020B0604030504040204" pitchFamily="50" charset="-128"/>
                <a:ea typeface="Meiryo UI" panose="020B0604030504040204" pitchFamily="50" charset="-128"/>
              </a:rPr>
              <a:t>1.</a:t>
            </a:r>
            <a:r>
              <a:rPr lang="ja-JP" altLang="en-US" b="1" dirty="0" smtClean="0">
                <a:latin typeface="Meiryo UI" panose="020B0604030504040204" pitchFamily="50" charset="-128"/>
                <a:ea typeface="Meiryo UI" panose="020B0604030504040204" pitchFamily="50" charset="-128"/>
              </a:rPr>
              <a:t> 認知症の診断がついていない（見落とされている）ことが多いこと</a:t>
            </a:r>
            <a:endParaRPr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そのため、治療を開始して、何らかの問題として認知症が気づかれることが多い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en-US" altLang="ja-JP" b="1" dirty="0" smtClean="0">
                <a:latin typeface="Meiryo UI" panose="020B0604030504040204" pitchFamily="50" charset="-128"/>
                <a:ea typeface="Meiryo UI" panose="020B0604030504040204" pitchFamily="50" charset="-128"/>
              </a:rPr>
              <a:t>2.</a:t>
            </a:r>
            <a:r>
              <a:rPr lang="ja-JP" altLang="en-US" b="1" dirty="0" smtClean="0">
                <a:latin typeface="Meiryo UI" panose="020B0604030504040204" pitchFamily="50" charset="-128"/>
                <a:ea typeface="Meiryo UI" panose="020B0604030504040204" pitchFamily="50" charset="-128"/>
              </a:rPr>
              <a:t> せん妄の合併が多い</a:t>
            </a:r>
            <a:endParaRPr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認知症にせん妄を重畳して、気づかれる場合がある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en-US" altLang="ja-JP" b="1" dirty="0" smtClean="0">
                <a:latin typeface="Meiryo UI" panose="020B0604030504040204" pitchFamily="50" charset="-128"/>
                <a:ea typeface="Meiryo UI" panose="020B0604030504040204" pitchFamily="50" charset="-128"/>
              </a:rPr>
              <a:t>3.</a:t>
            </a:r>
            <a:r>
              <a:rPr lang="ja-JP" altLang="en-US" b="1" dirty="0" smtClean="0">
                <a:latin typeface="Meiryo UI" panose="020B0604030504040204" pitchFamily="50" charset="-128"/>
                <a:ea typeface="Meiryo UI" panose="020B0604030504040204" pitchFamily="50" charset="-128"/>
              </a:rPr>
              <a:t> 治療や管理上の問題として気づかれる</a:t>
            </a:r>
            <a:endParaRPr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認知症が、記憶障害等認知機能障害を前面に気づかれることは少なく、せん妄を発症する、実行機能障害やアパシーから低栄養や服薬管理が困難など医療管理上の問題がきっかけとなることがある。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61758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認知機能障害をもつ人と会話をする際に注意する点をいくつか挙げる。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注意を維持しやすい環境を用意することが重要であり、</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・静かで落ち着いた環境を用意すること</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（病院の環境は、認知症をもつ人にとっては刺激が強すぎることがしばしばある）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・夜間を中心に意識したいことだが、話しかける際には顔には影がかからないようにする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・会話はゆっくり、はっきりと話す</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・短く、具体的に話す（一文が長いと、記憶を保持し、理解することが難しくなる）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・時間をかけて応答を待つ</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・話をさえぎらない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ことがあげられる。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448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739781" y="4720684"/>
            <a:ext cx="5315461"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病院で、特に認知機能障害を持つ人のケアで注意をしたい点は、認知機能障害があると、痛みなどの苦痛を認識し、適切な言葉に置き換え、医療者に伝えることが難しくなる点である。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その結果、痛みや苦痛があってもうまく表現することができなくなる（言葉で表現できずに</a:t>
            </a:r>
            <a:r>
              <a:rPr lang="en-US" altLang="ja-JP" dirty="0" smtClean="0">
                <a:latin typeface="Meiryo UI" panose="020B0604030504040204" pitchFamily="50" charset="-128"/>
                <a:ea typeface="Meiryo UI" panose="020B0604030504040204" pitchFamily="50" charset="-128"/>
              </a:rPr>
              <a:t>BPSD</a:t>
            </a:r>
            <a:r>
              <a:rPr lang="ja-JP" altLang="en-US" dirty="0" smtClean="0">
                <a:latin typeface="Meiryo UI" panose="020B0604030504040204" pitchFamily="50" charset="-128"/>
                <a:ea typeface="Meiryo UI" panose="020B0604030504040204" pitchFamily="50" charset="-128"/>
              </a:rPr>
              <a:t>の行動症状として現れることがある）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その結果、医療者が見落としがちになることがある。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痛みや苦痛などの自覚症状は、全身状態の変化を早期に捕まえ対応するために重要であるが、その症状がとらえにくくなることで、患者の苦痛が増すとともに、（早期対応できないことにより）合併症が重篤化しやすいことに注意をしたい。</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37549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典型的な場面を</a:t>
            </a:r>
            <a:r>
              <a:rPr lang="en-US" altLang="ja-JP" dirty="0" smtClean="0">
                <a:latin typeface="Meiryo UI" panose="020B0604030504040204" pitchFamily="50" charset="-128"/>
                <a:ea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rPr>
              <a:t>例ほどあげる。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 ベッド上で安静が保てず、落ち着かない様子が出てきたため、不穏と判断して不穏時</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指示を使って対応をしていたところ、急に血圧が下がりショック状態になった。</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実は、腸管穿孔による腹膜炎による腹痛があった。</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・日中もうつらうつらと寝ている様子であった。本人が苦痛を特に訴える様子もなかった</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ので、そのまま経過観察としていたら、実は脱水状態でせん妄を発症した。</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1584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身体合併症の治療中に、（身体治療を意識して）観察を密にするなど注意を払うポイントを挙げる。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●痛み：</a:t>
            </a:r>
            <a:r>
              <a:rPr lang="en-US" altLang="ja-JP" dirty="0" smtClean="0">
                <a:latin typeface="Meiryo UI" panose="020B0604030504040204" pitchFamily="50" charset="-128"/>
                <a:ea typeface="Meiryo UI" panose="020B0604030504040204" pitchFamily="50" charset="-128"/>
              </a:rPr>
              <a:t>BPSD</a:t>
            </a:r>
            <a:r>
              <a:rPr lang="ja-JP" altLang="en-US" dirty="0" smtClean="0">
                <a:latin typeface="Meiryo UI" panose="020B0604030504040204" pitchFamily="50" charset="-128"/>
                <a:ea typeface="Meiryo UI" panose="020B0604030504040204" pitchFamily="50" charset="-128"/>
              </a:rPr>
              <a:t>の行動症状の原因となる、身体状況の変化を早期に発見するうえで</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自覚症状が果たす役割は大きく、その情報がとりにくいことにより早期発見が難しい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場面があることを意識する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●摂食、栄養：軽度の認知症の場合には、実行機能障害によるセルフケア能力の低下、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セルフネグレクトの影響。中等度から高度の場合には、注意が持続しないことや失行</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の影響により、食事摂取が安定しなくなる。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●感染 ・誤嚥：認知症の原因である神経変性により誤嚥は生じやすい、また衝動性が</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更新すると、一度に多くの食物を摂ろうとして、誤嚥を招きやすくなる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・尿路感染：　セルフケア能力と水分摂取の減少による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613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一般病院では、治療に関連した処置や、疾患による痛みを伴いやすい。認知症の人は、痛みをうまく把握し、適切に表現することが苦手となりやすい。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痛みは、一般に自覚症状でその強さや性状を評価するが、評価が難しくなる。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en-US" altLang="ja-JP" sz="2300" b="1" dirty="0">
                <a:solidFill>
                  <a:srgbClr val="000000"/>
                </a:solidFill>
                <a:latin typeface="Meiryo UI" pitchFamily="50" charset="-128"/>
                <a:ea typeface="Meiryo UI" pitchFamily="50" charset="-128"/>
                <a:cs typeface="Meiryo UI" pitchFamily="50" charset="-128"/>
              </a:rPr>
              <a:t>NRS</a:t>
            </a:r>
            <a:r>
              <a:rPr lang="ja-JP" altLang="en-US" sz="2300" b="1" dirty="0">
                <a:solidFill>
                  <a:srgbClr val="000000"/>
                </a:solidFill>
                <a:latin typeface="Meiryo UI" pitchFamily="50" charset="-128"/>
                <a:ea typeface="Meiryo UI" pitchFamily="50" charset="-128"/>
                <a:cs typeface="Meiryo UI" pitchFamily="50" charset="-128"/>
              </a:rPr>
              <a:t>（</a:t>
            </a:r>
            <a:r>
              <a:rPr lang="en-US" altLang="ja-JP" sz="2300" b="1" dirty="0">
                <a:solidFill>
                  <a:srgbClr val="000000"/>
                </a:solidFill>
                <a:latin typeface="Meiryo UI" pitchFamily="50" charset="-128"/>
                <a:ea typeface="Meiryo UI" pitchFamily="50" charset="-128"/>
                <a:cs typeface="Meiryo UI" pitchFamily="50" charset="-128"/>
              </a:rPr>
              <a:t>Numerical Rating Scale</a:t>
            </a:r>
            <a:r>
              <a:rPr lang="ja-JP" altLang="en-US" sz="2300" b="1" dirty="0">
                <a:solidFill>
                  <a:srgbClr val="000000"/>
                </a:solidFill>
                <a:latin typeface="Meiryo UI" pitchFamily="50" charset="-128"/>
                <a:ea typeface="Meiryo UI" pitchFamily="50" charset="-128"/>
                <a:cs typeface="Meiryo UI" pitchFamily="50" charset="-128"/>
              </a:rPr>
              <a:t>）</a:t>
            </a:r>
            <a:r>
              <a:rPr lang="en-US" altLang="ja-JP" sz="2300" b="1" dirty="0">
                <a:solidFill>
                  <a:srgbClr val="000000"/>
                </a:solidFill>
                <a:latin typeface="Meiryo UI" pitchFamily="50" charset="-128"/>
                <a:ea typeface="Meiryo UI" pitchFamily="50" charset="-128"/>
                <a:cs typeface="Meiryo UI" pitchFamily="50" charset="-128"/>
              </a:rPr>
              <a:t>:</a:t>
            </a:r>
            <a:r>
              <a:rPr lang="ja-JP" altLang="en-US" sz="2300" b="1" dirty="0">
                <a:solidFill>
                  <a:srgbClr val="000000"/>
                </a:solidFill>
                <a:latin typeface="Meiryo UI" pitchFamily="50" charset="-128"/>
                <a:ea typeface="Meiryo UI" pitchFamily="50" charset="-128"/>
                <a:cs typeface="Meiryo UI" pitchFamily="50" charset="-128"/>
              </a:rPr>
              <a:t>ヌメリカル：</a:t>
            </a:r>
            <a:r>
              <a:rPr lang="en-US" altLang="ja-JP" sz="2300" b="1" dirty="0">
                <a:solidFill>
                  <a:srgbClr val="000000"/>
                </a:solidFill>
                <a:latin typeface="Meiryo UI" pitchFamily="50" charset="-128"/>
                <a:ea typeface="Meiryo UI" pitchFamily="50" charset="-128"/>
                <a:cs typeface="Meiryo UI" pitchFamily="50" charset="-128"/>
              </a:rPr>
              <a:t>Number</a:t>
            </a:r>
            <a:r>
              <a:rPr lang="ja-JP" altLang="en-US" sz="2300" b="1" dirty="0">
                <a:solidFill>
                  <a:srgbClr val="000000"/>
                </a:solidFill>
                <a:latin typeface="Meiryo UI" pitchFamily="50" charset="-128"/>
                <a:ea typeface="Meiryo UI" pitchFamily="50" charset="-128"/>
                <a:cs typeface="Meiryo UI" pitchFamily="50" charset="-128"/>
              </a:rPr>
              <a:t>の形容詞：数値で痛みを表現することができない。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38364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痛みを自覚症状で評価することが難しいと判断した場合には、客観的な観察により、痛みを推測しながら対応を進める。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客観的な評価のポイントには、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・表情：　情動の急激な変化に注意をする、急に泣く、パニックになる、怒り出す、など</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・行動：　急に身構えたり、行動を避ける、おびえる、など</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・自律神経症状：　侵襲的な刺激に対する交感神経系の緊張症状に注意をする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がある。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特に、急に不機嫌になる、攻撃的な行動が出る場合、</a:t>
            </a:r>
            <a:r>
              <a:rPr lang="en-US" altLang="ja-JP" dirty="0" smtClean="0">
                <a:latin typeface="Meiryo UI" panose="020B0604030504040204" pitchFamily="50" charset="-128"/>
                <a:ea typeface="Meiryo UI" panose="020B0604030504040204" pitchFamily="50" charset="-128"/>
              </a:rPr>
              <a:t>BPSD</a:t>
            </a:r>
            <a:r>
              <a:rPr lang="ja-JP" altLang="en-US" dirty="0" smtClean="0">
                <a:latin typeface="Meiryo UI" panose="020B0604030504040204" pitchFamily="50" charset="-128"/>
                <a:ea typeface="Meiryo UI" panose="020B0604030504040204" pitchFamily="50" charset="-128"/>
              </a:rPr>
              <a:t>の行動症状として対処するのではなく、身体的な苦痛が生じていないかどうかを客観的評価を含めて評価しなおす。</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04818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食事の摂取は、注意力と関連する重要なポイントである。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一般に食事を摂らないと、食欲不振や食欲低下と判断しがちであるが、認知機能障害も摂食に関連することは確認しておきたい。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認知機能障害があると、</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・注意が続かないため、摂食行動が中断しがちである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・失行により箸やナイフなどがうまく使えない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・視空間認知機能障害により、食事をうまく手元に運べない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・口内炎や義歯が合わないために痛みがあるにも関わらず、うまく伝えられない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・口腔乾燥があり、嚥下がうまくできない（のに伝えられない）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などが考えられる。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1623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認知機能障害により、摂食などの一連の行動をまとめて実行するのが難しくなる。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特に、</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・食事に注意が向いていない、場合や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・気づいていたとしても行動が開始できない（失行）</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場合があるため、食事を見せることとともに、行動を促す声掛けや準備が大事である。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2014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767180" y="4720684"/>
            <a:ext cx="5269796" cy="4472471"/>
          </a:xfrm>
          <a:noFill/>
        </p:spPr>
        <p:txBody>
          <a:bodyPr lIns="92120" tIns="46062" rIns="92120" bIns="46062"/>
          <a:lstStyle/>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認知症をもつ人への支援を考える視点として重要なのは、認知機能障害に対して苦痛を感じる点である。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認知症になると何もわからなくなるとの誤解があり、配慮を忘れがちであるので注意をしたい。</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特に一般病院では、相対的に軽度の認知症が多い。失敗体験への配慮に注意する。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3192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病状を説明することは、「個人の尊重」と「自己決定権の保障」として重要である。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をもつことと、意思決定が困難ということは別の概念である。認知症をもっていたとしても、中等度までの認知症であれば、希望を示すことはほとんどの場合可能であり、注意深い説明とともに、意向を丁寧に確認す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633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42975" y="752475"/>
            <a:ext cx="5005388"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2029"/>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歳以上の約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％が認知症と推測されていること、</a:t>
            </a:r>
          </a:p>
          <a:p>
            <a:pPr>
              <a:lnSpc>
                <a:spcPts val="2029"/>
              </a:lnSpc>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あわせて、軽度認知機能障害が疑われる人もほぼ同数存在する可能性がある。</a:t>
            </a:r>
          </a:p>
        </p:txBody>
      </p:sp>
    </p:spTree>
    <p:extLst>
      <p:ext uri="{BB962C8B-B14F-4D97-AF65-F5344CB8AC3E}">
        <p14:creationId xmlns:p14="http://schemas.microsoft.com/office/powerpoint/2010/main" val="2918474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病状を説明することは、「個人の尊重」と「自己決定権の保障」として重要である。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をもつことと、意思決定が困難ということは別の概念である。認知症をもっていたとしても、中等度までの認知症であれば、希望を示すことはほとんどの場合可能であり、注意深い説明とともに、意向を丁寧に確認す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46338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認知症をもつ人自身への支援とともに、介護者が介護を続けられるように、支援体制を整えることも役割である。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その場合、介護者に対して望まれる初期支援には、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・情緒的サポート</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・介護者が、認知症の人の世界を理解できるようになるための支援</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・認知症の人との接し方に関する助言</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・専門的な支援が必要な場合には、確実に引き継ぐ</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・介護者が自分自身でメンタルヘルスを維持するためにできる取り組みについて</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情報を提供する。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6643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認知症とあわせて問題となるのは、せん妄への対応である。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せん妄は入院患者の約</a:t>
            </a:r>
            <a:r>
              <a:rPr lang="en-US" altLang="ja-JP" dirty="0" smtClean="0">
                <a:latin typeface="Meiryo UI" panose="020B0604030504040204" pitchFamily="50" charset="-128"/>
                <a:ea typeface="Meiryo UI" panose="020B0604030504040204" pitchFamily="50" charset="-128"/>
              </a:rPr>
              <a:t>20-30%</a:t>
            </a:r>
            <a:r>
              <a:rPr lang="ja-JP" altLang="en-US" dirty="0" smtClean="0">
                <a:latin typeface="Meiryo UI" panose="020B0604030504040204" pitchFamily="50" charset="-128"/>
                <a:ea typeface="Meiryo UI" panose="020B0604030504040204" pitchFamily="50" charset="-128"/>
              </a:rPr>
              <a:t>程度に認められる注意障害を主体とした精神症状である。主に、身体的な要因を原因として、脳の機能不全を生じた結果生じると考えられている。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4167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endParaRPr lang="ja-JP" altLang="ja-JP" dirty="0" smtClean="0"/>
          </a:p>
        </p:txBody>
      </p:sp>
    </p:spTree>
    <p:extLst>
      <p:ext uri="{BB962C8B-B14F-4D97-AF65-F5344CB8AC3E}">
        <p14:creationId xmlns:p14="http://schemas.microsoft.com/office/powerpoint/2010/main" val="21777212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endParaRPr lang="ja-JP" altLang="ja-JP" dirty="0" smtClean="0"/>
          </a:p>
        </p:txBody>
      </p:sp>
    </p:spTree>
    <p:extLst>
      <p:ext uri="{BB962C8B-B14F-4D97-AF65-F5344CB8AC3E}">
        <p14:creationId xmlns:p14="http://schemas.microsoft.com/office/powerpoint/2010/main" val="21777212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endParaRPr lang="ja-JP" altLang="ja-JP" dirty="0" smtClean="0"/>
          </a:p>
        </p:txBody>
      </p:sp>
    </p:spTree>
    <p:extLst>
      <p:ext uri="{BB962C8B-B14F-4D97-AF65-F5344CB8AC3E}">
        <p14:creationId xmlns:p14="http://schemas.microsoft.com/office/powerpoint/2010/main" val="2177721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640930" y="4907754"/>
            <a:ext cx="5496510" cy="27267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ts val="2029"/>
              </a:lnSpc>
              <a:spcBef>
                <a:spcPts val="0"/>
              </a:spcBef>
            </a:pPr>
            <a:r>
              <a:rPr lang="ja-JP" altLang="en-US" dirty="0" smtClean="0">
                <a:latin typeface="Meiryo UI" panose="020B0604030504040204" pitchFamily="50" charset="-128"/>
                <a:ea typeface="Meiryo UI" panose="020B0604030504040204" pitchFamily="50" charset="-128"/>
              </a:rPr>
              <a:t>  せん妄の主要な症状は、注意の障害（意識障害）を主とした認知機能障害、および昼夜の逆転として気づかれる睡眠覚醒リズムの障害である。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2296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せん妄は、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転倒転落などの管理上の問題に加えて、合併症や死亡率の上昇、緊急入院や再入院の増加などマネジメントの課題としてあがる。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あわせて、治療同意能力の減弱を引き起こしたり、家族とのコミュニケーションを困難にし、患者の苦痛にもつながる。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7326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DSM-5</a:t>
            </a:r>
            <a:r>
              <a:rPr lang="ja-JP" altLang="en-US" dirty="0" smtClean="0">
                <a:latin typeface="Meiryo UI" panose="020B0604030504040204" pitchFamily="50" charset="-128"/>
                <a:ea typeface="Meiryo UI" panose="020B0604030504040204" pitchFamily="50" charset="-128"/>
              </a:rPr>
              <a:t>に</a:t>
            </a:r>
            <a:r>
              <a:rPr lang="ja-JP" altLang="en-US" dirty="0" err="1" smtClean="0">
                <a:latin typeface="Meiryo UI" panose="020B0604030504040204" pitchFamily="50" charset="-128"/>
                <a:ea typeface="Meiryo UI" panose="020B0604030504040204" pitchFamily="50" charset="-128"/>
              </a:rPr>
              <a:t>よるせん</a:t>
            </a:r>
            <a:r>
              <a:rPr lang="ja-JP" altLang="en-US" dirty="0" smtClean="0">
                <a:latin typeface="Meiryo UI" panose="020B0604030504040204" pitchFamily="50" charset="-128"/>
                <a:ea typeface="Meiryo UI" panose="020B0604030504040204" pitchFamily="50" charset="-128"/>
              </a:rPr>
              <a:t>妄の診断基準を示す。</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ポイントは、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・注意の障害</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・日内変動</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・認知機能障害の存在</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05635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代表的なせん妄の事例をあげる。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rPr>
              <a:t>分程度のざわめきグループ（隣席者との軽いディスカッション）をおこない、普段の臨床で困難を感じている点、とくに評価方法やチームの中での情報共有等について尋ねて、評価と対応のポイントを拾い上げたい。</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736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認知症の定義</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重要なことは、</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 一度正常なレベルまで発達している（知的障害の除外）</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 脳の障害であること</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 せん妄を除外すること</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の</a:t>
            </a:r>
            <a:r>
              <a:rPr kumimoji="1" lang="en-US" altLang="ja-JP" dirty="0" smtClean="0">
                <a:latin typeface="Meiryo UI" panose="020B0604030504040204" pitchFamily="50" charset="-128"/>
                <a:ea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rPr>
              <a:t>点で定められている点。</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1774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a:ln/>
        </p:spPr>
      </p:sp>
      <p:sp>
        <p:nvSpPr>
          <p:cNvPr id="106499" name="ノート プレースホルダ 2"/>
          <p:cNvSpPr>
            <a:spLocks noGrp="1"/>
          </p:cNvSpPr>
          <p:nvPr>
            <p:ph type="body" idx="1"/>
          </p:nvPr>
        </p:nvSpPr>
        <p:spPr>
          <a:xfrm>
            <a:off x="767180" y="4720684"/>
            <a:ext cx="5205864" cy="4472471"/>
          </a:xfrm>
          <a:noFill/>
          <a:ln/>
        </p:spPr>
        <p:txBody>
          <a:bodyPr/>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せん妄へのチームでのアプローチを考える際に、せん妄の要因を「準備因子」、「誘発因子」、「直接因子」に整理をすると、チームでの役割分担と併せて検討がしやすくなる。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準備因子は、脳の器質的な要因であり、直接対応や除去をすることは難しい、ハイリスクの評価として使用する。誘発因子は、内的外的環境で負荷的な要因となる項目である。臨床では、非生理的な睡眠リズムが取り上げられやすい。注意をしたい点は、痛みや便秘、尿閉などの身体的苦痛が強力なせん妄の増悪紳士となる点であ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lang="ja-JP" altLang="en-US"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710195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臨床で重要なのは、せん妄の見落としが多いことから、まずせん妄を疑い、積極的に拾い上げる点である。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8639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28688" y="746125"/>
            <a:ext cx="4967287" cy="3725863"/>
          </a:xfrm>
          <a:ln/>
        </p:spPr>
      </p:sp>
      <p:sp>
        <p:nvSpPr>
          <p:cNvPr id="66563" name="Rectangle 3"/>
          <p:cNvSpPr>
            <a:spLocks noGrp="1" noChangeArrowheads="1"/>
          </p:cNvSpPr>
          <p:nvPr>
            <p:ph type="body" idx="1"/>
          </p:nvPr>
        </p:nvSpPr>
        <p:spPr>
          <a:xfrm>
            <a:off x="681938" y="4720684"/>
            <a:ext cx="5443325" cy="4472471"/>
          </a:xfrm>
          <a:noFill/>
        </p:spPr>
        <p:txBody>
          <a:bodyPr lIns="92120" tIns="46062" rIns="92120" bIns="46062"/>
          <a:lstStyle/>
          <a:p>
            <a:pPr>
              <a:lnSpc>
                <a:spcPts val="2029"/>
              </a:lnSpc>
              <a:spcBef>
                <a:spcPts val="0"/>
              </a:spcBef>
            </a:pPr>
            <a:r>
              <a:rPr lang="ja-JP" altLang="en-US" dirty="0" smtClean="0">
                <a:latin typeface="Meiryo UI" panose="020B0604030504040204" pitchFamily="50" charset="-128"/>
                <a:ea typeface="Meiryo UI" panose="020B0604030504040204" pitchFamily="50" charset="-128"/>
              </a:rPr>
              <a:t>  せん妄を発見した際には、その身体要因を丁寧に検索する。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病院でせん妄を発症した際には、</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薬剤：　せん妄発症前後での変化を経過表から確認する</a:t>
            </a:r>
            <a:endParaRPr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smtClean="0">
                <a:latin typeface="Meiryo UI" panose="020B0604030504040204" pitchFamily="50" charset="-128"/>
                <a:ea typeface="Meiryo UI" panose="020B0604030504040204" pitchFamily="50" charset="-128"/>
              </a:rPr>
              <a:t>    全身状態：　脱水や感染など、身体負荷要因を検索する。</a:t>
            </a: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8015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12382" y="4720684"/>
            <a:ext cx="5379393" cy="4472471"/>
          </a:xfrm>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認知症とせん妄の比較を示す。</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ポイントとなるのは、発症の時期が大きく異なる点である。認知症は数か月から年単位で発症するため、自宅での様子を確認すれば、せん妄との違いは明らかになる。</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0907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せん妄の治療は、</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・せん妄の原因となる身体要因を除去すること</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・誘発因子への対応：見当識の評価と痛みなどの誘発因子を可能な限り除去したり</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軽減する処置</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が基本となる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80362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418" y="4720684"/>
            <a:ext cx="5420490" cy="4472471"/>
          </a:xfrm>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急性期の病院における抑制の対応については、介護施設とは異なり通達はないものの、基本的に、本人の生命等を守るために、あらゆる手段をすでにとったものの対応が困難な場合に、必要最小限度に限ってやむを得ずおこなう処置である。抑制というと、四肢をひもで縛るだけのような誤解があるが、抑制に相当する処置はほかにもあ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29650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417" y="4720684"/>
            <a:ext cx="5446369" cy="4305299"/>
          </a:xfrm>
        </p:spPr>
        <p:txBody>
          <a:bodyPr/>
          <a:lstStyle/>
          <a:p>
            <a:pPr indent="149879" algn="just">
              <a:lnSpc>
                <a:spcPts val="2029"/>
              </a:lnSpc>
              <a:spcBef>
                <a:spcPts val="0"/>
              </a:spcBef>
              <a:spcAft>
                <a:spcPts val="0"/>
              </a:spcAft>
            </a:pPr>
            <a:r>
              <a:rPr lang="ja-JP" altLang="ja-JP" kern="100" dirty="0">
                <a:latin typeface="Meiryo UI" panose="020B0604030504040204" pitchFamily="50" charset="-128"/>
                <a:ea typeface="Meiryo UI" panose="020B0604030504040204" pitchFamily="50" charset="-128"/>
                <a:cs typeface="Times New Roman"/>
              </a:rPr>
              <a:t>高齢者が住み慣れた地域で安心して暮らし続けられる社会を実現するため、医療や介護の公的な保険サービスに加え、住民の自発的な活動などインフォーマルなサービスも含めて、必要なときに必要なサービスを誰もが継続的に利用できることを目指す仕組みが「地域包括ケアシステム」である。</a:t>
            </a:r>
          </a:p>
          <a:p>
            <a:pPr indent="149879" algn="just">
              <a:lnSpc>
                <a:spcPts val="2029"/>
              </a:lnSpc>
              <a:spcBef>
                <a:spcPts val="0"/>
              </a:spcBef>
              <a:spcAft>
                <a:spcPts val="0"/>
              </a:spcAft>
            </a:pPr>
            <a:r>
              <a:rPr lang="en-US" altLang="ja-JP" kern="100" dirty="0" smtClean="0">
                <a:latin typeface="Meiryo UI" panose="020B0604030504040204" pitchFamily="50" charset="-128"/>
                <a:ea typeface="Meiryo UI" panose="020B0604030504040204" pitchFamily="50" charset="-128"/>
                <a:cs typeface="Times New Roman"/>
              </a:rPr>
              <a:t>(</a:t>
            </a:r>
            <a:r>
              <a:rPr lang="en-US" altLang="ja-JP" kern="100" dirty="0">
                <a:latin typeface="Meiryo UI" panose="020B0604030504040204" pitchFamily="50" charset="-128"/>
                <a:ea typeface="Meiryo UI" panose="020B0604030504040204" pitchFamily="50" charset="-128"/>
                <a:cs typeface="Times New Roman"/>
              </a:rPr>
              <a:t>1)</a:t>
            </a:r>
            <a:r>
              <a:rPr lang="ja-JP" altLang="ja-JP" kern="100" dirty="0">
                <a:latin typeface="Meiryo UI" panose="020B0604030504040204" pitchFamily="50" charset="-128"/>
                <a:ea typeface="Meiryo UI" panose="020B0604030504040204" pitchFamily="50" charset="-128"/>
                <a:cs typeface="Times New Roman"/>
              </a:rPr>
              <a:t>認知症支援の</a:t>
            </a:r>
            <a:r>
              <a:rPr lang="ja-JP" altLang="ja-JP" kern="100" dirty="0" smtClean="0">
                <a:latin typeface="Meiryo UI" panose="020B0604030504040204" pitchFamily="50" charset="-128"/>
                <a:ea typeface="Meiryo UI" panose="020B0604030504040204" pitchFamily="50" charset="-128"/>
                <a:cs typeface="Times New Roman"/>
              </a:rPr>
              <a:t>充実</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a:latin typeface="Meiryo UI" panose="020B0604030504040204" pitchFamily="50" charset="-128"/>
                <a:ea typeface="Meiryo UI" panose="020B0604030504040204" pitchFamily="50" charset="-128"/>
                <a:cs typeface="Times New Roman"/>
              </a:rPr>
              <a:t> </a:t>
            </a: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地域</a:t>
            </a:r>
            <a:r>
              <a:rPr lang="ja-JP" altLang="ja-JP" kern="100" dirty="0">
                <a:latin typeface="Meiryo UI" panose="020B0604030504040204" pitchFamily="50" charset="-128"/>
                <a:ea typeface="Meiryo UI" panose="020B0604030504040204" pitchFamily="50" charset="-128"/>
                <a:cs typeface="Times New Roman"/>
              </a:rPr>
              <a:t>密着型サービスの強化　 ・成年後見人の育成など権利擁護の</a:t>
            </a:r>
            <a:r>
              <a:rPr lang="ja-JP" altLang="ja-JP" kern="100" dirty="0" smtClean="0">
                <a:latin typeface="Meiryo UI" panose="020B0604030504040204" pitchFamily="50" charset="-128"/>
                <a:ea typeface="Meiryo UI" panose="020B0604030504040204" pitchFamily="50" charset="-128"/>
                <a:cs typeface="Times New Roman"/>
              </a:rPr>
              <a:t>推進</a:t>
            </a:r>
            <a:endParaRPr lang="ja-JP" altLang="ja-JP" kern="100" dirty="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en-US" altLang="ja-JP" kern="100" dirty="0">
                <a:latin typeface="Meiryo UI" panose="020B0604030504040204" pitchFamily="50" charset="-128"/>
                <a:ea typeface="Meiryo UI" panose="020B0604030504040204" pitchFamily="50" charset="-128"/>
                <a:cs typeface="Times New Roman"/>
              </a:rPr>
              <a:t>(2)</a:t>
            </a:r>
            <a:r>
              <a:rPr lang="ja-JP" altLang="ja-JP" kern="100" dirty="0">
                <a:latin typeface="Meiryo UI" panose="020B0604030504040204" pitchFamily="50" charset="-128"/>
                <a:ea typeface="Meiryo UI" panose="020B0604030504040204" pitchFamily="50" charset="-128"/>
                <a:cs typeface="Times New Roman"/>
              </a:rPr>
              <a:t>医療との</a:t>
            </a:r>
            <a:r>
              <a:rPr lang="ja-JP" altLang="ja-JP" kern="100" dirty="0" smtClean="0">
                <a:latin typeface="Meiryo UI" panose="020B0604030504040204" pitchFamily="50" charset="-128"/>
                <a:ea typeface="Meiryo UI" panose="020B0604030504040204" pitchFamily="50" charset="-128"/>
                <a:cs typeface="Times New Roman"/>
              </a:rPr>
              <a:t>連携</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在宅要介護者に対する医療の確保　</a:t>
            </a: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他制度、多職種のチームケアの</a:t>
            </a:r>
            <a:r>
              <a:rPr lang="ja-JP" altLang="ja-JP" kern="100" dirty="0" smtClean="0">
                <a:latin typeface="Meiryo UI" panose="020B0604030504040204" pitchFamily="50" charset="-128"/>
                <a:ea typeface="Meiryo UI" panose="020B0604030504040204" pitchFamily="50" charset="-128"/>
                <a:cs typeface="Times New Roman"/>
              </a:rPr>
              <a:t>推進</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入院時、退院時の医療と介護の連携</a:t>
            </a:r>
            <a:r>
              <a:rPr lang="ja-JP" altLang="ja-JP" kern="100" dirty="0" smtClean="0">
                <a:latin typeface="Meiryo UI" panose="020B0604030504040204" pitchFamily="50" charset="-128"/>
                <a:ea typeface="Meiryo UI" panose="020B0604030504040204" pitchFamily="50" charset="-128"/>
                <a:cs typeface="Times New Roman"/>
              </a:rPr>
              <a:t>強化</a:t>
            </a:r>
            <a:endParaRPr lang="ja-JP" altLang="ja-JP" kern="100" dirty="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en-US" altLang="ja-JP" kern="100" dirty="0">
                <a:latin typeface="Meiryo UI" panose="020B0604030504040204" pitchFamily="50" charset="-128"/>
                <a:ea typeface="Meiryo UI" panose="020B0604030504040204" pitchFamily="50" charset="-128"/>
                <a:cs typeface="Times New Roman"/>
              </a:rPr>
              <a:t>(3)</a:t>
            </a:r>
            <a:r>
              <a:rPr lang="ja-JP" altLang="ja-JP" kern="100" dirty="0">
                <a:latin typeface="Meiryo UI" panose="020B0604030504040204" pitchFamily="50" charset="-128"/>
                <a:ea typeface="Meiryo UI" panose="020B0604030504040204" pitchFamily="50" charset="-128"/>
                <a:cs typeface="Times New Roman"/>
              </a:rPr>
              <a:t>高齢者の住居に係る施策との</a:t>
            </a:r>
            <a:r>
              <a:rPr lang="ja-JP" altLang="ja-JP" kern="100" dirty="0" smtClean="0">
                <a:latin typeface="Meiryo UI" panose="020B0604030504040204" pitchFamily="50" charset="-128"/>
                <a:ea typeface="Meiryo UI" panose="020B0604030504040204" pitchFamily="50" charset="-128"/>
                <a:cs typeface="Times New Roman"/>
              </a:rPr>
              <a:t>連携</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en-US" altLang="ja-JP" kern="100" dirty="0">
                <a:latin typeface="Meiryo UI" panose="020B0604030504040204" pitchFamily="50" charset="-128"/>
                <a:ea typeface="Meiryo UI" panose="020B0604030504040204" pitchFamily="50" charset="-128"/>
                <a:cs typeface="Times New Roman"/>
              </a:rPr>
              <a:t>24</a:t>
            </a:r>
            <a:r>
              <a:rPr lang="ja-JP" altLang="ja-JP" kern="100" dirty="0">
                <a:latin typeface="Meiryo UI" panose="020B0604030504040204" pitchFamily="50" charset="-128"/>
                <a:ea typeface="Meiryo UI" panose="020B0604030504040204" pitchFamily="50" charset="-128"/>
                <a:cs typeface="Times New Roman"/>
              </a:rPr>
              <a:t>時間対応の訪問サービス、小規模多機能型サービスの</a:t>
            </a:r>
            <a:r>
              <a:rPr lang="ja-JP" altLang="ja-JP" kern="100" dirty="0" smtClean="0">
                <a:latin typeface="Meiryo UI" panose="020B0604030504040204" pitchFamily="50" charset="-128"/>
                <a:ea typeface="Meiryo UI" panose="020B0604030504040204" pitchFamily="50" charset="-128"/>
                <a:cs typeface="Times New Roman"/>
              </a:rPr>
              <a:t>充実</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サービス付き高齢者住宅の</a:t>
            </a:r>
            <a:r>
              <a:rPr lang="ja-JP" altLang="ja-JP" kern="100" dirty="0" smtClean="0">
                <a:latin typeface="Meiryo UI" panose="020B0604030504040204" pitchFamily="50" charset="-128"/>
                <a:ea typeface="Meiryo UI" panose="020B0604030504040204" pitchFamily="50" charset="-128"/>
                <a:cs typeface="Times New Roman"/>
              </a:rPr>
              <a:t>充実</a:t>
            </a:r>
            <a:endParaRPr lang="ja-JP" altLang="ja-JP" kern="100" dirty="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en-US" altLang="ja-JP" kern="100" dirty="0">
                <a:latin typeface="Meiryo UI" panose="020B0604030504040204" pitchFamily="50" charset="-128"/>
                <a:ea typeface="Meiryo UI" panose="020B0604030504040204" pitchFamily="50" charset="-128"/>
                <a:cs typeface="Times New Roman"/>
              </a:rPr>
              <a:t>(4)</a:t>
            </a:r>
            <a:r>
              <a:rPr lang="ja-JP" altLang="ja-JP" kern="100" dirty="0">
                <a:latin typeface="Meiryo UI" panose="020B0604030504040204" pitchFamily="50" charset="-128"/>
                <a:ea typeface="Meiryo UI" panose="020B0604030504040204" pitchFamily="50" charset="-128"/>
                <a:cs typeface="Times New Roman"/>
              </a:rPr>
              <a:t>介護予防、重度化予防の</a:t>
            </a:r>
            <a:r>
              <a:rPr lang="ja-JP" altLang="ja-JP" kern="100" dirty="0" smtClean="0">
                <a:latin typeface="Meiryo UI" panose="020B0604030504040204" pitchFamily="50" charset="-128"/>
                <a:ea typeface="Meiryo UI" panose="020B0604030504040204" pitchFamily="50" charset="-128"/>
                <a:cs typeface="Times New Roman"/>
              </a:rPr>
              <a:t>推進</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自立した高齢者の社会参加の活発化を</a:t>
            </a:r>
            <a:r>
              <a:rPr lang="ja-JP" altLang="ja-JP" kern="100" dirty="0" smtClean="0">
                <a:latin typeface="Meiryo UI" panose="020B0604030504040204" pitchFamily="50" charset="-128"/>
                <a:ea typeface="Meiryo UI" panose="020B0604030504040204" pitchFamily="50" charset="-128"/>
                <a:cs typeface="Times New Roman"/>
              </a:rPr>
              <a:t>支援</a:t>
            </a:r>
            <a:r>
              <a:rPr lang="ja-JP" altLang="en-US" kern="100" dirty="0" smtClean="0">
                <a:latin typeface="Meiryo UI" panose="020B0604030504040204" pitchFamily="50" charset="-128"/>
                <a:ea typeface="Meiryo UI" panose="020B0604030504040204" pitchFamily="50" charset="-128"/>
                <a:cs typeface="Times New Roman"/>
              </a:rPr>
              <a:t>  </a:t>
            </a:r>
            <a:endParaRPr lang="en-US" altLang="ja-JP" kern="100" dirty="0" smtClean="0">
              <a:latin typeface="Meiryo UI" panose="020B0604030504040204" pitchFamily="50" charset="-128"/>
              <a:ea typeface="Meiryo UI" panose="020B0604030504040204" pitchFamily="50" charset="-128"/>
              <a:cs typeface="Times New Roman"/>
            </a:endParaRPr>
          </a:p>
          <a:p>
            <a:pPr indent="149879" algn="just">
              <a:lnSpc>
                <a:spcPts val="2029"/>
              </a:lnSpc>
              <a:spcBef>
                <a:spcPts val="0"/>
              </a:spcBef>
              <a:spcAft>
                <a:spcPts val="0"/>
              </a:spcAft>
            </a:pPr>
            <a:r>
              <a:rPr lang="ja-JP" altLang="en-US" kern="100" dirty="0" smtClean="0">
                <a:latin typeface="Meiryo UI" panose="020B0604030504040204" pitchFamily="50" charset="-128"/>
                <a:ea typeface="Meiryo UI" panose="020B0604030504040204" pitchFamily="50" charset="-128"/>
                <a:cs typeface="Times New Roman"/>
              </a:rPr>
              <a:t>         </a:t>
            </a:r>
            <a:r>
              <a:rPr lang="ja-JP" altLang="ja-JP" kern="100" dirty="0" smtClean="0">
                <a:latin typeface="Meiryo UI" panose="020B0604030504040204" pitchFamily="50" charset="-128"/>
                <a:ea typeface="Meiryo UI" panose="020B0604030504040204" pitchFamily="50" charset="-128"/>
                <a:cs typeface="Times New Roman"/>
              </a:rPr>
              <a:t>・</a:t>
            </a:r>
            <a:r>
              <a:rPr lang="ja-JP" altLang="ja-JP" kern="100" dirty="0">
                <a:latin typeface="Meiryo UI" panose="020B0604030504040204" pitchFamily="50" charset="-128"/>
                <a:ea typeface="Meiryo UI" panose="020B0604030504040204" pitchFamily="50" charset="-128"/>
                <a:cs typeface="Times New Roman"/>
              </a:rPr>
              <a:t>生活期のリハビリテーションの</a:t>
            </a:r>
            <a:r>
              <a:rPr lang="ja-JP" altLang="ja-JP" kern="100" dirty="0" smtClean="0">
                <a:latin typeface="Meiryo UI" panose="020B0604030504040204" pitchFamily="50" charset="-128"/>
                <a:ea typeface="Meiryo UI" panose="020B0604030504040204" pitchFamily="50" charset="-128"/>
                <a:cs typeface="Times New Roman"/>
              </a:rPr>
              <a:t>充実</a:t>
            </a:r>
            <a:r>
              <a:rPr lang="en-US" altLang="ja-JP" kern="100" dirty="0" smtClean="0">
                <a:latin typeface="Meiryo UI" panose="020B0604030504040204" pitchFamily="50" charset="-128"/>
                <a:ea typeface="Meiryo UI" panose="020B0604030504040204" pitchFamily="50" charset="-128"/>
                <a:cs typeface="Times New Roman"/>
              </a:rPr>
              <a:t> </a:t>
            </a:r>
            <a:r>
              <a:rPr lang="ja-JP" altLang="en-US" kern="100" dirty="0" smtClean="0">
                <a:latin typeface="Meiryo UI" panose="020B0604030504040204" pitchFamily="50" charset="-128"/>
                <a:ea typeface="Meiryo UI" panose="020B0604030504040204" pitchFamily="50" charset="-128"/>
                <a:cs typeface="Times New Roman"/>
              </a:rPr>
              <a:t>                             </a:t>
            </a:r>
            <a:r>
              <a:rPr lang="en-US" altLang="ja-JP" kern="100" dirty="0" smtClean="0">
                <a:latin typeface="Meiryo UI" panose="020B0604030504040204" pitchFamily="50" charset="-128"/>
                <a:ea typeface="Meiryo UI" panose="020B0604030504040204" pitchFamily="50" charset="-128"/>
                <a:cs typeface="Times New Roman"/>
              </a:rPr>
              <a:t>    </a:t>
            </a:r>
            <a:r>
              <a:rPr lang="ja-JP" altLang="ja-JP" kern="100" dirty="0">
                <a:latin typeface="Meiryo UI" panose="020B0604030504040204" pitchFamily="50" charset="-128"/>
                <a:ea typeface="Meiryo UI" panose="020B0604030504040204" pitchFamily="50" charset="-128"/>
                <a:cs typeface="Times New Roman"/>
              </a:rPr>
              <a:t>　　　など</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72776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ここでは、一般医療従事者研修のグループワークの素材を使ってもよいし、各施設で用意をした事例やグループワーク</a:t>
            </a:r>
            <a:r>
              <a:rPr kumimoji="1" lang="ja-JP" altLang="en-US" smtClean="0">
                <a:latin typeface="Meiryo UI" panose="020B0604030504040204" pitchFamily="50" charset="-128"/>
                <a:ea typeface="Meiryo UI" panose="020B0604030504040204" pitchFamily="50" charset="-128"/>
              </a:rPr>
              <a:t>を行うこと</a:t>
            </a:r>
            <a:r>
              <a:rPr kumimoji="1" lang="ja-JP" altLang="en-US" dirty="0" smtClean="0">
                <a:latin typeface="Meiryo UI" panose="020B0604030504040204" pitchFamily="50" charset="-128"/>
                <a:ea typeface="Meiryo UI" panose="020B0604030504040204" pitchFamily="50" charset="-128"/>
              </a:rPr>
              <a:t>も可能。</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7223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881063" y="730250"/>
            <a:ext cx="4864100" cy="3649663"/>
          </a:xfrm>
          <a:ln/>
        </p:spPr>
      </p:sp>
      <p:sp>
        <p:nvSpPr>
          <p:cNvPr id="216069" name="Rectangle 3"/>
          <p:cNvSpPr>
            <a:spLocks noGrp="1" noChangeArrowheads="1"/>
          </p:cNvSpPr>
          <p:nvPr>
            <p:ph type="body" idx="1"/>
          </p:nvPr>
        </p:nvSpPr>
        <p:spPr>
          <a:xfrm>
            <a:off x="680418" y="4720684"/>
            <a:ext cx="5383958" cy="4472471"/>
          </a:xfrm>
          <a:noFill/>
        </p:spPr>
        <p:txBody>
          <a:bodyPr lIns="64471" tIns="32235" rIns="64471" bIns="32235"/>
          <a:lstStyle/>
          <a:p>
            <a:pPr eaLnBrk="1" hangingPunct="1">
              <a:lnSpc>
                <a:spcPts val="2029"/>
              </a:lnSpc>
              <a:spcBef>
                <a:spcPts val="0"/>
              </a:spcBef>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2013</a:t>
            </a:r>
            <a:r>
              <a:rPr lang="ja-JP" altLang="en-US" dirty="0" smtClean="0">
                <a:latin typeface="Meiryo UI" panose="020B0604030504040204" pitchFamily="50" charset="-128"/>
                <a:ea typeface="Meiryo UI" panose="020B0604030504040204" pitchFamily="50" charset="-128"/>
              </a:rPr>
              <a:t>年</a:t>
            </a:r>
            <a:r>
              <a:rPr lang="en-US" altLang="ja-JP" dirty="0" smtClean="0">
                <a:latin typeface="Meiryo UI" panose="020B0604030504040204" pitchFamily="50" charset="-128"/>
                <a:ea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rPr>
              <a:t>月に刊行された米国精神医学会による認知症の診断基準を示す。</a:t>
            </a:r>
            <a:endParaRPr lang="en-US" altLang="ja-JP"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r>
              <a:rPr lang="ja-JP" altLang="en-US" dirty="0" smtClean="0">
                <a:latin typeface="Meiryo UI" panose="020B0604030504040204" pitchFamily="50" charset="-128"/>
                <a:ea typeface="Meiryo UI" panose="020B0604030504040204" pitchFamily="50" charset="-128"/>
              </a:rPr>
              <a:t>  複雑性注意（注意を維持したり、振り分けたりする能力）、実行機能（計画を立て、適切に実行する能力）、学習及び記憶、言語（言語を理解したり表出したりする能力）、知覚</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運動（正しく知覚したり、道具を適切に使用したりする能力）、社会的認知（他人の気持ちに配慮したり、表情を適切に把握したりする能力）の</a:t>
            </a:r>
            <a:r>
              <a:rPr lang="en-US" altLang="ja-JP" dirty="0" smtClean="0">
                <a:latin typeface="Meiryo UI" panose="020B0604030504040204" pitchFamily="50" charset="-128"/>
                <a:ea typeface="Meiryo UI" panose="020B0604030504040204" pitchFamily="50" charset="-128"/>
              </a:rPr>
              <a:t>6</a:t>
            </a:r>
            <a:r>
              <a:rPr lang="ja-JP" altLang="en-US" dirty="0" err="1" smtClean="0">
                <a:latin typeface="Meiryo UI" panose="020B0604030504040204" pitchFamily="50" charset="-128"/>
                <a:ea typeface="Meiryo UI" panose="020B0604030504040204" pitchFamily="50" charset="-128"/>
              </a:rPr>
              <a:t>つの</a:t>
            </a:r>
            <a:r>
              <a:rPr lang="ja-JP" altLang="en-US" dirty="0" smtClean="0">
                <a:latin typeface="Meiryo UI" panose="020B0604030504040204" pitchFamily="50" charset="-128"/>
                <a:ea typeface="Meiryo UI" panose="020B0604030504040204" pitchFamily="50" charset="-128"/>
              </a:rPr>
              <a:t>神経認知領域のうちの１つ以上が障害され、その障害によって日常の社会生活や対人関係に支障を来たし、せん妄やその他の精神疾患（うつ病や統合失調症など）が除外されれば認知症ということになる。</a:t>
            </a:r>
            <a:endParaRPr lang="en-US" altLang="ja-JP"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endParaRPr lang="en-US" altLang="ja-JP"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endParaRPr lang="en-US" altLang="ja-JP" baseline="0"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a:p>
            <a:pPr eaLnBrk="1" hangingPunct="1">
              <a:lnSpc>
                <a:spcPts val="2029"/>
              </a:lnSpc>
              <a:spcBef>
                <a:spcPts val="0"/>
              </a:spcBef>
            </a:pPr>
            <a:endParaRPr lang="ja-JP"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5880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2169" y="4731256"/>
            <a:ext cx="5378739" cy="4472471"/>
          </a:xfrm>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急性期病院において、入院患者の認知症の比率はセッティングによって幅がある。急性期病棟では</a:t>
            </a:r>
            <a:r>
              <a:rPr kumimoji="1" lang="en-US" altLang="ja-JP" dirty="0" smtClean="0">
                <a:latin typeface="Meiryo UI" panose="020B0604030504040204" pitchFamily="50" charset="-128"/>
                <a:ea typeface="Meiryo UI" panose="020B0604030504040204" pitchFamily="50" charset="-128"/>
              </a:rPr>
              <a:t>10-50%</a:t>
            </a:r>
            <a:r>
              <a:rPr kumimoji="1" lang="ja-JP" altLang="en-US" dirty="0" err="1"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高齢者病棟では</a:t>
            </a:r>
            <a:r>
              <a:rPr kumimoji="1" lang="en-US" altLang="ja-JP" dirty="0" smtClean="0">
                <a:latin typeface="Meiryo UI" panose="020B0604030504040204" pitchFamily="50" charset="-128"/>
                <a:ea typeface="Meiryo UI" panose="020B0604030504040204" pitchFamily="50" charset="-128"/>
              </a:rPr>
              <a:t>60-80%</a:t>
            </a:r>
            <a:r>
              <a:rPr kumimoji="1" lang="ja-JP" altLang="en-US" dirty="0" smtClean="0">
                <a:latin typeface="Meiryo UI" panose="020B0604030504040204" pitchFamily="50" charset="-128"/>
                <a:ea typeface="Meiryo UI" panose="020B0604030504040204" pitchFamily="50" charset="-128"/>
              </a:rPr>
              <a:t>との報告がある。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認知症患者が入院する理由についても検討が加えられているが、感染（誤嚥性肺炎、尿路感染）や転倒などの外傷が多いとの報告がある。どちらも若年に比べて重症化する傾向がある。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高齢者の治療において、とくに感染症は可能な限り予防をし、また発症をしても可能であれば在宅で治療をするのが身体機能を保持する上でも望ましいと言われる。特に、肺炎、胃腸炎、尿路感染は、口腔内の保清、飲水を促すなどで、予防や早期に対応をすることが可能であり、急性期病院への入院を防ぐことが可能である。</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076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認知症の及ぼす影響</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認知症の中核症状の与える影響：</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主に実行機能障害が影響し、内服管理や症状管理が不適切になる、自覚症状を適切に訴えることが難しくなる点がある。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せん妄の発症：</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せん妄の発症自体が、予後や退院後の再入院、認知症の進行と関連する。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治療との関連では、転倒・転落など管理上の問題と、自覚症状を訴えられなくなるため問題の発見が遅れ、重症化する傾向がある</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アパシー：</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抑うつとも関連するが、リハビリが進まずに</a:t>
            </a:r>
            <a:r>
              <a:rPr kumimoji="1" lang="en-US" altLang="ja-JP" dirty="0" smtClean="0">
                <a:latin typeface="Meiryo UI" panose="020B0604030504040204" pitchFamily="50" charset="-128"/>
                <a:ea typeface="Meiryo UI" panose="020B0604030504040204" pitchFamily="50" charset="-128"/>
              </a:rPr>
              <a:t>ADL</a:t>
            </a:r>
            <a:r>
              <a:rPr kumimoji="1" lang="ja-JP" altLang="en-US" dirty="0" smtClean="0">
                <a:latin typeface="Meiryo UI" panose="020B0604030504040204" pitchFamily="50" charset="-128"/>
                <a:ea typeface="Meiryo UI" panose="020B0604030504040204" pitchFamily="50" charset="-128"/>
              </a:rPr>
              <a:t>の低下を引き起こしやすい</a:t>
            </a:r>
            <a:endParaRPr kumimoji="1" lang="en-US" altLang="ja-JP"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b="1" dirty="0" smtClean="0">
                <a:latin typeface="Meiryo UI" panose="020B0604030504040204" pitchFamily="50" charset="-128"/>
                <a:ea typeface="Meiryo UI" panose="020B0604030504040204" pitchFamily="50" charset="-128"/>
              </a:rPr>
              <a:t>焦燥や不穏などの</a:t>
            </a:r>
            <a:r>
              <a:rPr kumimoji="1" lang="en-US" altLang="ja-JP" b="1" dirty="0" smtClean="0">
                <a:latin typeface="Meiryo UI" panose="020B0604030504040204" pitchFamily="50" charset="-128"/>
                <a:ea typeface="Meiryo UI" panose="020B0604030504040204" pitchFamily="50" charset="-128"/>
              </a:rPr>
              <a:t>BPSD</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a:p>
            <a:pPr>
              <a:lnSpc>
                <a:spcPts val="2029"/>
              </a:lnSpc>
              <a:spcBef>
                <a:spcPts val="0"/>
              </a:spcBef>
            </a:pPr>
            <a:r>
              <a:rPr kumimoji="1" lang="ja-JP" altLang="en-US" dirty="0" smtClean="0">
                <a:latin typeface="Meiryo UI" panose="020B0604030504040204" pitchFamily="50" charset="-128"/>
                <a:ea typeface="Meiryo UI" panose="020B0604030504040204" pitchFamily="50" charset="-128"/>
              </a:rPr>
              <a:t>  管理上の問題と治療中断のリスク因子となる</a:t>
            </a:r>
            <a:endParaRPr kumimoji="1" lang="en-US" altLang="ja-JP"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7614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92DD8B-FE3F-49DF-A687-B22F02A7DE00}" type="slidenum">
              <a:rPr lang="en-US" altLang="ja-JP"/>
              <a:pPr>
                <a:defRPr/>
              </a:pPr>
              <a:t>‹#›</a:t>
            </a:fld>
            <a:endParaRPr lang="en-US" altLang="ja-JP"/>
          </a:p>
        </p:txBody>
      </p:sp>
    </p:spTree>
    <p:extLst>
      <p:ext uri="{BB962C8B-B14F-4D97-AF65-F5344CB8AC3E}">
        <p14:creationId xmlns:p14="http://schemas.microsoft.com/office/powerpoint/2010/main" val="33513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0CD7C83-2243-4216-A1FF-BE305B38E527}" type="slidenum">
              <a:rPr lang="en-US" altLang="ja-JP"/>
              <a:pPr>
                <a:defRPr/>
              </a:pPr>
              <a:t>‹#›</a:t>
            </a:fld>
            <a:endParaRPr lang="en-US" altLang="ja-JP"/>
          </a:p>
        </p:txBody>
      </p:sp>
    </p:spTree>
    <p:extLst>
      <p:ext uri="{BB962C8B-B14F-4D97-AF65-F5344CB8AC3E}">
        <p14:creationId xmlns:p14="http://schemas.microsoft.com/office/powerpoint/2010/main" val="196015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40F330D-3BE1-4D29-916E-D9A920641102}" type="slidenum">
              <a:rPr lang="en-US" altLang="ja-JP"/>
              <a:pPr>
                <a:defRPr/>
              </a:pPr>
              <a:t>‹#›</a:t>
            </a:fld>
            <a:endParaRPr lang="en-US" altLang="ja-JP"/>
          </a:p>
        </p:txBody>
      </p:sp>
    </p:spTree>
    <p:extLst>
      <p:ext uri="{BB962C8B-B14F-4D97-AF65-F5344CB8AC3E}">
        <p14:creationId xmlns:p14="http://schemas.microsoft.com/office/powerpoint/2010/main" val="121319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2917CD7-C4B8-4145-9725-02A68D535AEA}" type="slidenum">
              <a:rPr lang="en-US" altLang="ja-JP"/>
              <a:pPr>
                <a:defRPr/>
              </a:pPr>
              <a:t>‹#›</a:t>
            </a:fld>
            <a:endParaRPr lang="en-US" altLang="ja-JP"/>
          </a:p>
        </p:txBody>
      </p:sp>
    </p:spTree>
    <p:extLst>
      <p:ext uri="{BB962C8B-B14F-4D97-AF65-F5344CB8AC3E}">
        <p14:creationId xmlns:p14="http://schemas.microsoft.com/office/powerpoint/2010/main" val="16207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310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4028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308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0636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14815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915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988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ED978E9-DE30-41CA-8EE8-00A5622E5BAC}" type="slidenum">
              <a:rPr lang="en-US" altLang="ja-JP"/>
              <a:pPr>
                <a:defRPr/>
              </a:pPr>
              <a:t>‹#›</a:t>
            </a:fld>
            <a:endParaRPr lang="en-US" altLang="ja-JP"/>
          </a:p>
        </p:txBody>
      </p:sp>
    </p:spTree>
    <p:extLst>
      <p:ext uri="{BB962C8B-B14F-4D97-AF65-F5344CB8AC3E}">
        <p14:creationId xmlns:p14="http://schemas.microsoft.com/office/powerpoint/2010/main" val="2055127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675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9952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236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4500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5683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5756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3717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4439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5951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831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AB2AB2-51DB-408A-B600-F25B7E4F6B17}" type="slidenum">
              <a:rPr lang="en-US" altLang="ja-JP"/>
              <a:pPr>
                <a:defRPr/>
              </a:pPr>
              <a:t>‹#›</a:t>
            </a:fld>
            <a:endParaRPr lang="en-US" altLang="ja-JP"/>
          </a:p>
        </p:txBody>
      </p:sp>
    </p:spTree>
    <p:extLst>
      <p:ext uri="{BB962C8B-B14F-4D97-AF65-F5344CB8AC3E}">
        <p14:creationId xmlns:p14="http://schemas.microsoft.com/office/powerpoint/2010/main" val="108408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5020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4446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1900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7158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40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8183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2081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8202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7365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87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F3F8703-6FC4-4414-85ED-5D21CC406812}" type="slidenum">
              <a:rPr lang="en-US" altLang="ja-JP"/>
              <a:pPr>
                <a:defRPr/>
              </a:pPr>
              <a:t>‹#›</a:t>
            </a:fld>
            <a:endParaRPr lang="en-US" altLang="ja-JP"/>
          </a:p>
        </p:txBody>
      </p:sp>
    </p:spTree>
    <p:extLst>
      <p:ext uri="{BB962C8B-B14F-4D97-AF65-F5344CB8AC3E}">
        <p14:creationId xmlns:p14="http://schemas.microsoft.com/office/powerpoint/2010/main" val="423291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5094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1402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7464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1156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1874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79838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54267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95285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952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6834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F4953DF-4FE0-4DFA-B181-20FED7819E3C}" type="slidenum">
              <a:rPr lang="en-US" altLang="ja-JP"/>
              <a:pPr>
                <a:defRPr/>
              </a:pPr>
              <a:t>‹#›</a:t>
            </a:fld>
            <a:endParaRPr lang="en-US" altLang="ja-JP"/>
          </a:p>
        </p:txBody>
      </p:sp>
    </p:spTree>
    <p:extLst>
      <p:ext uri="{BB962C8B-B14F-4D97-AF65-F5344CB8AC3E}">
        <p14:creationId xmlns:p14="http://schemas.microsoft.com/office/powerpoint/2010/main" val="76913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935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2083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6789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7391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3222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6774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2361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5112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768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311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DFD0690-3BE8-459D-9141-1EB876E57C24}" type="slidenum">
              <a:rPr lang="en-US" altLang="ja-JP"/>
              <a:pPr>
                <a:defRPr/>
              </a:pPr>
              <a:t>‹#›</a:t>
            </a:fld>
            <a:endParaRPr lang="en-US" altLang="ja-JP"/>
          </a:p>
        </p:txBody>
      </p:sp>
    </p:spTree>
    <p:extLst>
      <p:ext uri="{BB962C8B-B14F-4D97-AF65-F5344CB8AC3E}">
        <p14:creationId xmlns:p14="http://schemas.microsoft.com/office/powerpoint/2010/main" val="3443479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4607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1696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709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41382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16053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57924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23250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zh-TW" smtClean="0">
                <a:solidFill>
                  <a:prstClr val="black">
                    <a:tint val="75000"/>
                  </a:prstClr>
                </a:solidFill>
              </a:rPr>
              <a:t>25</a:t>
            </a:r>
            <a:r>
              <a:rPr lang="zh-TW" altLang="en-US" smtClean="0">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8070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76BDD78-7D16-481F-8A75-0A02351D7BF2}" type="slidenum">
              <a:rPr lang="en-US" altLang="ja-JP"/>
              <a:pPr>
                <a:defRPr/>
              </a:pPr>
              <a:t>‹#›</a:t>
            </a:fld>
            <a:endParaRPr lang="en-US" altLang="ja-JP"/>
          </a:p>
        </p:txBody>
      </p:sp>
    </p:spTree>
    <p:extLst>
      <p:ext uri="{BB962C8B-B14F-4D97-AF65-F5344CB8AC3E}">
        <p14:creationId xmlns:p14="http://schemas.microsoft.com/office/powerpoint/2010/main" val="15059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C964DE9-FB81-4F04-BE8C-C9F4B49BB229}" type="slidenum">
              <a:rPr lang="en-US" altLang="ja-JP"/>
              <a:pPr>
                <a:defRPr/>
              </a:pPr>
              <a:t>‹#›</a:t>
            </a:fld>
            <a:endParaRPr lang="en-US" altLang="ja-JP"/>
          </a:p>
        </p:txBody>
      </p:sp>
    </p:spTree>
    <p:extLst>
      <p:ext uri="{BB962C8B-B14F-4D97-AF65-F5344CB8AC3E}">
        <p14:creationId xmlns:p14="http://schemas.microsoft.com/office/powerpoint/2010/main" val="381490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25</a:t>
            </a:r>
            <a:r>
              <a:rPr lang="zh-TW" altLang="en-US" smtClean="0"/>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1EDBC8-D5B8-48C0-8208-1FB87774D4E7}" type="slidenum">
              <a:rPr lang="en-US" altLang="ja-JP"/>
              <a:pPr>
                <a:defRPr/>
              </a:pPr>
              <a:t>‹#›</a:t>
            </a:fld>
            <a:endParaRPr lang="en-US" altLang="ja-JP"/>
          </a:p>
        </p:txBody>
      </p:sp>
    </p:spTree>
    <p:extLst>
      <p:ext uri="{BB962C8B-B14F-4D97-AF65-F5344CB8AC3E}">
        <p14:creationId xmlns:p14="http://schemas.microsoft.com/office/powerpoint/2010/main" val="795109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ea typeface="ＭＳ Ｐゴシック" pitchFamily="50" charset="-128"/>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ea typeface="ＭＳ Ｐゴシック" pitchFamily="50" charset="-128"/>
              </a:defRPr>
            </a:lvl1pPr>
          </a:lstStyle>
          <a:p>
            <a:pPr>
              <a:defRPr/>
            </a:pPr>
            <a:r>
              <a:rPr lang="en-US" altLang="zh-TW" smtClean="0"/>
              <a:t>25</a:t>
            </a:r>
            <a:r>
              <a:rPr lang="zh-TW" altLang="en-US" smtClean="0"/>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ea typeface="ＭＳ Ｐゴシック" pitchFamily="50" charset="-128"/>
              </a:defRPr>
            </a:lvl1pPr>
          </a:lstStyle>
          <a:p>
            <a:pPr>
              <a:defRPr/>
            </a:pPr>
            <a:fld id="{7F44648E-089E-4085-9CCB-3EC31AB41B2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smtClean="0">
                <a:solidFill>
                  <a:prstClr val="black">
                    <a:tint val="75000"/>
                  </a:prstClr>
                </a:solidFill>
                <a:latin typeface="Calibri"/>
              </a:rPr>
              <a:t>25</a:t>
            </a:r>
            <a:r>
              <a:rPr lang="zh-TW" altLang="en-US" smtClean="0">
                <a:solidFill>
                  <a:prstClr val="black">
                    <a:tint val="75000"/>
                  </a:prstClr>
                </a:solidFill>
                <a:latin typeface="Calibri"/>
              </a:rPr>
              <a:t>年度 報告書版</a:t>
            </a: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E4691A-696D-4AA3-B921-C52E33D84B61}"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10365776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smtClean="0">
                <a:solidFill>
                  <a:prstClr val="black">
                    <a:tint val="75000"/>
                  </a:prstClr>
                </a:solidFill>
                <a:latin typeface="Calibri" panose="020F0502020204030204"/>
              </a:rPr>
              <a:t>25</a:t>
            </a:r>
            <a:r>
              <a:rPr lang="zh-TW" altLang="en-US" smtClean="0">
                <a:solidFill>
                  <a:prstClr val="black">
                    <a:tint val="75000"/>
                  </a:prstClr>
                </a:solidFill>
                <a:latin typeface="Calibri" panose="020F0502020204030204"/>
              </a:rPr>
              <a:t>年度 報告書版</a:t>
            </a:r>
            <a:endParaRPr lang="ja-JP"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9CCD044-C4E8-4AF1-B14E-3FF8101225DA}" type="slidenum">
              <a:rPr lang="ja-JP" altLang="en-US" smtClean="0">
                <a:solidFill>
                  <a:prstClr val="black">
                    <a:tint val="75000"/>
                  </a:prstClr>
                </a:solidFill>
                <a:latin typeface="Calibri" panose="020F0502020204030204"/>
              </a:rPr>
              <a:pPr fontAlgn="auto">
                <a:spcBef>
                  <a:spcPts val="0"/>
                </a:spcBef>
                <a:spcAft>
                  <a:spcPts val="0"/>
                </a:spcAft>
              </a:pPr>
              <a:t>‹#›</a:t>
            </a:fld>
            <a:endParaRPr lang="ja-JP"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555266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smtClean="0">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smtClean="0">
                <a:solidFill>
                  <a:prstClr val="black">
                    <a:tint val="75000"/>
                  </a:prstClr>
                </a:solidFill>
                <a:latin typeface="Calibri"/>
                <a:ea typeface="ＭＳ Ｐゴシック"/>
              </a:rPr>
              <a:t>25</a:t>
            </a:r>
            <a:r>
              <a:rPr lang="zh-TW" altLang="en-US" smtClean="0">
                <a:solidFill>
                  <a:prstClr val="black">
                    <a:tint val="75000"/>
                  </a:prstClr>
                </a:solidFill>
                <a:latin typeface="Calibri"/>
                <a:ea typeface="ＭＳ Ｐゴシック"/>
              </a:rPr>
              <a:t>年度 報告書版</a:t>
            </a:r>
            <a:endParaRPr lang="ja-JP" altLang="en-US" smtClean="0">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smtClean="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5984036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smtClean="0">
                <a:solidFill>
                  <a:prstClr val="black">
                    <a:tint val="75000"/>
                  </a:prstClr>
                </a:solidFill>
                <a:latin typeface="Calibri"/>
                <a:ea typeface="ＭＳ Ｐゴシック"/>
              </a:rPr>
              <a:t>25</a:t>
            </a:r>
            <a:r>
              <a:rPr lang="zh-TW" altLang="en-US" smtClean="0">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466140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ltLang="zh-TW" smtClean="0">
                <a:solidFill>
                  <a:prstClr val="black">
                    <a:tint val="75000"/>
                  </a:prstClr>
                </a:solidFill>
                <a:latin typeface="Calibri"/>
                <a:ea typeface="ＭＳ Ｐゴシック"/>
              </a:rPr>
              <a:t>25</a:t>
            </a:r>
            <a:r>
              <a:rPr lang="zh-TW" altLang="en-US" smtClean="0">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4439054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ryo.sanyo.oni.co.jp/contents/images/450/c2014020311212055_3.jpg" TargetMode="External"/><Relationship Id="rId1" Type="http://schemas.openxmlformats.org/officeDocument/2006/relationships/slideLayout" Target="../slideLayouts/slideLayout58.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inchisho.jp/kind/05.html" TargetMode="External"/><Relationship Id="rId2" Type="http://schemas.openxmlformats.org/officeDocument/2006/relationships/hyperlink" Target="http://www.ninchisho.jp/kind/01.html" TargetMode="Externa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2130425"/>
            <a:ext cx="8533042" cy="1470025"/>
          </a:xfrm>
        </p:spPr>
        <p:txBody>
          <a:bodyPr>
            <a:normAutofit/>
          </a:bodyPr>
          <a:lstStyle/>
          <a:p>
            <a:r>
              <a:rPr lang="ja-JP" altLang="en-US" dirty="0"/>
              <a:t>看護</a:t>
            </a:r>
            <a:r>
              <a:rPr lang="ja-JP" altLang="en-US" dirty="0" smtClean="0"/>
              <a:t>職員</a:t>
            </a:r>
            <a:r>
              <a:rPr lang="en-US" altLang="ja-JP" dirty="0" smtClean="0"/>
              <a:t/>
            </a:r>
            <a:br>
              <a:rPr lang="en-US" altLang="ja-JP" dirty="0" smtClean="0"/>
            </a:br>
            <a:r>
              <a:rPr lang="ja-JP" altLang="en-US" dirty="0" smtClean="0"/>
              <a:t>認知症対応力向上研修</a:t>
            </a:r>
            <a:endParaRPr kumimoji="1" lang="ja-JP" altLang="en-US" dirty="0"/>
          </a:p>
        </p:txBody>
      </p:sp>
      <p:sp>
        <p:nvSpPr>
          <p:cNvPr id="6" name="テキスト ボックス 5"/>
          <p:cNvSpPr txBox="1"/>
          <p:nvPr/>
        </p:nvSpPr>
        <p:spPr>
          <a:xfrm>
            <a:off x="1757548" y="179348"/>
            <a:ext cx="7099023" cy="369332"/>
          </a:xfrm>
          <a:prstGeom prst="rect">
            <a:avLst/>
          </a:prstGeom>
          <a:noFill/>
        </p:spPr>
        <p:txBody>
          <a:bodyPr wrap="square" rtlCol="0">
            <a:spAutoFit/>
          </a:bodyPr>
          <a:lstStyle/>
          <a:p>
            <a:pPr algn="r" fontAlgn="auto">
              <a:spcBef>
                <a:spcPts val="0"/>
              </a:spcBef>
              <a:spcAft>
                <a:spcPts val="0"/>
              </a:spcAft>
            </a:pPr>
            <a:r>
              <a:rPr lang="en-US" altLang="ja-JP" sz="1800" dirty="0" smtClean="0">
                <a:solidFill>
                  <a:prstClr val="black"/>
                </a:solidFill>
                <a:latin typeface="Calibri"/>
                <a:ea typeface="ＭＳ Ｐゴシック"/>
              </a:rPr>
              <a:t>2016/11/23  12/11</a:t>
            </a:r>
            <a:r>
              <a:rPr lang="ja-JP" altLang="en-US" sz="1800" dirty="0" smtClean="0">
                <a:solidFill>
                  <a:prstClr val="black"/>
                </a:solidFill>
                <a:latin typeface="Calibri"/>
                <a:ea typeface="ＭＳ Ｐゴシック"/>
              </a:rPr>
              <a:t>・</a:t>
            </a:r>
            <a:r>
              <a:rPr lang="en-US" altLang="ja-JP" sz="1800" dirty="0" smtClean="0">
                <a:solidFill>
                  <a:prstClr val="black"/>
                </a:solidFill>
                <a:latin typeface="Calibri"/>
                <a:ea typeface="ＭＳ Ｐゴシック"/>
              </a:rPr>
              <a:t>18  </a:t>
            </a:r>
            <a:r>
              <a:rPr lang="ja-JP" altLang="en-US" sz="1800" dirty="0" smtClean="0">
                <a:solidFill>
                  <a:prstClr val="black"/>
                </a:solidFill>
                <a:latin typeface="Calibri"/>
                <a:ea typeface="ＭＳ Ｐゴシック"/>
              </a:rPr>
              <a:t>認知症対応力向上研修　三重県庁講堂</a:t>
            </a:r>
            <a:endParaRPr lang="ja-JP" altLang="en-US" sz="1800" dirty="0">
              <a:solidFill>
                <a:prstClr val="black"/>
              </a:solidFill>
              <a:latin typeface="Calibri"/>
              <a:ea typeface="ＭＳ Ｐゴシック"/>
            </a:endParaRPr>
          </a:p>
        </p:txBody>
      </p:sp>
    </p:spTree>
    <p:extLst>
      <p:ext uri="{BB962C8B-B14F-4D97-AF65-F5344CB8AC3E}">
        <p14:creationId xmlns:p14="http://schemas.microsoft.com/office/powerpoint/2010/main" val="3242024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1193800" y="265993"/>
            <a:ext cx="6921500" cy="58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認知症をもつ入院患者</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比率</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コンテンツ プレースホルダー 3"/>
          <p:cNvSpPr>
            <a:spLocks noGrp="1"/>
          </p:cNvSpPr>
          <p:nvPr>
            <p:ph idx="1"/>
          </p:nvPr>
        </p:nvSpPr>
        <p:spPr>
          <a:xfrm>
            <a:off x="409433" y="1337479"/>
            <a:ext cx="8453333" cy="5390866"/>
          </a:xfrm>
        </p:spPr>
        <p:txBody>
          <a:bodyPr>
            <a:noAutofit/>
          </a:bodyPr>
          <a:lstStyle/>
          <a:p>
            <a:pPr>
              <a:lnSpc>
                <a:spcPct val="110000"/>
              </a:lnSpc>
              <a:spcBef>
                <a:spcPct val="10000"/>
              </a:spcBef>
              <a:buFontTx/>
              <a:buNone/>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わが国では、施設のもつ背景によって異なるものの、</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ct val="10000"/>
              </a:spcBef>
              <a:buFontTx/>
              <a:buNone/>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おおよそ</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の患者が認知症・軽度認知機能障害</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ct val="10000"/>
              </a:spcBef>
              <a:buFontTx/>
              <a:buNone/>
              <a:defRPr/>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である可能性がある</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ct val="10000"/>
              </a:spcBef>
              <a:buFontTx/>
              <a:buNone/>
              <a:defRPr/>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海外</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ct val="10000"/>
              </a:spcBef>
              <a:buFontTx/>
              <a:buNone/>
              <a:defRPr/>
            </a:pP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ja-JP" altLang="en-US" sz="2400" b="1" u="sng" dirty="0" smtClean="0">
                <a:latin typeface="Trebuchet MS" panose="020B0603020202020204" pitchFamily="34" charset="0"/>
                <a:ea typeface="Meiryo UI" panose="020B0604030504040204" pitchFamily="50" charset="-128"/>
                <a:cs typeface="Meiryo UI" panose="020B0604030504040204" pitchFamily="50" charset="-128"/>
              </a:rPr>
              <a:t>急性期一般病棟</a:t>
            </a: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a:t>
            </a:r>
            <a:r>
              <a:rPr lang="en-US" altLang="ja-JP" sz="2400"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9.1-50.4%</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(Hickey 1997)</a:t>
            </a:r>
          </a:p>
          <a:p>
            <a:pPr>
              <a:lnSpc>
                <a:spcPct val="140000"/>
              </a:lnSpc>
              <a:spcBef>
                <a:spcPct val="10000"/>
              </a:spcBef>
              <a:buFontTx/>
              <a:buNone/>
              <a:defRPr/>
            </a:pP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ja-JP" altLang="en-US" sz="2400" b="1" u="sng" dirty="0" smtClean="0">
                <a:latin typeface="Trebuchet MS" panose="020B0603020202020204" pitchFamily="34" charset="0"/>
                <a:ea typeface="Meiryo UI" panose="020B0604030504040204" pitchFamily="50" charset="-128"/>
                <a:cs typeface="Meiryo UI" panose="020B0604030504040204" pitchFamily="50" charset="-128"/>
              </a:rPr>
              <a:t>老年病棟</a:t>
            </a: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a:t>
            </a:r>
            <a:r>
              <a:rPr lang="en-US" altLang="ja-JP" sz="2400"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63-79.8%</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en-US" altLang="ja-JP" sz="2400" b="1" dirty="0" err="1" smtClean="0">
                <a:latin typeface="Trebuchet MS" panose="020B0603020202020204" pitchFamily="34" charset="0"/>
                <a:ea typeface="Meiryo UI" panose="020B0604030504040204" pitchFamily="50" charset="-128"/>
                <a:cs typeface="Meiryo UI" panose="020B0604030504040204" pitchFamily="50" charset="-128"/>
              </a:rPr>
              <a:t>Adamins</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2006)</a:t>
            </a:r>
          </a:p>
          <a:p>
            <a:pPr>
              <a:lnSpc>
                <a:spcPct val="140000"/>
              </a:lnSpc>
              <a:spcBef>
                <a:spcPct val="10000"/>
              </a:spcBef>
              <a:buFontTx/>
              <a:buNone/>
              <a:defRPr/>
            </a:pP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大腿骨頸部骨折の手術目的の入院：</a:t>
            </a:r>
            <a:r>
              <a:rPr lang="en-US" altLang="ja-JP" sz="2400"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31-88%</a:t>
            </a:r>
          </a:p>
          <a:p>
            <a:pPr>
              <a:spcBef>
                <a:spcPts val="0"/>
              </a:spcBef>
              <a:buFontTx/>
              <a:buNone/>
              <a:defRPr/>
            </a:pPr>
            <a:r>
              <a:rPr lang="ja-JP" altLang="en-US" sz="2400" b="1" dirty="0">
                <a:latin typeface="Trebuchet MS" panose="020B0603020202020204" pitchFamily="34" charset="0"/>
                <a:ea typeface="Meiryo UI" panose="020B0604030504040204" pitchFamily="50" charset="-128"/>
                <a:cs typeface="Meiryo UI" panose="020B0604030504040204" pitchFamily="50" charset="-128"/>
              </a:rPr>
              <a:t> </a:t>
            </a:r>
            <a:r>
              <a:rPr lang="ja-JP" altLang="en-US" sz="2400" b="1" dirty="0" smtClean="0">
                <a:latin typeface="Trebuchet MS" panose="020B0603020202020204" pitchFamily="34" charset="0"/>
                <a:ea typeface="Meiryo UI" panose="020B0604030504040204" pitchFamily="50" charset="-128"/>
                <a:cs typeface="Meiryo UI" panose="020B0604030504040204" pitchFamily="50" charset="-128"/>
              </a:rPr>
              <a:t>                                      </a:t>
            </a:r>
            <a:r>
              <a:rPr lang="en-US" altLang="ja-JP" sz="2400" b="1" dirty="0" smtClean="0">
                <a:latin typeface="Trebuchet MS" panose="020B0603020202020204" pitchFamily="34" charset="0"/>
                <a:ea typeface="Meiryo UI" panose="020B0604030504040204" pitchFamily="50" charset="-128"/>
                <a:cs typeface="Meiryo UI" panose="020B0604030504040204" pitchFamily="50" charset="-128"/>
              </a:rPr>
              <a:t> 	 (Homes 2000)</a:t>
            </a:r>
          </a:p>
          <a:p>
            <a:pPr>
              <a:lnSpc>
                <a:spcPct val="110000"/>
              </a:lnSpc>
              <a:spcBef>
                <a:spcPct val="10000"/>
              </a:spcBef>
              <a:buFontTx/>
              <a:buNone/>
              <a:defRPr/>
            </a:pPr>
            <a:endParaRPr lang="ja-JP" altLang="en-US" sz="2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93441" y="94970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bwMode="auto">
          <a:xfrm>
            <a:off x="508128" y="5186147"/>
            <a:ext cx="8354638" cy="1542198"/>
          </a:xfrm>
          <a:prstGeom prst="wedgeRoundRectCallout">
            <a:avLst>
              <a:gd name="adj1" fmla="val -48580"/>
              <a:gd name="adj2" fmla="val -81748"/>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285750" indent="-285750">
              <a:lnSpc>
                <a:spcPts val="2100"/>
              </a:lnSpc>
              <a:spcBef>
                <a:spcPts val="0"/>
              </a:spcBef>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rPr>
              <a:t>急性期病棟では</a:t>
            </a:r>
            <a:r>
              <a:rPr lang="en-US" altLang="ja-JP" sz="1800" dirty="0">
                <a:latin typeface="Meiryo UI" panose="020B0604030504040204" pitchFamily="50" charset="-128"/>
                <a:ea typeface="Meiryo UI" panose="020B0604030504040204" pitchFamily="50" charset="-128"/>
              </a:rPr>
              <a:t>10-50%</a:t>
            </a:r>
            <a:r>
              <a:rPr lang="ja-JP" altLang="en-US" sz="1800" dirty="0" err="1">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高齢者病棟では</a:t>
            </a:r>
            <a:r>
              <a:rPr lang="en-US" altLang="ja-JP" sz="1800" dirty="0">
                <a:latin typeface="Meiryo UI" panose="020B0604030504040204" pitchFamily="50" charset="-128"/>
                <a:ea typeface="Meiryo UI" panose="020B0604030504040204" pitchFamily="50" charset="-128"/>
              </a:rPr>
              <a:t>60-80%</a:t>
            </a:r>
            <a:r>
              <a:rPr lang="ja-JP" altLang="en-US" sz="1800" dirty="0">
                <a:latin typeface="Meiryo UI" panose="020B0604030504040204" pitchFamily="50" charset="-128"/>
                <a:ea typeface="Meiryo UI" panose="020B0604030504040204" pitchFamily="50" charset="-128"/>
              </a:rPr>
              <a:t>との報告がある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285750" indent="-285750">
              <a:lnSpc>
                <a:spcPts val="2100"/>
              </a:lnSpc>
              <a:spcBef>
                <a:spcPts val="0"/>
              </a:spcBef>
              <a:buFont typeface="Arial" panose="020B0604020202020204" pitchFamily="34" charset="0"/>
              <a:buChar char="•"/>
            </a:pPr>
            <a:r>
              <a:rPr lang="ja-JP" altLang="en-US" sz="1800" b="1" dirty="0">
                <a:solidFill>
                  <a:srgbClr val="FF0000"/>
                </a:solidFill>
                <a:latin typeface="Meiryo UI" panose="020B0604030504040204" pitchFamily="50" charset="-128"/>
                <a:ea typeface="Meiryo UI" panose="020B0604030504040204" pitchFamily="50" charset="-128"/>
              </a:rPr>
              <a:t>感染（誤嚥性肺炎、尿路感染）</a:t>
            </a:r>
            <a:r>
              <a:rPr lang="ja-JP" altLang="en-US" sz="1800" dirty="0">
                <a:latin typeface="Meiryo UI" panose="020B0604030504040204" pitchFamily="50" charset="-128"/>
                <a:ea typeface="Meiryo UI" panose="020B0604030504040204" pitchFamily="50" charset="-128"/>
              </a:rPr>
              <a:t>や</a:t>
            </a:r>
            <a:r>
              <a:rPr lang="ja-JP" altLang="en-US" sz="1800" b="1" dirty="0">
                <a:solidFill>
                  <a:srgbClr val="FF0000"/>
                </a:solidFill>
                <a:latin typeface="Meiryo UI" panose="020B0604030504040204" pitchFamily="50" charset="-128"/>
                <a:ea typeface="Meiryo UI" panose="020B0604030504040204" pitchFamily="50" charset="-128"/>
              </a:rPr>
              <a:t>転倒</a:t>
            </a:r>
            <a:r>
              <a:rPr lang="ja-JP" altLang="en-US" sz="1800" dirty="0">
                <a:latin typeface="Meiryo UI" panose="020B0604030504040204" pitchFamily="50" charset="-128"/>
                <a:ea typeface="Meiryo UI" panose="020B0604030504040204" pitchFamily="50" charset="-128"/>
              </a:rPr>
              <a:t>などの外傷が多いとの報告がある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285750" indent="-285750">
              <a:lnSpc>
                <a:spcPts val="2100"/>
              </a:lnSpc>
              <a:spcBef>
                <a:spcPts val="0"/>
              </a:spcBef>
              <a:buFont typeface="Arial" panose="020B0604020202020204" pitchFamily="34" charset="0"/>
              <a:buChar char="•"/>
            </a:pPr>
            <a:r>
              <a:rPr lang="ja-JP" altLang="en-US" sz="1800" dirty="0" smtClean="0">
                <a:latin typeface="Meiryo UI" panose="020B0604030504040204" pitchFamily="50" charset="-128"/>
                <a:ea typeface="Meiryo UI" panose="020B0604030504040204" pitchFamily="50" charset="-128"/>
              </a:rPr>
              <a:t>どちら</a:t>
            </a:r>
            <a:r>
              <a:rPr lang="ja-JP" altLang="en-US" sz="1800" dirty="0">
                <a:latin typeface="Meiryo UI" panose="020B0604030504040204" pitchFamily="50" charset="-128"/>
                <a:ea typeface="Meiryo UI" panose="020B0604030504040204" pitchFamily="50" charset="-128"/>
              </a:rPr>
              <a:t>も</a:t>
            </a:r>
            <a:r>
              <a:rPr lang="ja-JP" altLang="en-US" sz="1800" b="1" dirty="0">
                <a:solidFill>
                  <a:srgbClr val="FF0000"/>
                </a:solidFill>
                <a:latin typeface="Meiryo UI" panose="020B0604030504040204" pitchFamily="50" charset="-128"/>
                <a:ea typeface="Meiryo UI" panose="020B0604030504040204" pitchFamily="50" charset="-128"/>
              </a:rPr>
              <a:t>若年に比べて重症化</a:t>
            </a:r>
            <a:r>
              <a:rPr lang="ja-JP" altLang="en-US" sz="1800" dirty="0">
                <a:latin typeface="Meiryo UI" panose="020B0604030504040204" pitchFamily="50" charset="-128"/>
                <a:ea typeface="Meiryo UI" panose="020B0604030504040204" pitchFamily="50" charset="-128"/>
              </a:rPr>
              <a:t>する傾向がある</a:t>
            </a:r>
            <a:r>
              <a:rPr lang="ja-JP" altLang="en-US" sz="1800" dirty="0" smtClean="0">
                <a:latin typeface="Meiryo UI" panose="020B0604030504040204" pitchFamily="50" charset="-128"/>
                <a:ea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endParaRPr>
          </a:p>
          <a:p>
            <a:pPr marL="285750" indent="-285750">
              <a:lnSpc>
                <a:spcPts val="2100"/>
              </a:lnSpc>
              <a:spcBef>
                <a:spcPts val="0"/>
              </a:spcBef>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rPr>
              <a:t>特に、肺炎、胃腸炎、尿路感染は、</a:t>
            </a:r>
            <a:r>
              <a:rPr lang="ja-JP" altLang="en-US" sz="1800" b="1" dirty="0">
                <a:solidFill>
                  <a:srgbClr val="FF0000"/>
                </a:solidFill>
                <a:latin typeface="Meiryo UI" panose="020B0604030504040204" pitchFamily="50" charset="-128"/>
                <a:ea typeface="Meiryo UI" panose="020B0604030504040204" pitchFamily="50" charset="-128"/>
              </a:rPr>
              <a:t>口腔内の保清、飲水</a:t>
            </a:r>
            <a:r>
              <a:rPr lang="ja-JP" altLang="en-US" sz="1800" dirty="0">
                <a:latin typeface="Meiryo UI" panose="020B0604030504040204" pitchFamily="50" charset="-128"/>
                <a:ea typeface="Meiryo UI" panose="020B0604030504040204" pitchFamily="50" charset="-128"/>
              </a:rPr>
              <a:t>を促すなどで</a:t>
            </a:r>
            <a:r>
              <a:rPr lang="ja-JP" altLang="en-US" sz="1800" dirty="0" smtClean="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a:p>
            <a:pPr>
              <a:lnSpc>
                <a:spcPts val="2100"/>
              </a:lnSpc>
              <a:spcBef>
                <a:spcPts val="0"/>
              </a:spcBef>
            </a:pPr>
            <a:r>
              <a:rPr lang="ja-JP" altLang="en-US" sz="1800" dirty="0" smtClean="0">
                <a:latin typeface="Meiryo UI" panose="020B0604030504040204" pitchFamily="50" charset="-128"/>
                <a:ea typeface="Meiryo UI" panose="020B0604030504040204" pitchFamily="50" charset="-128"/>
              </a:rPr>
              <a:t>　　　　　　　　　　　　　　　　　　　　　　　　　　　　予防</a:t>
            </a:r>
            <a:r>
              <a:rPr lang="ja-JP" altLang="en-US" sz="1800" dirty="0">
                <a:latin typeface="Meiryo UI" panose="020B0604030504040204" pitchFamily="50" charset="-128"/>
                <a:ea typeface="Meiryo UI" panose="020B0604030504040204" pitchFamily="50" charset="-128"/>
              </a:rPr>
              <a:t>や早期に対応をすることが可能</a:t>
            </a:r>
            <a:endParaRPr lang="en-US" altLang="ja-JP" sz="1800" dirty="0">
              <a:latin typeface="Meiryo UI" panose="020B0604030504040204" pitchFamily="50" charset="-128"/>
              <a:ea typeface="Meiryo UI" panose="020B0604030504040204" pitchFamily="50" charset="-128"/>
            </a:endParaRPr>
          </a:p>
          <a:p>
            <a:pPr marL="285750" indent="-285750">
              <a:lnSpc>
                <a:spcPts val="2100"/>
              </a:lnSpc>
              <a:spcBef>
                <a:spcPts val="0"/>
              </a:spcBef>
              <a:buFont typeface="Arial" panose="020B0604020202020204" pitchFamily="34" charset="0"/>
              <a:buChar char="•"/>
            </a:pPr>
            <a:endParaRPr lang="en-US" altLang="ja-JP" sz="1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4ED978E9-DE30-41CA-8EE8-00A5622E5BAC}" type="slidenum">
              <a:rPr lang="en-US" altLang="ja-JP" smtClean="0"/>
              <a:pPr>
                <a:defRPr/>
              </a:pPr>
              <a:t>10</a:t>
            </a:fld>
            <a:endParaRPr lang="en-US" altLang="ja-JP"/>
          </a:p>
        </p:txBody>
      </p:sp>
    </p:spTree>
    <p:extLst>
      <p:ext uri="{BB962C8B-B14F-4D97-AF65-F5344CB8AC3E}">
        <p14:creationId xmlns:p14="http://schemas.microsoft.com/office/powerpoint/2010/main" val="268936610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1831" y="128587"/>
            <a:ext cx="8229600" cy="700088"/>
          </a:xfrm>
        </p:spPr>
        <p:txBody>
          <a:bodyPr>
            <a:normAutofit/>
          </a:bodyPr>
          <a:lstStyle/>
          <a:p>
            <a:pPr>
              <a:defRPr/>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認知症とせん妄の比較</a:t>
            </a:r>
            <a:endParaRPr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684213" y="1700213"/>
            <a:ext cx="7772400" cy="4648200"/>
          </a:xfrm>
        </p:spPr>
        <p:txBody>
          <a:bodyPr/>
          <a:lstStyle/>
          <a:p>
            <a:pPr>
              <a:defRPr/>
            </a:pPr>
            <a:endParaRPr lang="en-US" altLang="ja-JP" dirty="0" smtClean="0"/>
          </a:p>
          <a:p>
            <a:pPr>
              <a:defRPr/>
            </a:pPr>
            <a:endParaRPr lang="ja-JP" altLang="ja-JP" dirty="0"/>
          </a:p>
          <a:p>
            <a:pPr marL="0" indent="0">
              <a:buFontTx/>
              <a:buNone/>
              <a:defRPr/>
            </a:pPr>
            <a:endParaRPr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2897866300"/>
              </p:ext>
            </p:extLst>
          </p:nvPr>
        </p:nvGraphicFramePr>
        <p:xfrm>
          <a:off x="696911" y="778865"/>
          <a:ext cx="7704138" cy="3986486"/>
        </p:xfrm>
        <a:graphic>
          <a:graphicData uri="http://schemas.openxmlformats.org/drawingml/2006/table">
            <a:tbl>
              <a:tblPr firstRow="1" bandRow="1">
                <a:tableStyleId>{16D9F66E-5EB9-4882-86FB-DCBF35E3C3E4}</a:tableStyleId>
              </a:tblPr>
              <a:tblGrid>
                <a:gridCol w="2568046"/>
                <a:gridCol w="2568046"/>
                <a:gridCol w="2568046"/>
              </a:tblGrid>
              <a:tr h="370737">
                <a:tc>
                  <a:txBody>
                    <a:bodyPr/>
                    <a:lstStyle/>
                    <a:p>
                      <a:pPr algn="ctr"/>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特徴</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152BE"/>
                    </a:solidFill>
                  </a:tcPr>
                </a:tc>
                <a:tc>
                  <a:txBody>
                    <a:bodyPr/>
                    <a:lstStyle/>
                    <a:p>
                      <a:pPr algn="ctr"/>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152BE"/>
                    </a:solidFill>
                  </a:tcPr>
                </a:tc>
                <a:tc>
                  <a:txBody>
                    <a:bodyPr/>
                    <a:lstStyle/>
                    <a:p>
                      <a:pPr algn="ctr"/>
                      <a:r>
                        <a:rPr kumimoji="1" lang="ja-JP" altLang="en-US" sz="1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せん妄</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152BE"/>
                    </a:solidFill>
                  </a:tcPr>
                </a:tc>
              </a:tr>
              <a:tr h="461113">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発症</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数か月から年単位</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数時間から数日</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r h="485775">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日内変動</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少ない</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夕方～夜に悪化</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r h="640056">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症状の持続</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持続</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多くは一過性・一時的（数日～数週間程度）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r h="474367">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主たる精神症状</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近時記憶障害</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注意障害</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r h="640056">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身体疾患</a:t>
                      </a:r>
                      <a:r>
                        <a:rPr kumimoji="1" lang="ja-JP" altLang="en-US" sz="1800" b="1" smtClean="0">
                          <a:latin typeface="Meiryo UI" panose="020B0604030504040204" pitchFamily="50" charset="-128"/>
                          <a:ea typeface="Meiryo UI" panose="020B0604030504040204" pitchFamily="50" charset="-128"/>
                          <a:cs typeface="Meiryo UI" panose="020B0604030504040204" pitchFamily="50" charset="-128"/>
                        </a:rPr>
                        <a:t>の合併</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ときにある</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合併</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環境要因も大きい</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r h="914376">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治療目標</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進行の段階に合わせた</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快適な生活</a:t>
                      </a:r>
                      <a:endParaRPr kumimoji="1"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合併症予防</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意識障害の改善</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a:txBody>
                  <a:tcPr marL="91431" marR="91431" marT="45709" marB="45709"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4DEF2"/>
                    </a:solidFill>
                  </a:tcPr>
                </a:tc>
              </a:tr>
            </a:tbl>
          </a:graphicData>
        </a:graphic>
      </p:graphicFrame>
      <p:sp>
        <p:nvSpPr>
          <p:cNvPr id="6" name="テキスト ボックス 5"/>
          <p:cNvSpPr txBox="1"/>
          <p:nvPr/>
        </p:nvSpPr>
        <p:spPr>
          <a:xfrm>
            <a:off x="1040605" y="4719723"/>
            <a:ext cx="7016750" cy="1323439"/>
          </a:xfrm>
          <a:prstGeom prst="rect">
            <a:avLst/>
          </a:prstGeom>
          <a:noFill/>
        </p:spPr>
        <p:txBody>
          <a:bodyPr wrap="square" rtlCol="0">
            <a:spAutoFit/>
          </a:bodyPr>
          <a:lstStyle/>
          <a:p>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入院前の生活状況を確認</a:t>
            </a:r>
            <a:endParaRPr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入院直後で情報がとれない場合は、まず身体疾患が関係する</a:t>
            </a:r>
            <a:endParaRPr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せん妄を疑い、全身状態の回復を図る</a:t>
            </a:r>
            <a:endParaRPr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せん妄が落ち着いて、認知症に気づく場合もある</a:t>
            </a:r>
            <a:endParaRPr kumimoji="1" lang="ja-JP" altLang="en-US" sz="20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264318" y="67801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角丸四角形 4"/>
          <p:cNvSpPr/>
          <p:nvPr/>
        </p:nvSpPr>
        <p:spPr bwMode="auto">
          <a:xfrm>
            <a:off x="264318" y="6043163"/>
            <a:ext cx="8674966" cy="814838"/>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0" eaLnBrk="0" hangingPunct="0">
              <a:lnSpc>
                <a:spcPts val="2100"/>
              </a:lnSpc>
              <a:spcBef>
                <a:spcPts val="0"/>
              </a:spcBef>
            </a:pPr>
            <a:r>
              <a:rPr lang="ja-JP" altLang="en-US" sz="1800" b="1" dirty="0">
                <a:solidFill>
                  <a:srgbClr val="000000"/>
                </a:solidFill>
                <a:latin typeface="Meiryo UI" panose="020B0604030504040204" pitchFamily="50" charset="-128"/>
                <a:ea typeface="Meiryo UI" panose="020B0604030504040204" pitchFamily="50" charset="-128"/>
              </a:rPr>
              <a:t>ポイントとなるのは、発症の時期が大きく異なる点である。認知症は数か月から年単位</a:t>
            </a:r>
            <a:r>
              <a:rPr lang="ja-JP" altLang="en-US" sz="1800" b="1" dirty="0" smtClean="0">
                <a:solidFill>
                  <a:srgbClr val="000000"/>
                </a:solidFill>
                <a:latin typeface="Meiryo UI" panose="020B0604030504040204" pitchFamily="50" charset="-128"/>
                <a:ea typeface="Meiryo UI" panose="020B0604030504040204" pitchFamily="50" charset="-128"/>
              </a:rPr>
              <a:t>で</a:t>
            </a:r>
            <a:endParaRPr lang="en-US" altLang="ja-JP" sz="1800" b="1"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1800" b="1" dirty="0" smtClean="0">
                <a:solidFill>
                  <a:srgbClr val="000000"/>
                </a:solidFill>
                <a:latin typeface="Meiryo UI" panose="020B0604030504040204" pitchFamily="50" charset="-128"/>
                <a:ea typeface="Meiryo UI" panose="020B0604030504040204" pitchFamily="50" charset="-128"/>
              </a:rPr>
              <a:t>発症</a:t>
            </a:r>
            <a:r>
              <a:rPr lang="ja-JP" altLang="en-US" sz="1800" b="1" dirty="0">
                <a:solidFill>
                  <a:srgbClr val="000000"/>
                </a:solidFill>
                <a:latin typeface="Meiryo UI" panose="020B0604030504040204" pitchFamily="50" charset="-128"/>
                <a:ea typeface="Meiryo UI" panose="020B0604030504040204" pitchFamily="50" charset="-128"/>
              </a:rPr>
              <a:t>するため、自宅での様子を確認すれば、せん妄との違いは明らかになる。</a:t>
            </a:r>
            <a:endParaRPr lang="en-US" altLang="ja-JP" sz="1800" b="1" dirty="0">
              <a:solidFill>
                <a:srgbClr val="000000"/>
              </a:solidFill>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pPr>
              <a:defRPr/>
            </a:pPr>
            <a:fld id="{4ED978E9-DE30-41CA-8EE8-00A5622E5BAC}" type="slidenum">
              <a:rPr lang="en-US" altLang="ja-JP" smtClean="0"/>
              <a:pPr>
                <a:defRPr/>
              </a:pPr>
              <a:t>100</a:t>
            </a:fld>
            <a:endParaRPr lang="en-US" altLang="ja-JP"/>
          </a:p>
        </p:txBody>
      </p:sp>
    </p:spTree>
    <p:extLst>
      <p:ext uri="{BB962C8B-B14F-4D97-AF65-F5344CB8AC3E}">
        <p14:creationId xmlns:p14="http://schemas.microsoft.com/office/powerpoint/2010/main" val="13884329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34180" y="242532"/>
            <a:ext cx="8229600" cy="696912"/>
          </a:xfrm>
        </p:spPr>
        <p:txBody>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せん妄の治療</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コンテンツ プレースホルダー 3"/>
          <p:cNvSpPr>
            <a:spLocks noGrp="1"/>
          </p:cNvSpPr>
          <p:nvPr>
            <p:ph idx="1"/>
          </p:nvPr>
        </p:nvSpPr>
        <p:spPr>
          <a:xfrm>
            <a:off x="1046957" y="1471613"/>
            <a:ext cx="6725444" cy="4525963"/>
          </a:xfrm>
        </p:spPr>
        <p:txBody>
          <a:bodyPr/>
          <a:lstStyle/>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原因への対応</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促進</a:t>
            </a:r>
            <a:r>
              <a:rPr lang="ja-JP" altLang="en-US" b="1" dirty="0">
                <a:latin typeface="Meiryo UI" panose="020B0604030504040204" pitchFamily="50" charset="-128"/>
                <a:ea typeface="Meiryo UI" panose="020B0604030504040204" pitchFamily="50" charset="-128"/>
                <a:cs typeface="Meiryo UI" panose="020B0604030504040204" pitchFamily="50" charset="-128"/>
              </a:rPr>
              <a:t>因子</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の除去</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環境調整：</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見当</a:t>
            </a:r>
            <a:r>
              <a:rPr lang="ja-JP" altLang="en-US" b="1" dirty="0">
                <a:latin typeface="Meiryo UI" panose="020B0604030504040204" pitchFamily="50" charset="-128"/>
                <a:ea typeface="Meiryo UI" panose="020B0604030504040204" pitchFamily="50" charset="-128"/>
                <a:cs typeface="Meiryo UI" panose="020B0604030504040204" pitchFamily="50" charset="-128"/>
              </a:rPr>
              <a:t>識</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の強化（時計、カレンダー）</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眼鏡、補聴器の使用</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昼夜のリズムを整える</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b="1" dirty="0" smtClean="0">
                <a:latin typeface="Meiryo UI" panose="020B0604030504040204" pitchFamily="50" charset="-128"/>
                <a:ea typeface="Meiryo UI" panose="020B0604030504040204" pitchFamily="50" charset="-128"/>
                <a:cs typeface="Meiryo UI" panose="020B0604030504040204" pitchFamily="50" charset="-128"/>
              </a:rPr>
            </a:b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a:latin typeface="Meiryo UI" panose="020B0604030504040204" pitchFamily="50" charset="-128"/>
                <a:ea typeface="Meiryo UI" panose="020B0604030504040204" pitchFamily="50" charset="-128"/>
                <a:cs typeface="Meiryo UI" panose="020B0604030504040204" pitchFamily="50" charset="-128"/>
              </a:rPr>
              <a:t>痛</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みなどの苦痛の緩和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離床を促す</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64318"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四角形吹き出し 1"/>
          <p:cNvSpPr/>
          <p:nvPr/>
        </p:nvSpPr>
        <p:spPr bwMode="auto">
          <a:xfrm>
            <a:off x="6346209" y="4026090"/>
            <a:ext cx="2487434" cy="2292823"/>
          </a:xfrm>
          <a:prstGeom prst="wedgeRectCallout">
            <a:avLst>
              <a:gd name="adj1" fmla="val -82833"/>
              <a:gd name="adj2" fmla="val -33929"/>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1"/>
                </a:solidFill>
                <a:latin typeface="Arial" charset="0"/>
                <a:ea typeface="ＭＳ Ｐゴシック" pitchFamily="50" charset="-128"/>
              </a:rPr>
              <a:t>直接因子の</a:t>
            </a:r>
            <a:endParaRPr kumimoji="1" lang="en-US" altLang="ja-JP" sz="2800" b="1" i="0" u="none" strike="noStrike" cap="none" normalizeH="0" baseline="0" dirty="0" smtClean="0">
              <a:ln>
                <a:noFill/>
              </a:ln>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1" dirty="0" smtClean="0">
                <a:latin typeface="Arial" charset="0"/>
              </a:rPr>
              <a:t>軽減・除去</a:t>
            </a:r>
            <a:endParaRPr kumimoji="1" lang="ja-JP" altLang="en-US" sz="2800" b="1" i="0" u="none" strike="noStrike" cap="none" normalizeH="0" baseline="0" dirty="0" smtClean="0">
              <a:ln>
                <a:noFill/>
              </a:ln>
              <a:solidFill>
                <a:schemeClr val="tx1"/>
              </a:solidFill>
              <a:latin typeface="Arial" charset="0"/>
              <a:ea typeface="ＭＳ Ｐゴシック" pitchFamily="50" charset="-128"/>
            </a:endParaRPr>
          </a:p>
        </p:txBody>
      </p:sp>
      <p:sp>
        <p:nvSpPr>
          <p:cNvPr id="6" name="スライド番号プレースホルダー 5"/>
          <p:cNvSpPr>
            <a:spLocks noGrp="1"/>
          </p:cNvSpPr>
          <p:nvPr>
            <p:ph type="sldNum" sz="quarter" idx="12"/>
          </p:nvPr>
        </p:nvSpPr>
        <p:spPr/>
        <p:txBody>
          <a:bodyPr/>
          <a:lstStyle/>
          <a:p>
            <a:pPr>
              <a:defRPr/>
            </a:pPr>
            <a:fld id="{4ED978E9-DE30-41CA-8EE8-00A5622E5BAC}" type="slidenum">
              <a:rPr lang="en-US" altLang="ja-JP" smtClean="0"/>
              <a:pPr>
                <a:defRPr/>
              </a:pPr>
              <a:t>101</a:t>
            </a:fld>
            <a:endParaRPr lang="en-US" altLang="ja-JP"/>
          </a:p>
        </p:txBody>
      </p:sp>
    </p:spTree>
    <p:extLst>
      <p:ext uri="{BB962C8B-B14F-4D97-AF65-F5344CB8AC3E}">
        <p14:creationId xmlns:p14="http://schemas.microsoft.com/office/powerpoint/2010/main" val="28891700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3214048" cy="582612"/>
          </a:xfrm>
        </p:spPr>
        <p:txBody>
          <a:bodyPr>
            <a:normAutofit/>
          </a:bodyPr>
          <a:lstStyle/>
          <a:p>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抑 制</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64318" y="1168747"/>
            <a:ext cx="8683625" cy="4525963"/>
          </a:xfrm>
        </p:spPr>
        <p:txBody>
          <a:bodyPr>
            <a:noAutofit/>
          </a:bodyPr>
          <a:lstStyle/>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1.</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徘徊しないように、車いすやいす、ベッドに体幹や四肢を</a:t>
            </a:r>
            <a:r>
              <a:rPr kumimoji="1" lang="ja-JP" altLang="en-US" sz="2100" b="1" dirty="0" err="1" smtClean="0">
                <a:latin typeface="Trebuchet MS" panose="020B0603020202020204" pitchFamily="34" charset="0"/>
                <a:ea typeface="Meiryo UI" panose="020B0604030504040204" pitchFamily="50" charset="-128"/>
                <a:cs typeface="Meiryo UI" panose="020B0604030504040204" pitchFamily="50" charset="-128"/>
              </a:rPr>
              <a:t>ひも</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等で縛る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2.</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転落しないように、ベッドに体幹や四肢を</a:t>
            </a:r>
            <a:r>
              <a:rPr kumimoji="1" lang="ja-JP" altLang="en-US" sz="2100" b="1" dirty="0" err="1" smtClean="0">
                <a:latin typeface="Trebuchet MS" panose="020B0603020202020204" pitchFamily="34" charset="0"/>
                <a:ea typeface="Meiryo UI" panose="020B0604030504040204" pitchFamily="50" charset="-128"/>
                <a:cs typeface="Meiryo UI" panose="020B0604030504040204" pitchFamily="50" charset="-128"/>
              </a:rPr>
              <a:t>ひも</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等で縛る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3.</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自分で降りられないように、ベッドを柵（サイドレール）で囲む</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4.</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点滴、経管栄養等のチューブを抜かないように、四肢を</a:t>
            </a:r>
            <a:r>
              <a:rPr kumimoji="1" lang="ja-JP" altLang="en-US" sz="2100" b="1" dirty="0" err="1" smtClean="0">
                <a:latin typeface="Trebuchet MS" panose="020B0603020202020204" pitchFamily="34" charset="0"/>
                <a:ea typeface="Meiryo UI" panose="020B0604030504040204" pitchFamily="50" charset="-128"/>
                <a:cs typeface="Meiryo UI" panose="020B0604030504040204" pitchFamily="50" charset="-128"/>
              </a:rPr>
              <a:t>ひも</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等で縛る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5.</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点滴、経管栄養等のチューブを抜かないように、または皮膚をかきむしら</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lang="ja-JP" altLang="en-US" sz="2100" b="1" dirty="0">
                <a:latin typeface="Trebuchet MS" panose="020B0603020202020204" pitchFamily="34" charset="0"/>
                <a:ea typeface="Meiryo UI" panose="020B0604030504040204" pitchFamily="50" charset="-128"/>
                <a:cs typeface="Meiryo UI" panose="020B0604030504040204" pitchFamily="50" charset="-128"/>
              </a:rPr>
              <a:t> </a:t>
            </a:r>
            <a:r>
              <a:rPr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ないように、手指の機能を制限するミトン型の手袋等をつける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6.</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車いすやいすからずり落ちたり、立ち上がったりしないように、</a:t>
            </a: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Y</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字型拘束</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lang="ja-JP" altLang="en-US" sz="2100" b="1" dirty="0">
                <a:latin typeface="Trebuchet MS" panose="020B0603020202020204" pitchFamily="34" charset="0"/>
                <a:ea typeface="Meiryo UI" panose="020B0604030504040204" pitchFamily="50" charset="-128"/>
                <a:cs typeface="Meiryo UI" panose="020B0604030504040204" pitchFamily="50" charset="-128"/>
              </a:rPr>
              <a:t> </a:t>
            </a:r>
            <a:r>
              <a:rPr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帯や腰ベルト、車いすテーブルをつける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7.</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立ち上がる能力のある人の立ち上がりを妨げるようないすを使用する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8.</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脱衣やおむつはずしを制限するために、介護衣（つなぎ服）を着せる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9.</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他人への迷惑行為を防ぐために、ベッドなどに体幹や四肢を</a:t>
            </a:r>
            <a:r>
              <a:rPr kumimoji="1" lang="ja-JP" altLang="en-US" sz="2100" b="1" dirty="0" err="1" smtClean="0">
                <a:latin typeface="Trebuchet MS" panose="020B0603020202020204" pitchFamily="34" charset="0"/>
                <a:ea typeface="Meiryo UI" panose="020B0604030504040204" pitchFamily="50" charset="-128"/>
                <a:cs typeface="Meiryo UI" panose="020B0604030504040204" pitchFamily="50" charset="-128"/>
              </a:rPr>
              <a:t>ひも</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等で縛る</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10.</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行動を落ち着かせるために、向精神薬を過剰に服用させる（</a:t>
            </a:r>
            <a:r>
              <a:rPr kumimoji="1" lang="ja-JP" altLang="en-US" sz="2100" b="1" dirty="0" smtClean="0">
                <a:solidFill>
                  <a:srgbClr val="FF0000"/>
                </a:solidFill>
                <a:latin typeface="Trebuchet MS" panose="020B0603020202020204" pitchFamily="34" charset="0"/>
                <a:ea typeface="Meiryo UI" panose="020B0604030504040204" pitchFamily="50" charset="-128"/>
                <a:cs typeface="Meiryo UI" panose="020B0604030504040204" pitchFamily="50" charset="-128"/>
              </a:rPr>
              <a:t>薬物拘束</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endParaRPr>
          </a:p>
          <a:p>
            <a:pPr marL="0" indent="0">
              <a:buNone/>
            </a:pPr>
            <a:r>
              <a:rPr kumimoji="1" lang="en-US" altLang="ja-JP" sz="2100" b="1" dirty="0" smtClean="0">
                <a:latin typeface="Trebuchet MS" panose="020B0603020202020204" pitchFamily="34" charset="0"/>
                <a:ea typeface="Meiryo UI" panose="020B0604030504040204" pitchFamily="50" charset="-128"/>
                <a:cs typeface="Meiryo UI" panose="020B0604030504040204" pitchFamily="50" charset="-128"/>
              </a:rPr>
              <a:t>11.</a:t>
            </a:r>
            <a:r>
              <a:rPr kumimoji="1" lang="ja-JP" altLang="en-US" sz="2100" b="1" dirty="0" smtClean="0">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100" b="1" dirty="0" smtClean="0">
                <a:latin typeface="Meiryo UI" panose="020B0604030504040204" pitchFamily="50" charset="-128"/>
                <a:ea typeface="Meiryo UI" panose="020B0604030504040204" pitchFamily="50" charset="-128"/>
                <a:cs typeface="Meiryo UI" panose="020B0604030504040204" pitchFamily="50" charset="-128"/>
              </a:rPr>
              <a:t>自分の意思で開けることのできない居室等に隔離する</a:t>
            </a:r>
            <a:endParaRPr kumimoji="1" lang="ja-JP" altLang="en-US" sz="2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683634" y="6380079"/>
            <a:ext cx="4264309" cy="369332"/>
          </a:xfrm>
          <a:prstGeom prst="rect">
            <a:avLst/>
          </a:prstGeom>
          <a:noFill/>
        </p:spPr>
        <p:txBody>
          <a:bodyPr wrap="none" rtlCol="0">
            <a:spAutoFit/>
          </a:bodyPr>
          <a:lstStyle/>
          <a:p>
            <a:r>
              <a:rPr kumimoji="1"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厚生労働省「身体拘束ゼロへの手引き」より</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64318" y="91382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6" name="メモ 5"/>
          <p:cNvSpPr/>
          <p:nvPr/>
        </p:nvSpPr>
        <p:spPr bwMode="auto">
          <a:xfrm>
            <a:off x="4012442" y="95535"/>
            <a:ext cx="4821201" cy="709684"/>
          </a:xfrm>
          <a:prstGeom prst="foldedCorner">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抑制や拘束ができるのは、法的に</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latin typeface="Arial" charset="0"/>
              </a:rPr>
              <a:t>病院</a:t>
            </a:r>
            <a:r>
              <a:rPr lang="ja-JP" altLang="en-US" sz="2400" b="1" dirty="0" smtClean="0">
                <a:latin typeface="Arial" charset="0"/>
              </a:rPr>
              <a:t>か警察だけである。（監禁罪）</a:t>
            </a:r>
            <a:endParaRPr kumimoji="1" lang="ja-JP" altLang="en-US" sz="2400" b="1" i="0" u="none" strike="noStrike" cap="none" normalizeH="0" baseline="0" dirty="0" smtClean="0">
              <a:ln>
                <a:noFill/>
              </a:ln>
              <a:solidFill>
                <a:schemeClr val="tx1"/>
              </a:solidFill>
              <a:latin typeface="Arial" charset="0"/>
              <a:ea typeface="ＭＳ Ｐゴシック" pitchFamily="50" charset="-128"/>
            </a:endParaRPr>
          </a:p>
        </p:txBody>
      </p:sp>
      <p:sp>
        <p:nvSpPr>
          <p:cNvPr id="7" name="スライド番号プレースホルダー 6"/>
          <p:cNvSpPr>
            <a:spLocks noGrp="1"/>
          </p:cNvSpPr>
          <p:nvPr>
            <p:ph type="sldNum" sz="quarter" idx="12"/>
          </p:nvPr>
        </p:nvSpPr>
        <p:spPr/>
        <p:txBody>
          <a:bodyPr/>
          <a:lstStyle/>
          <a:p>
            <a:pPr>
              <a:defRPr/>
            </a:pPr>
            <a:fld id="{4ED978E9-DE30-41CA-8EE8-00A5622E5BAC}" type="slidenum">
              <a:rPr lang="en-US" altLang="ja-JP" smtClean="0"/>
              <a:pPr>
                <a:defRPr/>
              </a:pPr>
              <a:t>102</a:t>
            </a:fld>
            <a:endParaRPr lang="en-US" altLang="ja-JP"/>
          </a:p>
        </p:txBody>
      </p:sp>
    </p:spTree>
    <p:extLst>
      <p:ext uri="{BB962C8B-B14F-4D97-AF65-F5344CB8AC3E}">
        <p14:creationId xmlns:p14="http://schemas.microsoft.com/office/powerpoint/2010/main" val="220487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倫理原則</a:t>
            </a:r>
            <a:endParaRPr kumimoji="1" lang="ja-JP" altLang="en-US" dirty="0"/>
          </a:p>
        </p:txBody>
      </p:sp>
      <p:sp>
        <p:nvSpPr>
          <p:cNvPr id="6" name="AutoShape 2"/>
          <p:cNvSpPr>
            <a:spLocks noChangeArrowheads="1"/>
          </p:cNvSpPr>
          <p:nvPr/>
        </p:nvSpPr>
        <p:spPr bwMode="auto">
          <a:xfrm>
            <a:off x="644525" y="1112838"/>
            <a:ext cx="3639443" cy="659978"/>
          </a:xfrm>
          <a:prstGeom prst="horizontalScroll">
            <a:avLst>
              <a:gd name="adj" fmla="val 12500"/>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倫理的感受性ついて</a:t>
            </a:r>
            <a:endParaRPr kumimoji="1" lang="ja-JP"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正方形/長方形 6"/>
          <p:cNvSpPr/>
          <p:nvPr/>
        </p:nvSpPr>
        <p:spPr>
          <a:xfrm>
            <a:off x="734628" y="1772816"/>
            <a:ext cx="7776864" cy="3539430"/>
          </a:xfrm>
          <a:prstGeom prst="rect">
            <a:avLst/>
          </a:prstGeom>
        </p:spPr>
        <p:txBody>
          <a:bodyPr wrap="square">
            <a:spAutoFit/>
          </a:bodyPr>
          <a:lstStyle/>
          <a:p>
            <a:r>
              <a:rPr lang="ja-JP" altLang="ja-JP" sz="3200" dirty="0"/>
              <a:t>看護師が</a:t>
            </a:r>
            <a:r>
              <a:rPr lang="ja-JP" altLang="ja-JP" sz="3200" b="1" dirty="0">
                <a:solidFill>
                  <a:srgbClr val="FF0000"/>
                </a:solidFill>
              </a:rPr>
              <a:t>看護倫理</a:t>
            </a:r>
            <a:r>
              <a:rPr lang="ja-JP" altLang="ja-JP" sz="3200" dirty="0"/>
              <a:t>に対する認識をきちんと持ち、</a:t>
            </a:r>
            <a:r>
              <a:rPr lang="ja-JP" altLang="ja-JP" sz="3200" b="1" dirty="0">
                <a:solidFill>
                  <a:srgbClr val="FF0000"/>
                </a:solidFill>
              </a:rPr>
              <a:t>倫理的問題を解決していくことが</a:t>
            </a:r>
            <a:r>
              <a:rPr lang="ja-JP" altLang="ja-JP" sz="3200" dirty="0"/>
              <a:t>、患者の権利や尊厳を守るという</a:t>
            </a:r>
            <a:r>
              <a:rPr lang="ja-JP" altLang="ja-JP" sz="3200" b="1" dirty="0">
                <a:solidFill>
                  <a:srgbClr val="FF0000"/>
                </a:solidFill>
              </a:rPr>
              <a:t>看護師の役割と責任を果たす</a:t>
            </a:r>
            <a:r>
              <a:rPr lang="ja-JP" altLang="ja-JP" sz="3200" dirty="0"/>
              <a:t>上において、とても重要なことである。そのためには、看護師が看護倫理に関する知識を持ち</a:t>
            </a:r>
            <a:r>
              <a:rPr lang="ja-JP" altLang="ja-JP" sz="3200" b="1" u="sng" dirty="0">
                <a:solidFill>
                  <a:srgbClr val="FF0000"/>
                </a:solidFill>
              </a:rPr>
              <a:t>「倫理的感受性」を身につけなければならない。</a:t>
            </a:r>
          </a:p>
        </p:txBody>
      </p:sp>
      <p:sp>
        <p:nvSpPr>
          <p:cNvPr id="8" name="正方形/長方形 7"/>
          <p:cNvSpPr/>
          <p:nvPr/>
        </p:nvSpPr>
        <p:spPr>
          <a:xfrm>
            <a:off x="3002508" y="5312246"/>
            <a:ext cx="5508984" cy="646331"/>
          </a:xfrm>
          <a:prstGeom prst="rect">
            <a:avLst/>
          </a:prstGeom>
        </p:spPr>
        <p:txBody>
          <a:bodyPr wrap="square">
            <a:spAutoFit/>
          </a:bodyPr>
          <a:lstStyle/>
          <a:p>
            <a:r>
              <a:rPr lang="ja-JP" altLang="ja-JP" dirty="0"/>
              <a:t>サラ　Ｔ．フライ（</a:t>
            </a:r>
            <a:r>
              <a:rPr lang="en-US" altLang="ja-JP" dirty="0" err="1"/>
              <a:t>sara</a:t>
            </a:r>
            <a:r>
              <a:rPr lang="en-US" altLang="ja-JP" dirty="0"/>
              <a:t> </a:t>
            </a:r>
            <a:r>
              <a:rPr lang="en-US" altLang="ja-JP" dirty="0" err="1" smtClean="0"/>
              <a:t>T.Fry</a:t>
            </a:r>
            <a:r>
              <a:rPr lang="ja-JP" altLang="en-US" dirty="0" smtClean="0"/>
              <a:t>）</a:t>
            </a:r>
            <a:endParaRPr lang="ja-JP" altLang="en-US" dirty="0"/>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mtClean="0"/>
              <a:t>103</a:t>
            </a:fld>
            <a:endParaRPr kumimoji="1" lang="ja-JP" altLang="en-US"/>
          </a:p>
        </p:txBody>
      </p:sp>
    </p:spTree>
    <p:extLst>
      <p:ext uri="{BB962C8B-B14F-4D97-AF65-F5344CB8AC3E}">
        <p14:creationId xmlns:p14="http://schemas.microsoft.com/office/powerpoint/2010/main" val="3358685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54762826"/>
              </p:ext>
            </p:extLst>
          </p:nvPr>
        </p:nvGraphicFramePr>
        <p:xfrm>
          <a:off x="0" y="1918179"/>
          <a:ext cx="8980227" cy="4918354"/>
        </p:xfrm>
        <a:graphic>
          <a:graphicData uri="http://schemas.openxmlformats.org/drawingml/2006/table">
            <a:tbl>
              <a:tblPr firstRow="1" firstCol="1" bandRow="1">
                <a:tableStyleId>{5C22544A-7EE6-4342-B048-85BDC9FD1C3A}</a:tableStyleId>
              </a:tblPr>
              <a:tblGrid>
                <a:gridCol w="2232124"/>
                <a:gridCol w="6748103"/>
              </a:tblGrid>
              <a:tr h="1837080">
                <a:tc>
                  <a:txBody>
                    <a:bodyPr/>
                    <a:lstStyle/>
                    <a:p>
                      <a:pPr algn="l">
                        <a:lnSpc>
                          <a:spcPct val="140000"/>
                        </a:lnSpc>
                        <a:spcAft>
                          <a:spcPts val="0"/>
                        </a:spcAft>
                      </a:pPr>
                      <a:r>
                        <a:rPr lang="ja-JP" sz="2400" kern="0" dirty="0">
                          <a:solidFill>
                            <a:srgbClr val="FF0000"/>
                          </a:solidFill>
                          <a:effectLst/>
                        </a:rPr>
                        <a:t>誠実の原則</a:t>
                      </a:r>
                      <a:endParaRPr lang="ja-JP" sz="2400" kern="100" dirty="0">
                        <a:solidFill>
                          <a:srgbClr val="FF0000"/>
                        </a:solidFill>
                        <a:effectLst/>
                      </a:endParaRPr>
                    </a:p>
                    <a:p>
                      <a:pPr algn="l">
                        <a:lnSpc>
                          <a:spcPct val="140000"/>
                        </a:lnSpc>
                        <a:spcAft>
                          <a:spcPts val="0"/>
                        </a:spcAft>
                      </a:pPr>
                      <a:r>
                        <a:rPr lang="ja-JP" sz="2000" kern="0" dirty="0">
                          <a:solidFill>
                            <a:srgbClr val="FF0000"/>
                          </a:solidFill>
                          <a:effectLst/>
                        </a:rPr>
                        <a:t>「真実を告げる」</a:t>
                      </a:r>
                      <a:endParaRPr lang="ja-JP" sz="2000" kern="100" dirty="0">
                        <a:solidFill>
                          <a:srgbClr val="FF0000"/>
                        </a:solidFill>
                        <a:effectLst/>
                      </a:endParaRPr>
                    </a:p>
                    <a:p>
                      <a:pPr algn="l">
                        <a:lnSpc>
                          <a:spcPct val="140000"/>
                        </a:lnSpc>
                        <a:spcAft>
                          <a:spcPts val="0"/>
                        </a:spcAft>
                      </a:pPr>
                      <a:r>
                        <a:rPr lang="ja-JP" sz="2000" kern="0" dirty="0">
                          <a:solidFill>
                            <a:srgbClr val="FF0000"/>
                          </a:solidFill>
                          <a:effectLst/>
                        </a:rPr>
                        <a:t>「情報を隠さない」</a:t>
                      </a:r>
                      <a:endParaRPr lang="ja-JP" sz="2000" kern="100" dirty="0">
                        <a:solidFill>
                          <a:srgbClr val="FF0000"/>
                        </a:solidFill>
                        <a:effectLst/>
                        <a:latin typeface="Century"/>
                        <a:ea typeface="ＭＳ 明朝"/>
                        <a:cs typeface="Times New Roman"/>
                      </a:endParaRPr>
                    </a:p>
                  </a:txBody>
                  <a:tcPr marL="51435" marR="51435" marT="36830" marB="36830"/>
                </a:tc>
                <a:tc>
                  <a:txBody>
                    <a:bodyPr/>
                    <a:lstStyle/>
                    <a:p>
                      <a:pPr algn="l">
                        <a:lnSpc>
                          <a:spcPct val="140000"/>
                        </a:lnSpc>
                        <a:spcAft>
                          <a:spcPts val="0"/>
                        </a:spcAft>
                      </a:pPr>
                      <a:r>
                        <a:rPr lang="ja-JP" sz="2000" kern="0" dirty="0">
                          <a:solidFill>
                            <a:schemeClr val="tx1"/>
                          </a:solidFill>
                          <a:effectLst/>
                        </a:rPr>
                        <a:t>誠実の原則とは、「真実を告げる、うそを言わない、あるいは他者をだまさない義務」というものである。</a:t>
                      </a:r>
                      <a:r>
                        <a:rPr lang="ja-JP" sz="2000" u="dbl" kern="0" dirty="0">
                          <a:solidFill>
                            <a:schemeClr val="tx1"/>
                          </a:solidFill>
                          <a:effectLst/>
                        </a:rPr>
                        <a:t>看護師が正直であることは、患者との信頼関係を築く上で基本として重要となる。そして、それなしには、治療の効果は望めない。</a:t>
                      </a:r>
                      <a:endParaRPr lang="ja-JP" sz="2000" kern="100" dirty="0">
                        <a:solidFill>
                          <a:schemeClr val="tx1"/>
                        </a:solidFill>
                        <a:effectLst/>
                        <a:latin typeface="Century"/>
                        <a:ea typeface="ＭＳ 明朝"/>
                        <a:cs typeface="Times New Roman"/>
                      </a:endParaRPr>
                    </a:p>
                  </a:txBody>
                  <a:tcPr marL="51435" marR="51435" marT="36830" marB="36830"/>
                </a:tc>
              </a:tr>
              <a:tr h="3000383">
                <a:tc>
                  <a:txBody>
                    <a:bodyPr/>
                    <a:lstStyle/>
                    <a:p>
                      <a:pPr algn="l">
                        <a:lnSpc>
                          <a:spcPct val="140000"/>
                        </a:lnSpc>
                        <a:spcAft>
                          <a:spcPts val="0"/>
                        </a:spcAft>
                      </a:pPr>
                      <a:r>
                        <a:rPr lang="ja-JP" sz="2400" u="sng" kern="0" dirty="0">
                          <a:solidFill>
                            <a:srgbClr val="FF0000"/>
                          </a:solidFill>
                          <a:effectLst/>
                        </a:rPr>
                        <a:t>忠誠の原則</a:t>
                      </a:r>
                      <a:r>
                        <a:rPr lang="en-US" sz="2400" kern="0" dirty="0">
                          <a:effectLst/>
                        </a:rPr>
                        <a:t>(Fidelity)</a:t>
                      </a:r>
                      <a:endParaRPr lang="ja-JP" sz="2400" kern="100" dirty="0">
                        <a:effectLst/>
                      </a:endParaRPr>
                    </a:p>
                    <a:p>
                      <a:pPr algn="l">
                        <a:lnSpc>
                          <a:spcPct val="140000"/>
                        </a:lnSpc>
                        <a:spcAft>
                          <a:spcPts val="0"/>
                        </a:spcAft>
                      </a:pPr>
                      <a:r>
                        <a:rPr lang="ja-JP" sz="2400" kern="0" dirty="0">
                          <a:solidFill>
                            <a:srgbClr val="FF0000"/>
                          </a:solidFill>
                          <a:effectLst/>
                        </a:rPr>
                        <a:t>「患者の情報を漏らさない」</a:t>
                      </a:r>
                      <a:endParaRPr lang="ja-JP" sz="2400" kern="100" dirty="0">
                        <a:solidFill>
                          <a:srgbClr val="FF0000"/>
                        </a:solidFill>
                        <a:effectLst/>
                      </a:endParaRPr>
                    </a:p>
                    <a:p>
                      <a:pPr algn="l">
                        <a:lnSpc>
                          <a:spcPct val="140000"/>
                        </a:lnSpc>
                        <a:spcAft>
                          <a:spcPts val="0"/>
                        </a:spcAft>
                      </a:pPr>
                      <a:r>
                        <a:rPr lang="ja-JP" sz="2400" u="dbl" kern="0" dirty="0">
                          <a:solidFill>
                            <a:srgbClr val="FF0000"/>
                          </a:solidFill>
                          <a:effectLst/>
                        </a:rPr>
                        <a:t>感染症の発生について？</a:t>
                      </a:r>
                      <a:endParaRPr lang="ja-JP" sz="2400" kern="100" dirty="0">
                        <a:solidFill>
                          <a:srgbClr val="FF0000"/>
                        </a:solidFill>
                        <a:effectLst/>
                        <a:latin typeface="Century"/>
                        <a:ea typeface="ＭＳ 明朝"/>
                        <a:cs typeface="Times New Roman"/>
                      </a:endParaRPr>
                    </a:p>
                  </a:txBody>
                  <a:tcPr marL="51435" marR="51435" marT="36830" marB="36830"/>
                </a:tc>
                <a:tc>
                  <a:txBody>
                    <a:bodyPr/>
                    <a:lstStyle/>
                    <a:p>
                      <a:pPr algn="l">
                        <a:lnSpc>
                          <a:spcPct val="140000"/>
                        </a:lnSpc>
                        <a:spcAft>
                          <a:spcPts val="0"/>
                        </a:spcAft>
                      </a:pPr>
                      <a:r>
                        <a:rPr lang="ja-JP" sz="2000" b="1" kern="0" dirty="0">
                          <a:solidFill>
                            <a:schemeClr val="tx1"/>
                          </a:solidFill>
                          <a:effectLst/>
                        </a:rPr>
                        <a:t>忠誠の原則とは、「人の専心したことに対して誠実であり続ける義務」というものです。医療従事者にとって患者からの情報提供なしに、最善の治療を勧めることはできません。忠誠の中に含まれる専心や献身さ、確約は、看護師と患者間の信頼関係に潜在しており、医療専門職の義務である守秘義務や約束を守るという規則の基礎となるものなのです。</a:t>
                      </a:r>
                      <a:endParaRPr lang="ja-JP" sz="2000" b="1" kern="100" dirty="0">
                        <a:solidFill>
                          <a:schemeClr val="tx1"/>
                        </a:solidFill>
                        <a:effectLst/>
                        <a:latin typeface="Century"/>
                        <a:ea typeface="ＭＳ 明朝"/>
                        <a:cs typeface="Times New Roman"/>
                      </a:endParaRPr>
                    </a:p>
                  </a:txBody>
                  <a:tcPr marL="51435" marR="51435" marT="36830" marB="36830"/>
                </a:tc>
              </a:tr>
            </a:tbl>
          </a:graphicData>
        </a:graphic>
      </p:graphicFrame>
      <p:sp>
        <p:nvSpPr>
          <p:cNvPr id="4" name="スライド番号プレースホルダー 3"/>
          <p:cNvSpPr>
            <a:spLocks noGrp="1"/>
          </p:cNvSpPr>
          <p:nvPr>
            <p:ph type="sldNum" sz="quarter" idx="12"/>
          </p:nvPr>
        </p:nvSpPr>
        <p:spPr/>
        <p:txBody>
          <a:bodyPr/>
          <a:lstStyle/>
          <a:p>
            <a:pPr>
              <a:defRPr/>
            </a:pPr>
            <a:fld id="{4ED978E9-DE30-41CA-8EE8-00A5622E5BAC}" type="slidenum">
              <a:rPr lang="en-US" altLang="ja-JP" smtClean="0"/>
              <a:pPr>
                <a:defRPr/>
              </a:pPr>
              <a:t>104</a:t>
            </a:fld>
            <a:endParaRPr lang="en-US" altLang="ja-JP"/>
          </a:p>
        </p:txBody>
      </p:sp>
      <p:sp>
        <p:nvSpPr>
          <p:cNvPr id="6" name="Rectangle 1"/>
          <p:cNvSpPr>
            <a:spLocks noChangeArrowheads="1"/>
          </p:cNvSpPr>
          <p:nvPr/>
        </p:nvSpPr>
        <p:spPr bwMode="auto">
          <a:xfrm>
            <a:off x="11942" y="213520"/>
            <a:ext cx="9132058"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139700">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970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医療従事者として、</a:t>
            </a:r>
            <a:r>
              <a:rPr kumimoji="1" lang="ja-JP"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rPr>
              <a:t>日々葛藤の連続</a:t>
            </a:r>
            <a:r>
              <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である。技術や知識はさることながら、</a:t>
            </a:r>
            <a:endPar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13970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その状況や場面によって</a:t>
            </a:r>
            <a:r>
              <a:rPr kumimoji="1" lang="ja-JP"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rPr>
              <a:t>自らの判断や言動に迷う</a:t>
            </a:r>
            <a:r>
              <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ことがある。</a:t>
            </a:r>
            <a:endParaRPr kumimoji="1" lang="en-US"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endParaRPr>
          </a:p>
          <a:p>
            <a:pPr marL="0" marR="0" lvl="0" indent="139700" algn="l" defTabSz="914400" rtl="0" eaLnBrk="1" fontAlgn="base" latinLnBrk="0" hangingPunct="1">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そして、それが正しかったのかどうか後に判断に困ることがある。</a:t>
            </a:r>
            <a:endParaRPr kumimoji="1" lang="ja-JP" altLang="ja-JP" sz="1600" b="0" i="0" u="none" strike="noStrike" cap="none" normalizeH="0" baseline="0" dirty="0" smtClean="0">
              <a:ln>
                <a:noFill/>
              </a:ln>
              <a:solidFill>
                <a:schemeClr val="tx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333333"/>
                </a:solidFill>
                <a:effectLst/>
                <a:latin typeface="ＭＳ ゴシック" pitchFamily="49" charset="-128"/>
                <a:ea typeface="ＭＳ ゴシック" pitchFamily="49" charset="-128"/>
                <a:cs typeface="Times New Roman" pitchFamily="18" charset="0"/>
              </a:rPr>
              <a:t>下記に示す、</a:t>
            </a:r>
            <a:r>
              <a:rPr kumimoji="1" lang="ja-JP"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rPr>
              <a:t>医療専門職に課せられた義務や規則の基礎となる二つの原則</a:t>
            </a:r>
            <a:r>
              <a:rPr kumimoji="1" lang="ja-JP" altLang="ja-JP" sz="1600" b="0" i="0" u="none" strike="noStrike" cap="none" normalizeH="0" baseline="0" dirty="0" smtClean="0">
                <a:ln>
                  <a:noFill/>
                </a:ln>
                <a:solidFill>
                  <a:srgbClr val="333333"/>
                </a:solidFill>
                <a:effectLst/>
                <a:latin typeface="ＭＳ ゴシック" pitchFamily="49" charset="-128"/>
                <a:ea typeface="ＭＳ ゴシック" pitchFamily="49" charset="-128"/>
                <a:cs typeface="Times New Roman" pitchFamily="18" charset="0"/>
              </a:rPr>
              <a:t>と</a:t>
            </a:r>
            <a:r>
              <a:rPr kumimoji="1" lang="ja-JP"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rPr>
              <a:t>四つの基本倫理原則</a:t>
            </a:r>
            <a:endParaRPr kumimoji="1" lang="en-US"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endParaRPr>
          </a:p>
          <a:p>
            <a:pPr marL="0" marR="0" lvl="0" indent="139700" algn="l" defTabSz="914400" rtl="0" eaLnBrk="0" fontAlgn="base" latinLnBrk="0" hangingPunct="0">
              <a:lnSpc>
                <a:spcPct val="100000"/>
              </a:lnSpc>
              <a:spcBef>
                <a:spcPct val="0"/>
              </a:spcBef>
              <a:spcAft>
                <a:spcPct val="0"/>
              </a:spcAft>
              <a:buClrTx/>
              <a:buSzTx/>
              <a:buFontTx/>
              <a:buNone/>
              <a:tabLst/>
            </a:pPr>
            <a:r>
              <a:rPr kumimoji="1" lang="ja-JP" altLang="ja-JP" sz="1600" b="0" i="0" u="none" strike="noStrike" cap="none" normalizeH="0" baseline="0" dirty="0" smtClean="0">
                <a:ln>
                  <a:noFill/>
                </a:ln>
                <a:solidFill>
                  <a:srgbClr val="333333"/>
                </a:solidFill>
                <a:effectLst/>
                <a:latin typeface="ＭＳ ゴシック" pitchFamily="49" charset="-128"/>
                <a:ea typeface="ＭＳ ゴシック" pitchFamily="49" charset="-128"/>
                <a:cs typeface="Times New Roman" pitchFamily="18" charset="0"/>
              </a:rPr>
              <a:t>は他の医療専門職の理念にも共通し、いわば</a:t>
            </a:r>
            <a:r>
              <a:rPr kumimoji="1" lang="ja-JP" altLang="ja-JP" sz="1600" b="1" i="0" u="sng" strike="noStrike" cap="none" normalizeH="0" baseline="0" dirty="0" smtClean="0">
                <a:ln>
                  <a:noFill/>
                </a:ln>
                <a:solidFill>
                  <a:srgbClr val="FF0000"/>
                </a:solidFill>
                <a:effectLst/>
                <a:latin typeface="ＭＳ ゴシック" pitchFamily="49" charset="-128"/>
                <a:ea typeface="ＭＳ ゴシック" pitchFamily="49" charset="-128"/>
                <a:cs typeface="Times New Roman" pitchFamily="18" charset="0"/>
              </a:rPr>
              <a:t>医療専門職間の共通概念</a:t>
            </a:r>
            <a:r>
              <a:rPr kumimoji="1" lang="ja-JP" altLang="ja-JP" sz="1600" b="0" i="0" u="none" strike="noStrike" cap="none" normalizeH="0" baseline="0" dirty="0" smtClean="0">
                <a:ln>
                  <a:noFill/>
                </a:ln>
                <a:solidFill>
                  <a:srgbClr val="333333"/>
                </a:solidFill>
                <a:effectLst/>
                <a:latin typeface="ＭＳ ゴシック" pitchFamily="49" charset="-128"/>
                <a:ea typeface="ＭＳ ゴシック" pitchFamily="49" charset="-128"/>
                <a:cs typeface="Times New Roman" pitchFamily="18" charset="0"/>
              </a:rPr>
              <a:t>ということができます。</a:t>
            </a:r>
            <a:endParaRPr kumimoji="1" lang="ja-JP" altLang="ja-JP" sz="1600" b="0" i="0" u="none" strike="noStrike" cap="none" normalizeH="0" baseline="0" dirty="0" smtClean="0">
              <a:ln>
                <a:noFill/>
              </a:ln>
              <a:solidFill>
                <a:schemeClr val="tx1"/>
              </a:solidFill>
              <a:effectLst/>
            </a:endParaRPr>
          </a:p>
        </p:txBody>
      </p:sp>
      <p:sp>
        <p:nvSpPr>
          <p:cNvPr id="7" name="Rectangle 2"/>
          <p:cNvSpPr>
            <a:spLocks noChangeArrowheads="1"/>
          </p:cNvSpPr>
          <p:nvPr/>
        </p:nvSpPr>
        <p:spPr bwMode="auto">
          <a:xfrm>
            <a:off x="0" y="1953035"/>
            <a:ext cx="9144000" cy="17463"/>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3"/>
          <p:cNvSpPr>
            <a:spLocks noChangeArrowheads="1"/>
          </p:cNvSpPr>
          <p:nvPr/>
        </p:nvSpPr>
        <p:spPr bwMode="auto">
          <a:xfrm>
            <a:off x="0" y="1491370"/>
            <a:ext cx="60324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400" b="1" i="0" u="sng" strike="noStrike" cap="none" normalizeH="0" baseline="0" dirty="0" smtClean="0">
                <a:ln>
                  <a:noFill/>
                </a:ln>
                <a:solidFill>
                  <a:srgbClr val="333333"/>
                </a:solidFill>
                <a:effectLst/>
                <a:latin typeface="ＭＳ ゴシック" pitchFamily="49" charset="-128"/>
                <a:ea typeface="ＭＳ ゴシック" pitchFamily="49" charset="-128"/>
                <a:cs typeface="Times New Roman" pitchFamily="18" charset="0"/>
              </a:rPr>
              <a:t>医療専門職の義務の基礎となる二つの原則</a:t>
            </a:r>
            <a:endParaRPr kumimoji="1" lang="ja-JP" altLang="ja-JP" sz="2400" b="1" i="0" u="none" strike="noStrike" cap="none" normalizeH="0" baseline="0" dirty="0" smtClean="0">
              <a:ln>
                <a:noFill/>
              </a:ln>
              <a:solidFill>
                <a:schemeClr val="tx1"/>
              </a:solidFill>
              <a:effectLst/>
              <a:cs typeface="ＭＳ Ｐゴシック" pitchFamily="50" charset="-128"/>
            </a:endParaRPr>
          </a:p>
        </p:txBody>
      </p:sp>
    </p:spTree>
    <p:extLst>
      <p:ext uri="{BB962C8B-B14F-4D97-AF65-F5344CB8AC3E}">
        <p14:creationId xmlns:p14="http://schemas.microsoft.com/office/powerpoint/2010/main" val="34738040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03517475"/>
              </p:ext>
            </p:extLst>
          </p:nvPr>
        </p:nvGraphicFramePr>
        <p:xfrm>
          <a:off x="251520" y="260646"/>
          <a:ext cx="8712967" cy="6048673"/>
        </p:xfrm>
        <a:graphic>
          <a:graphicData uri="http://schemas.openxmlformats.org/drawingml/2006/table">
            <a:tbl>
              <a:tblPr firstRow="1" firstCol="1" bandRow="1">
                <a:tableStyleId>{5C22544A-7EE6-4342-B048-85BDC9FD1C3A}</a:tableStyleId>
              </a:tblPr>
              <a:tblGrid>
                <a:gridCol w="2165692"/>
                <a:gridCol w="6547275"/>
              </a:tblGrid>
              <a:tr h="1489169">
                <a:tc>
                  <a:txBody>
                    <a:bodyPr/>
                    <a:lstStyle/>
                    <a:p>
                      <a:pPr algn="l">
                        <a:lnSpc>
                          <a:spcPct val="140000"/>
                        </a:lnSpc>
                        <a:spcAft>
                          <a:spcPts val="0"/>
                        </a:spcAft>
                      </a:pPr>
                      <a:r>
                        <a:rPr lang="ja-JP" sz="2800" kern="0" dirty="0">
                          <a:solidFill>
                            <a:srgbClr val="FF0000"/>
                          </a:solidFill>
                          <a:effectLst/>
                        </a:rPr>
                        <a:t>自律の原則</a:t>
                      </a:r>
                      <a:endParaRPr lang="ja-JP" sz="2800" kern="100" dirty="0">
                        <a:solidFill>
                          <a:srgbClr val="FF0000"/>
                        </a:solidFill>
                        <a:effectLst/>
                      </a:endParaRPr>
                    </a:p>
                    <a:p>
                      <a:pPr algn="l">
                        <a:lnSpc>
                          <a:spcPct val="140000"/>
                        </a:lnSpc>
                        <a:spcAft>
                          <a:spcPts val="0"/>
                        </a:spcAft>
                      </a:pPr>
                      <a:r>
                        <a:rPr lang="ja-JP" sz="1600" kern="0" dirty="0">
                          <a:effectLst/>
                        </a:rPr>
                        <a:t>「</a:t>
                      </a:r>
                      <a:r>
                        <a:rPr lang="ja-JP" sz="1600" kern="0" dirty="0">
                          <a:solidFill>
                            <a:schemeClr val="tx1"/>
                          </a:solidFill>
                          <a:effectLst/>
                        </a:rPr>
                        <a:t>人格、自律を尊重する」</a:t>
                      </a:r>
                      <a:endParaRPr lang="ja-JP" sz="1600" kern="100" dirty="0">
                        <a:solidFill>
                          <a:schemeClr val="tx1"/>
                        </a:solidFill>
                        <a:effectLst/>
                        <a:latin typeface="Century"/>
                        <a:ea typeface="ＭＳ 明朝"/>
                        <a:cs typeface="Times New Roman"/>
                      </a:endParaRPr>
                    </a:p>
                  </a:txBody>
                  <a:tcPr marL="36514" marR="36514" marT="26146" marB="26146"/>
                </a:tc>
                <a:tc>
                  <a:txBody>
                    <a:bodyPr/>
                    <a:lstStyle/>
                    <a:p>
                      <a:pPr algn="l">
                        <a:lnSpc>
                          <a:spcPct val="140000"/>
                        </a:lnSpc>
                        <a:spcAft>
                          <a:spcPts val="0"/>
                        </a:spcAft>
                      </a:pPr>
                      <a:r>
                        <a:rPr lang="ja-JP" sz="1100" kern="0" dirty="0">
                          <a:effectLst/>
                        </a:rPr>
                        <a:t>自律</a:t>
                      </a:r>
                      <a:r>
                        <a:rPr lang="en-US" sz="1100" kern="0" dirty="0">
                          <a:effectLst/>
                        </a:rPr>
                        <a:t>(Autonomy</a:t>
                      </a:r>
                      <a:r>
                        <a:rPr lang="ja-JP" sz="1100" kern="0" dirty="0">
                          <a:effectLst/>
                        </a:rPr>
                        <a:t>）とは、</a:t>
                      </a:r>
                      <a:r>
                        <a:rPr lang="ja-JP" sz="1100" kern="0" dirty="0">
                          <a:solidFill>
                            <a:srgbClr val="FF0000"/>
                          </a:solidFill>
                          <a:effectLst/>
                        </a:rPr>
                        <a:t>「自由かつ独立して考え、決定する能力」</a:t>
                      </a:r>
                      <a:r>
                        <a:rPr lang="ja-JP" sz="1100" kern="0" dirty="0">
                          <a:effectLst/>
                        </a:rPr>
                        <a:t>であり、また</a:t>
                      </a:r>
                      <a:r>
                        <a:rPr lang="ja-JP" sz="1100" kern="0" dirty="0">
                          <a:solidFill>
                            <a:srgbClr val="FF0000"/>
                          </a:solidFill>
                          <a:effectLst/>
                        </a:rPr>
                        <a:t>「そのような考えや決定に基づいて行為する能力」</a:t>
                      </a:r>
                      <a:r>
                        <a:rPr lang="ja-JP" sz="1100" kern="0" dirty="0">
                          <a:effectLst/>
                        </a:rPr>
                        <a:t>です。</a:t>
                      </a:r>
                      <a:endParaRPr lang="ja-JP" sz="1100" kern="100" dirty="0">
                        <a:effectLst/>
                      </a:endParaRPr>
                    </a:p>
                    <a:p>
                      <a:pPr algn="l">
                        <a:lnSpc>
                          <a:spcPct val="140000"/>
                        </a:lnSpc>
                        <a:spcAft>
                          <a:spcPts val="0"/>
                        </a:spcAft>
                      </a:pPr>
                      <a:r>
                        <a:rPr lang="ja-JP" sz="1100" kern="0" dirty="0">
                          <a:effectLst/>
                        </a:rPr>
                        <a:t>臨床場面において、患者の自律を尊重することとは、</a:t>
                      </a:r>
                      <a:r>
                        <a:rPr lang="ja-JP" sz="1100" u="dbl" kern="0" dirty="0">
                          <a:effectLst/>
                        </a:rPr>
                        <a:t>患者がよりよい選択と決定ができるように</a:t>
                      </a:r>
                      <a:r>
                        <a:rPr lang="ja-JP" sz="1100" u="dbl" kern="0" dirty="0">
                          <a:solidFill>
                            <a:srgbClr val="FF0000"/>
                          </a:solidFill>
                          <a:effectLst/>
                        </a:rPr>
                        <a:t>患者と医療者がともに主体的に医療に参加し</a:t>
                      </a:r>
                      <a:r>
                        <a:rPr lang="ja-JP" sz="1100" u="dbl" kern="0" dirty="0">
                          <a:effectLst/>
                        </a:rPr>
                        <a:t>、合意による共同の決定を目指すべきである。患者参加の看護計画立案の重要性が言われるのもよい例である。</a:t>
                      </a:r>
                      <a:endParaRPr lang="ja-JP" sz="1100" kern="100" dirty="0">
                        <a:effectLst/>
                        <a:latin typeface="Century"/>
                        <a:ea typeface="ＭＳ 明朝"/>
                        <a:cs typeface="Times New Roman"/>
                      </a:endParaRPr>
                    </a:p>
                  </a:txBody>
                  <a:tcPr marL="36514" marR="36514" marT="26146" marB="26146"/>
                </a:tc>
              </a:tr>
              <a:tr h="2240871">
                <a:tc>
                  <a:txBody>
                    <a:bodyPr/>
                    <a:lstStyle/>
                    <a:p>
                      <a:pPr algn="l">
                        <a:lnSpc>
                          <a:spcPct val="140000"/>
                        </a:lnSpc>
                        <a:spcAft>
                          <a:spcPts val="0"/>
                        </a:spcAft>
                      </a:pPr>
                      <a:r>
                        <a:rPr lang="ja-JP" sz="2800" kern="0" dirty="0">
                          <a:solidFill>
                            <a:srgbClr val="FF0000"/>
                          </a:solidFill>
                          <a:effectLst/>
                        </a:rPr>
                        <a:t>善行の原則</a:t>
                      </a:r>
                      <a:endParaRPr lang="ja-JP" sz="2800" kern="100" dirty="0">
                        <a:solidFill>
                          <a:srgbClr val="FF0000"/>
                        </a:solidFill>
                        <a:effectLst/>
                      </a:endParaRPr>
                    </a:p>
                    <a:p>
                      <a:pPr algn="l">
                        <a:lnSpc>
                          <a:spcPct val="140000"/>
                        </a:lnSpc>
                        <a:spcAft>
                          <a:spcPts val="0"/>
                        </a:spcAft>
                      </a:pPr>
                      <a:r>
                        <a:rPr lang="ja-JP" sz="2400" kern="0" dirty="0">
                          <a:solidFill>
                            <a:schemeClr val="tx1"/>
                          </a:solidFill>
                          <a:effectLst/>
                        </a:rPr>
                        <a:t>「患者の益になることをする」</a:t>
                      </a:r>
                      <a:r>
                        <a:rPr lang="en-US" sz="700" kern="0" dirty="0">
                          <a:effectLst/>
                        </a:rPr>
                        <a:t/>
                      </a:r>
                      <a:br>
                        <a:rPr lang="en-US" sz="700" kern="0" dirty="0">
                          <a:effectLst/>
                        </a:rPr>
                      </a:br>
                      <a:endParaRPr lang="ja-JP" sz="700" kern="100" dirty="0">
                        <a:effectLst/>
                        <a:latin typeface="Century"/>
                        <a:ea typeface="ＭＳ 明朝"/>
                        <a:cs typeface="Times New Roman"/>
                      </a:endParaRPr>
                    </a:p>
                  </a:txBody>
                  <a:tcPr marL="36514" marR="36514" marT="26146" marB="26146"/>
                </a:tc>
                <a:tc>
                  <a:txBody>
                    <a:bodyPr/>
                    <a:lstStyle/>
                    <a:p>
                      <a:pPr algn="l">
                        <a:lnSpc>
                          <a:spcPct val="140000"/>
                        </a:lnSpc>
                        <a:spcAft>
                          <a:spcPts val="0"/>
                        </a:spcAft>
                      </a:pPr>
                      <a:r>
                        <a:rPr lang="ja-JP" sz="1200" kern="0" dirty="0">
                          <a:effectLst/>
                        </a:rPr>
                        <a:t>この原則は、「患者に対して善をなすこと」である。特に医療の文脈においてこの原則に従うことは、患者のために最善を尽くすことを要求していると言えます。</a:t>
                      </a:r>
                      <a:endParaRPr lang="ja-JP" sz="1200" kern="100" dirty="0">
                        <a:effectLst/>
                      </a:endParaRPr>
                    </a:p>
                    <a:p>
                      <a:pPr algn="l">
                        <a:lnSpc>
                          <a:spcPct val="140000"/>
                        </a:lnSpc>
                        <a:spcAft>
                          <a:spcPts val="0"/>
                        </a:spcAft>
                      </a:pPr>
                      <a:r>
                        <a:rPr lang="ja-JP" sz="1200" kern="0" dirty="0">
                          <a:effectLst/>
                        </a:rPr>
                        <a:t>そこで、患者をケアする医療専門職は客観的な評価によって、</a:t>
                      </a:r>
                      <a:r>
                        <a:rPr lang="ja-JP" sz="1200" b="1" kern="0" dirty="0">
                          <a:solidFill>
                            <a:srgbClr val="FF0000"/>
                          </a:solidFill>
                          <a:effectLst/>
                        </a:rPr>
                        <a:t>その患者の最善の利益を決定することに意を注ぎ取り組む、と解釈され易い。しかし、患者の最善の利益とは、医療専門職の考える患者にとっての最善の利益をさすのではなく、その患者の考える最善の利益をも考慮することを意味</a:t>
                      </a:r>
                      <a:r>
                        <a:rPr lang="ja-JP" sz="1200" kern="0" dirty="0">
                          <a:effectLst/>
                        </a:rPr>
                        <a:t>します。</a:t>
                      </a:r>
                      <a:endParaRPr lang="ja-JP" sz="1200" kern="100" dirty="0">
                        <a:effectLst/>
                      </a:endParaRPr>
                    </a:p>
                    <a:p>
                      <a:pPr algn="l">
                        <a:lnSpc>
                          <a:spcPct val="140000"/>
                        </a:lnSpc>
                        <a:spcAft>
                          <a:spcPts val="0"/>
                        </a:spcAft>
                      </a:pPr>
                      <a:r>
                        <a:rPr lang="ja-JP" sz="1200" u="sng" kern="0" dirty="0">
                          <a:solidFill>
                            <a:srgbClr val="FF0000"/>
                          </a:solidFill>
                          <a:effectLst/>
                        </a:rPr>
                        <a:t>看護の専門家として、知識が不十分であったり、未熟な技術のまま患者ケアにあたるとしたら、この倫理原則に反することになる</a:t>
                      </a:r>
                      <a:r>
                        <a:rPr lang="ja-JP" sz="1200" u="dbl" kern="0" dirty="0">
                          <a:effectLst/>
                        </a:rPr>
                        <a:t>。よって最新の知識や技術を常に研鑽し続けなければならない。</a:t>
                      </a:r>
                      <a:endParaRPr lang="ja-JP" sz="1200" kern="100" dirty="0">
                        <a:effectLst/>
                        <a:latin typeface="Century"/>
                        <a:ea typeface="ＭＳ 明朝"/>
                        <a:cs typeface="Times New Roman"/>
                      </a:endParaRPr>
                    </a:p>
                  </a:txBody>
                  <a:tcPr marL="36514" marR="36514" marT="26146" marB="26146"/>
                </a:tc>
              </a:tr>
              <a:tr h="2318633">
                <a:tc>
                  <a:txBody>
                    <a:bodyPr/>
                    <a:lstStyle/>
                    <a:p>
                      <a:pPr algn="l">
                        <a:lnSpc>
                          <a:spcPct val="140000"/>
                        </a:lnSpc>
                        <a:spcAft>
                          <a:spcPts val="0"/>
                        </a:spcAft>
                      </a:pPr>
                      <a:r>
                        <a:rPr lang="ja-JP" sz="2800" kern="0" dirty="0">
                          <a:solidFill>
                            <a:srgbClr val="FF0000"/>
                          </a:solidFill>
                          <a:effectLst/>
                        </a:rPr>
                        <a:t>無害の原則</a:t>
                      </a:r>
                      <a:endParaRPr lang="ja-JP" sz="2800" kern="100" dirty="0">
                        <a:solidFill>
                          <a:srgbClr val="FF0000"/>
                        </a:solidFill>
                        <a:effectLst/>
                      </a:endParaRPr>
                    </a:p>
                    <a:p>
                      <a:pPr algn="l">
                        <a:lnSpc>
                          <a:spcPct val="140000"/>
                        </a:lnSpc>
                        <a:spcAft>
                          <a:spcPts val="0"/>
                        </a:spcAft>
                      </a:pPr>
                      <a:r>
                        <a:rPr lang="ja-JP" sz="1600" kern="0" dirty="0">
                          <a:effectLst/>
                        </a:rPr>
                        <a:t>「他者を害さない」</a:t>
                      </a:r>
                      <a:endParaRPr lang="ja-JP" sz="1600" kern="100" dirty="0">
                        <a:solidFill>
                          <a:srgbClr val="FF0000"/>
                        </a:solidFill>
                        <a:effectLst/>
                      </a:endParaRPr>
                    </a:p>
                    <a:p>
                      <a:pPr algn="l">
                        <a:lnSpc>
                          <a:spcPct val="140000"/>
                        </a:lnSpc>
                        <a:spcAft>
                          <a:spcPts val="0"/>
                        </a:spcAft>
                      </a:pPr>
                      <a:r>
                        <a:rPr lang="ja-JP" sz="1600" kern="0" dirty="0">
                          <a:solidFill>
                            <a:srgbClr val="FF0000"/>
                          </a:solidFill>
                          <a:effectLst/>
                        </a:rPr>
                        <a:t>「害に優る益をもたらす」</a:t>
                      </a:r>
                      <a:endParaRPr lang="ja-JP" sz="1600" kern="100" dirty="0">
                        <a:solidFill>
                          <a:srgbClr val="FF0000"/>
                        </a:solidFill>
                        <a:effectLst/>
                      </a:endParaRPr>
                    </a:p>
                    <a:p>
                      <a:pPr algn="l">
                        <a:lnSpc>
                          <a:spcPct val="140000"/>
                        </a:lnSpc>
                        <a:spcAft>
                          <a:spcPts val="0"/>
                        </a:spcAft>
                      </a:pPr>
                      <a:r>
                        <a:rPr lang="ja-JP" sz="1600" u="dbl" kern="0" dirty="0">
                          <a:solidFill>
                            <a:srgbClr val="FF0000"/>
                          </a:solidFill>
                          <a:effectLst/>
                        </a:rPr>
                        <a:t>行動制限について考える倫理原則となる。</a:t>
                      </a:r>
                      <a:r>
                        <a:rPr lang="en-US" sz="700" u="dbl" kern="0" dirty="0">
                          <a:effectLst/>
                        </a:rPr>
                        <a:t/>
                      </a:r>
                      <a:br>
                        <a:rPr lang="en-US" sz="700" u="dbl" kern="0" dirty="0">
                          <a:effectLst/>
                        </a:rPr>
                      </a:br>
                      <a:endParaRPr lang="ja-JP" sz="700" kern="100" dirty="0">
                        <a:effectLst/>
                        <a:latin typeface="Century"/>
                        <a:ea typeface="ＭＳ 明朝"/>
                        <a:cs typeface="Times New Roman"/>
                      </a:endParaRPr>
                    </a:p>
                  </a:txBody>
                  <a:tcPr marL="36514" marR="36514" marT="26146" marB="26146"/>
                </a:tc>
                <a:tc>
                  <a:txBody>
                    <a:bodyPr/>
                    <a:lstStyle/>
                    <a:p>
                      <a:pPr algn="l">
                        <a:lnSpc>
                          <a:spcPct val="140000"/>
                        </a:lnSpc>
                        <a:spcAft>
                          <a:spcPts val="0"/>
                        </a:spcAft>
                      </a:pPr>
                      <a:r>
                        <a:rPr lang="ja-JP" sz="1200" kern="0" dirty="0">
                          <a:effectLst/>
                        </a:rPr>
                        <a:t>この原則は、善行原則と連動した意味合いをもち、「人に対して害悪や危害を及ぼすべきではない」とされます。この原則から、</a:t>
                      </a:r>
                      <a:r>
                        <a:rPr lang="en-US" sz="1200" b="1" kern="0" dirty="0">
                          <a:solidFill>
                            <a:srgbClr val="FF0000"/>
                          </a:solidFill>
                          <a:effectLst/>
                        </a:rPr>
                        <a:t>1) </a:t>
                      </a:r>
                      <a:r>
                        <a:rPr lang="ja-JP" sz="1200" b="1" kern="0" dirty="0">
                          <a:solidFill>
                            <a:srgbClr val="FF0000"/>
                          </a:solidFill>
                          <a:effectLst/>
                        </a:rPr>
                        <a:t>「危害を引き起こすのを避ける」、</a:t>
                      </a:r>
                      <a:r>
                        <a:rPr lang="en-US" sz="1200" b="1" kern="0" dirty="0">
                          <a:solidFill>
                            <a:srgbClr val="FF0000"/>
                          </a:solidFill>
                          <a:effectLst/>
                        </a:rPr>
                        <a:t>2) </a:t>
                      </a:r>
                      <a:r>
                        <a:rPr lang="ja-JP" sz="1200" b="1" kern="0" dirty="0">
                          <a:solidFill>
                            <a:srgbClr val="FF0000"/>
                          </a:solidFill>
                          <a:effectLst/>
                        </a:rPr>
                        <a:t>「害悪や危害を及ぼすべきではない」</a:t>
                      </a:r>
                      <a:r>
                        <a:rPr lang="ja-JP" sz="1200" kern="0" dirty="0">
                          <a:effectLst/>
                        </a:rPr>
                        <a:t>という責務が導かれます。</a:t>
                      </a:r>
                      <a:endParaRPr lang="ja-JP" sz="1200" kern="100" dirty="0">
                        <a:effectLst/>
                      </a:endParaRPr>
                    </a:p>
                    <a:p>
                      <a:pPr algn="l">
                        <a:lnSpc>
                          <a:spcPct val="140000"/>
                        </a:lnSpc>
                        <a:spcAft>
                          <a:spcPts val="0"/>
                        </a:spcAft>
                      </a:pPr>
                      <a:r>
                        <a:rPr lang="ja-JP" sz="1200" kern="0" dirty="0">
                          <a:effectLst/>
                        </a:rPr>
                        <a:t>医療専門職の無危害の責務を考えたとき、危害を加えない責務および危害のリスクを背負わせない責務を含むと言うことができます。例えば、看護職の無危害の責務として転倒、転落の予防など、注意義務</a:t>
                      </a:r>
                      <a:r>
                        <a:rPr lang="en-US" sz="1200" kern="0" dirty="0">
                          <a:effectLst/>
                        </a:rPr>
                        <a:t> - </a:t>
                      </a:r>
                      <a:r>
                        <a:rPr lang="ja-JP" sz="1200" kern="0" dirty="0">
                          <a:effectLst/>
                        </a:rPr>
                        <a:t>危害を及ぼすことを避けるために十分で適切な注意を払うこと－などがその一例です。</a:t>
                      </a:r>
                      <a:endParaRPr lang="ja-JP" sz="1200" kern="100" dirty="0">
                        <a:effectLst/>
                        <a:latin typeface="Century"/>
                        <a:ea typeface="ＭＳ 明朝"/>
                        <a:cs typeface="Times New Roman"/>
                      </a:endParaRPr>
                    </a:p>
                  </a:txBody>
                  <a:tcPr marL="36514" marR="36514" marT="26146" marB="26146"/>
                </a:tc>
              </a:tr>
            </a:tbl>
          </a:graphicData>
        </a:graphic>
      </p:graphicFrame>
      <p:sp>
        <p:nvSpPr>
          <p:cNvPr id="5" name="上下矢印 4"/>
          <p:cNvSpPr/>
          <p:nvPr/>
        </p:nvSpPr>
        <p:spPr>
          <a:xfrm>
            <a:off x="1554560" y="2683801"/>
            <a:ext cx="864096" cy="1512168"/>
          </a:xfrm>
          <a:prstGeom prst="upDownArrow">
            <a:avLst/>
          </a:prstGeom>
        </p:spPr>
        <p:style>
          <a:lnRef idx="0">
            <a:schemeClr val="accent2"/>
          </a:lnRef>
          <a:fillRef idx="3">
            <a:schemeClr val="accent2"/>
          </a:fillRef>
          <a:effectRef idx="3">
            <a:schemeClr val="accent2"/>
          </a:effectRef>
          <a:fontRef idx="minor">
            <a:schemeClr val="lt1"/>
          </a:fontRef>
        </p:style>
        <p:txBody>
          <a:bodyPr vert="wordArtVertRtl" lIns="36000" tIns="0" rIns="36000" bIns="0" rtlCol="0" anchor="ctr"/>
          <a:lstStyle/>
          <a:p>
            <a:pPr algn="ctr"/>
            <a:r>
              <a:rPr kumimoji="1" lang="ja-JP" altLang="en-US" b="1" dirty="0" smtClean="0">
                <a:solidFill>
                  <a:schemeClr val="tx1"/>
                </a:solidFill>
              </a:rPr>
              <a:t>ジレンマ</a:t>
            </a:r>
            <a:endParaRPr kumimoji="1" lang="ja-JP" altLang="en-US" b="1" dirty="0">
              <a:solidFill>
                <a:schemeClr val="tx1"/>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105</a:t>
            </a:fld>
            <a:endParaRPr kumimoji="1" lang="ja-JP" altLang="en-US"/>
          </a:p>
        </p:txBody>
      </p:sp>
      <p:sp>
        <p:nvSpPr>
          <p:cNvPr id="2" name="角丸四角形 1"/>
          <p:cNvSpPr/>
          <p:nvPr/>
        </p:nvSpPr>
        <p:spPr bwMode="auto">
          <a:xfrm>
            <a:off x="232012" y="5718412"/>
            <a:ext cx="8789158" cy="996287"/>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800" b="1" i="0" u="sng" strike="noStrike" cap="none" normalizeH="0" baseline="0" dirty="0" smtClean="0">
                <a:ln>
                  <a:noFill/>
                </a:ln>
                <a:solidFill>
                  <a:schemeClr val="tx1"/>
                </a:solidFill>
                <a:latin typeface="Arial" charset="0"/>
              </a:rPr>
              <a:t>原理原則をしっかり理解して、常に念頭に置いておけば</a:t>
            </a:r>
            <a:endParaRPr kumimoji="1" lang="en-US" altLang="ja-JP" sz="2800" b="1" i="0" u="sng" strike="noStrike" cap="none" normalizeH="0" baseline="0" dirty="0" smtClean="0">
              <a:ln>
                <a:noFill/>
              </a:ln>
              <a:solidFill>
                <a:schemeClr val="tx1"/>
              </a:solidFill>
              <a:latin typeface="Arial" charset="0"/>
            </a:endParaRPr>
          </a:p>
          <a:p>
            <a:pPr marL="0" marR="0" indent="0" algn="r" defTabSz="914400" rtl="0" eaLnBrk="1" fontAlgn="base" latinLnBrk="0" hangingPunct="1">
              <a:lnSpc>
                <a:spcPct val="100000"/>
              </a:lnSpc>
              <a:spcBef>
                <a:spcPct val="0"/>
              </a:spcBef>
              <a:spcAft>
                <a:spcPct val="0"/>
              </a:spcAft>
              <a:buClrTx/>
              <a:buSzTx/>
              <a:buFontTx/>
              <a:buNone/>
              <a:tabLst/>
            </a:pPr>
            <a:r>
              <a:rPr lang="ja-JP" altLang="en-US" sz="2800" b="1" u="sng" dirty="0" smtClean="0">
                <a:latin typeface="Arial" charset="0"/>
              </a:rPr>
              <a:t>大きく看護判断のブレはない！！</a:t>
            </a:r>
            <a:endParaRPr kumimoji="1" lang="ja-JP" altLang="en-US" sz="2800" b="1" i="0" u="sng" strike="noStrike" cap="none" normalizeH="0" baseline="0" dirty="0" smtClean="0">
              <a:ln>
                <a:noFill/>
              </a:ln>
              <a:solidFill>
                <a:schemeClr val="tx1"/>
              </a:solidFill>
              <a:latin typeface="Arial" charset="0"/>
            </a:endParaRPr>
          </a:p>
        </p:txBody>
      </p:sp>
    </p:spTree>
    <p:extLst>
      <p:ext uri="{BB962C8B-B14F-4D97-AF65-F5344CB8AC3E}">
        <p14:creationId xmlns:p14="http://schemas.microsoft.com/office/powerpoint/2010/main" val="40244055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67165"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38" name="円/楕円 237"/>
          <p:cNvSpPr/>
          <p:nvPr/>
        </p:nvSpPr>
        <p:spPr>
          <a:xfrm>
            <a:off x="7033574" y="2717716"/>
            <a:ext cx="1927682" cy="1057698"/>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35" name="角丸四角形 234"/>
          <p:cNvSpPr/>
          <p:nvPr/>
        </p:nvSpPr>
        <p:spPr>
          <a:xfrm>
            <a:off x="293830" y="2641516"/>
            <a:ext cx="1482911" cy="700089"/>
          </a:xfrm>
          <a:prstGeom prst="roundRect">
            <a:avLst>
              <a:gd name="adj" fmla="val 15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3" name="Text Box 2"/>
          <p:cNvSpPr txBox="1">
            <a:spLocks noChangeArrowheads="1"/>
          </p:cNvSpPr>
          <p:nvPr/>
        </p:nvSpPr>
        <p:spPr bwMode="auto">
          <a:xfrm>
            <a:off x="1834910" y="205942"/>
            <a:ext cx="557596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200" b="1" dirty="0">
                <a:solidFill>
                  <a:prstClr val="black"/>
                </a:solidFill>
                <a:latin typeface="Meiryo UI" pitchFamily="50" charset="-128"/>
                <a:ea typeface="Meiryo UI" pitchFamily="50" charset="-128"/>
                <a:cs typeface="Meiryo UI" pitchFamily="50" charset="-128"/>
              </a:rPr>
              <a:t>地域包括</a:t>
            </a:r>
            <a:r>
              <a:rPr lang="ja-JP" altLang="en-US" sz="3200" b="1" dirty="0" smtClean="0">
                <a:solidFill>
                  <a:prstClr val="black"/>
                </a:solidFill>
                <a:latin typeface="Meiryo UI" pitchFamily="50" charset="-128"/>
                <a:ea typeface="Meiryo UI" pitchFamily="50" charset="-128"/>
                <a:cs typeface="Meiryo UI" pitchFamily="50" charset="-128"/>
              </a:rPr>
              <a:t>ケアシステム</a:t>
            </a:r>
            <a:endParaRPr lang="ja-JP" altLang="en-US" sz="3200" b="1" dirty="0">
              <a:solidFill>
                <a:prstClr val="black"/>
              </a:solidFill>
              <a:latin typeface="Meiryo UI" pitchFamily="50" charset="-128"/>
              <a:ea typeface="Meiryo UI" pitchFamily="50" charset="-128"/>
              <a:cs typeface="Meiryo UI" pitchFamily="50" charset="-128"/>
            </a:endParaRPr>
          </a:p>
        </p:txBody>
      </p:sp>
      <p:sp>
        <p:nvSpPr>
          <p:cNvPr id="5" name="テキスト ボックス 50"/>
          <p:cNvSpPr txBox="1">
            <a:spLocks noChangeArrowheads="1"/>
          </p:cNvSpPr>
          <p:nvPr/>
        </p:nvSpPr>
        <p:spPr bwMode="auto">
          <a:xfrm>
            <a:off x="674059" y="998594"/>
            <a:ext cx="80784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b="1" dirty="0" smtClean="0">
                <a:solidFill>
                  <a:srgbClr val="669900"/>
                </a:solidFill>
                <a:latin typeface="Meiryo UI" pitchFamily="50" charset="-128"/>
                <a:ea typeface="Meiryo UI" pitchFamily="50" charset="-128"/>
                <a:cs typeface="Meiryo UI" pitchFamily="50" charset="-128"/>
              </a:rPr>
              <a:t>  </a:t>
            </a:r>
            <a:r>
              <a:rPr lang="ja-JP" altLang="en-US" sz="2000" b="1" dirty="0" smtClean="0">
                <a:solidFill>
                  <a:prstClr val="black">
                    <a:lumMod val="50000"/>
                    <a:lumOff val="50000"/>
                  </a:prstClr>
                </a:solidFill>
                <a:latin typeface="Meiryo UI" pitchFamily="50" charset="-128"/>
                <a:ea typeface="Meiryo UI" pitchFamily="50" charset="-128"/>
                <a:cs typeface="Meiryo UI" pitchFamily="50" charset="-128"/>
              </a:rPr>
              <a:t>住まい</a:t>
            </a:r>
            <a:r>
              <a:rPr lang="ja-JP" altLang="en-US"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srgbClr val="4F81BD"/>
                </a:solidFill>
                <a:latin typeface="Meiryo UI" pitchFamily="50" charset="-128"/>
                <a:ea typeface="Meiryo UI" pitchFamily="50" charset="-128"/>
                <a:cs typeface="Meiryo UI" pitchFamily="50" charset="-128"/>
              </a:rPr>
              <a:t>医療</a:t>
            </a:r>
            <a:r>
              <a:rPr lang="ja-JP" altLang="en-US"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srgbClr val="669900"/>
                </a:solidFill>
                <a:latin typeface="Meiryo UI" pitchFamily="50" charset="-128"/>
                <a:ea typeface="Meiryo UI" pitchFamily="50" charset="-128"/>
                <a:cs typeface="Meiryo UI" pitchFamily="50" charset="-128"/>
              </a:rPr>
              <a:t>介護</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smtClean="0">
                <a:solidFill>
                  <a:srgbClr val="C0504D"/>
                </a:solidFill>
                <a:latin typeface="Meiryo UI" pitchFamily="50" charset="-128"/>
                <a:ea typeface="Meiryo UI" pitchFamily="50" charset="-128"/>
                <a:cs typeface="Meiryo UI" pitchFamily="50" charset="-128"/>
              </a:rPr>
              <a:t>予防</a:t>
            </a:r>
            <a:r>
              <a:rPr lang="ja-JP" altLang="en-US" sz="2000" b="1" dirty="0" smtClean="0">
                <a:solidFill>
                  <a:prstClr val="black"/>
                </a:solidFill>
                <a:latin typeface="Meiryo UI" pitchFamily="50" charset="-128"/>
                <a:ea typeface="Meiryo UI" pitchFamily="50" charset="-128"/>
                <a:cs typeface="Meiryo UI" pitchFamily="50" charset="-128"/>
              </a:rPr>
              <a:t>・</a:t>
            </a:r>
            <a:r>
              <a:rPr lang="ja-JP" altLang="en-US" sz="2000" b="1" dirty="0" smtClean="0">
                <a:solidFill>
                  <a:srgbClr val="C0504D"/>
                </a:solidFill>
                <a:latin typeface="Meiryo UI" pitchFamily="50" charset="-128"/>
                <a:ea typeface="Meiryo UI" pitchFamily="50" charset="-128"/>
                <a:cs typeface="Meiryo UI" pitchFamily="50" charset="-128"/>
              </a:rPr>
              <a:t>生活支援</a:t>
            </a:r>
            <a:r>
              <a:rPr lang="ja-JP" altLang="en-US" sz="2000" b="1" dirty="0" smtClean="0">
                <a:solidFill>
                  <a:srgbClr val="669900"/>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が包括的に</a:t>
            </a:r>
            <a:r>
              <a:rPr lang="ja-JP" altLang="en-US" sz="2000" b="1" dirty="0">
                <a:solidFill>
                  <a:prstClr val="black"/>
                </a:solidFill>
                <a:latin typeface="Meiryo UI" pitchFamily="50" charset="-128"/>
                <a:ea typeface="Meiryo UI" pitchFamily="50" charset="-128"/>
                <a:cs typeface="Meiryo UI" pitchFamily="50" charset="-128"/>
              </a:rPr>
              <a:t>提供</a:t>
            </a:r>
            <a:r>
              <a:rPr lang="ja-JP" altLang="en-US" sz="2000" b="1" dirty="0" smtClean="0">
                <a:solidFill>
                  <a:prstClr val="black"/>
                </a:solidFill>
                <a:latin typeface="Meiryo UI" pitchFamily="50" charset="-128"/>
                <a:ea typeface="Meiryo UI" pitchFamily="50" charset="-128"/>
                <a:cs typeface="Meiryo UI" pitchFamily="50" charset="-128"/>
              </a:rPr>
              <a:t>される</a:t>
            </a:r>
            <a:endParaRPr lang="en-US" altLang="ja-JP" sz="2000" b="1"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smtClean="0">
                <a:solidFill>
                  <a:prstClr val="black"/>
                </a:solidFill>
                <a:latin typeface="Meiryo UI" pitchFamily="50" charset="-128"/>
                <a:ea typeface="Meiryo UI" pitchFamily="50" charset="-128"/>
                <a:cs typeface="Meiryo UI" pitchFamily="50" charset="-128"/>
              </a:rPr>
              <a:t>  地域包括ケアシステム</a:t>
            </a:r>
            <a:r>
              <a:rPr lang="ja-JP" altLang="en-US" sz="2000" b="1" dirty="0">
                <a:solidFill>
                  <a:prstClr val="black"/>
                </a:solidFill>
                <a:latin typeface="Meiryo UI" pitchFamily="50" charset="-128"/>
                <a:ea typeface="Meiryo UI" pitchFamily="50" charset="-128"/>
                <a:cs typeface="Meiryo UI" pitchFamily="50" charset="-128"/>
              </a:rPr>
              <a:t>の実現により、重度な要介護状態</a:t>
            </a:r>
            <a:r>
              <a:rPr lang="ja-JP" altLang="en-US" sz="2000" b="1" dirty="0" smtClean="0">
                <a:solidFill>
                  <a:prstClr val="black"/>
                </a:solidFill>
                <a:latin typeface="Meiryo UI" pitchFamily="50" charset="-128"/>
                <a:ea typeface="Meiryo UI" pitchFamily="50" charset="-128"/>
                <a:cs typeface="Meiryo UI" pitchFamily="50" charset="-128"/>
              </a:rPr>
              <a:t>となって</a:t>
            </a:r>
            <a:r>
              <a:rPr lang="ja-JP" altLang="en-US" sz="2000" b="1" dirty="0">
                <a:solidFill>
                  <a:prstClr val="black"/>
                </a:solidFill>
                <a:latin typeface="Meiryo UI" pitchFamily="50" charset="-128"/>
                <a:ea typeface="Meiryo UI" pitchFamily="50" charset="-128"/>
                <a:cs typeface="Meiryo UI" pitchFamily="50" charset="-128"/>
              </a:rPr>
              <a:t>も</a:t>
            </a:r>
            <a:r>
              <a:rPr lang="ja-JP" altLang="en-US" sz="2000" b="1" dirty="0" smtClean="0">
                <a:solidFill>
                  <a:prstClr val="black"/>
                </a:solidFill>
                <a:latin typeface="Meiryo UI" pitchFamily="50" charset="-128"/>
                <a:ea typeface="Meiryo UI" pitchFamily="50" charset="-128"/>
                <a:cs typeface="Meiryo UI" pitchFamily="50" charset="-128"/>
              </a:rPr>
              <a:t>、</a:t>
            </a:r>
            <a:endParaRPr lang="en-US" altLang="ja-JP" sz="2000" b="1" dirty="0" smtClean="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a:t>
            </a:r>
            <a:r>
              <a:rPr lang="ja-JP" altLang="en-US" sz="2000" b="1" dirty="0" smtClean="0">
                <a:solidFill>
                  <a:prstClr val="black"/>
                </a:solidFill>
                <a:latin typeface="Meiryo UI" pitchFamily="50" charset="-128"/>
                <a:ea typeface="Meiryo UI" pitchFamily="50" charset="-128"/>
                <a:cs typeface="Meiryo UI" pitchFamily="50" charset="-128"/>
              </a:rPr>
              <a:t> 住み慣れた地域</a:t>
            </a:r>
            <a:r>
              <a:rPr lang="ja-JP" altLang="en-US" sz="2000" b="1" dirty="0">
                <a:solidFill>
                  <a:prstClr val="black"/>
                </a:solidFill>
                <a:latin typeface="Meiryo UI" pitchFamily="50" charset="-128"/>
                <a:ea typeface="Meiryo UI" pitchFamily="50" charset="-128"/>
                <a:cs typeface="Meiryo UI" pitchFamily="50" charset="-128"/>
              </a:rPr>
              <a:t>で自分らしい暮らしを人生の最後</a:t>
            </a:r>
            <a:r>
              <a:rPr lang="ja-JP" altLang="en-US" sz="2000" b="1" dirty="0" smtClean="0">
                <a:solidFill>
                  <a:prstClr val="black"/>
                </a:solidFill>
                <a:latin typeface="Meiryo UI" pitchFamily="50" charset="-128"/>
                <a:ea typeface="Meiryo UI" pitchFamily="50" charset="-128"/>
                <a:cs typeface="Meiryo UI" pitchFamily="50" charset="-128"/>
              </a:rPr>
              <a:t>まで続けることができる</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3136459" y="5180466"/>
            <a:ext cx="2490089" cy="607859"/>
          </a:xfrm>
          <a:prstGeom prst="rect">
            <a:avLst/>
          </a:prstGeom>
          <a:noFill/>
        </p:spPr>
        <p:txBody>
          <a:bodyPr wrap="square" rtlCol="0">
            <a:spAutoFit/>
          </a:bodyPr>
          <a:lstStyle/>
          <a:p>
            <a:pPr fontAlgn="auto">
              <a:spcBef>
                <a:spcPts val="0"/>
              </a:spcBef>
              <a:spcAft>
                <a:spcPts val="0"/>
              </a:spcAft>
            </a:pPr>
            <a:r>
              <a:rPr lang="ja-JP" altLang="en-US" sz="1250" b="1" dirty="0" smtClean="0">
                <a:solidFill>
                  <a:srgbClr val="C0504D"/>
                </a:solidFill>
                <a:latin typeface="Meiryo UI" pitchFamily="50" charset="-128"/>
                <a:ea typeface="Meiryo UI" pitchFamily="50" charset="-128"/>
                <a:cs typeface="Meiryo UI" pitchFamily="50" charset="-128"/>
              </a:rPr>
              <a:t>いつまでも元気に暮らすために･･･</a:t>
            </a:r>
            <a:endParaRPr lang="en-US" altLang="ja-JP" sz="1250" b="1" dirty="0" smtClean="0">
              <a:solidFill>
                <a:srgbClr val="C0504D"/>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800" b="1" dirty="0" smtClean="0">
                <a:solidFill>
                  <a:srgbClr val="C0504D"/>
                </a:solidFill>
                <a:latin typeface="Meiryo UI" pitchFamily="50" charset="-128"/>
                <a:ea typeface="Meiryo UI" pitchFamily="50" charset="-128"/>
                <a:cs typeface="Meiryo UI" pitchFamily="50" charset="-128"/>
              </a:rPr>
              <a:t>   </a:t>
            </a:r>
            <a:r>
              <a:rPr lang="ja-JP" altLang="en-US" sz="1600" b="1" dirty="0" smtClean="0">
                <a:solidFill>
                  <a:srgbClr val="C0504D"/>
                </a:solidFill>
                <a:latin typeface="Meiryo UI" pitchFamily="50" charset="-128"/>
                <a:ea typeface="Meiryo UI" pitchFamily="50" charset="-128"/>
                <a:cs typeface="Meiryo UI" pitchFamily="50" charset="-128"/>
              </a:rPr>
              <a:t>生活支援･介護予防</a:t>
            </a:r>
            <a:endParaRPr lang="en-US" altLang="ja-JP" sz="1600" b="1" dirty="0" smtClean="0">
              <a:solidFill>
                <a:srgbClr val="C0504D"/>
              </a:solidFill>
              <a:latin typeface="Meiryo UI" pitchFamily="50" charset="-128"/>
              <a:ea typeface="Meiryo UI"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8" name="テキスト ボックス 7"/>
          <p:cNvSpPr txBox="1"/>
          <p:nvPr/>
        </p:nvSpPr>
        <p:spPr>
          <a:xfrm>
            <a:off x="1760973" y="2318622"/>
            <a:ext cx="1739531" cy="584775"/>
          </a:xfrm>
          <a:prstGeom prst="rect">
            <a:avLst/>
          </a:prstGeom>
          <a:noFill/>
        </p:spPr>
        <p:txBody>
          <a:bodyPr wrap="square" rtlCol="0">
            <a:spAutoFit/>
          </a:bodyPr>
          <a:lstStyle/>
          <a:p>
            <a:pPr fontAlgn="auto">
              <a:spcBef>
                <a:spcPts val="0"/>
              </a:spcBef>
              <a:spcAft>
                <a:spcPts val="0"/>
              </a:spcAft>
            </a:pPr>
            <a:r>
              <a:rPr lang="ja-JP" altLang="en-US" sz="1400" b="1" dirty="0" smtClean="0">
                <a:solidFill>
                  <a:srgbClr val="4F81BD"/>
                </a:solidFill>
                <a:latin typeface="Meiryo UI" pitchFamily="50" charset="-128"/>
                <a:ea typeface="Meiryo UI" pitchFamily="50" charset="-128"/>
                <a:cs typeface="Meiryo UI" pitchFamily="50" charset="-128"/>
              </a:rPr>
              <a:t>病気になったら･･･</a:t>
            </a:r>
            <a:endParaRPr lang="en-US" altLang="ja-JP" sz="1400" b="1" dirty="0" smtClean="0">
              <a:solidFill>
                <a:srgbClr val="4F81BD"/>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800" b="1" dirty="0" smtClean="0">
                <a:solidFill>
                  <a:srgbClr val="4F81BD"/>
                </a:solidFill>
                <a:latin typeface="Meiryo UI" pitchFamily="50" charset="-128"/>
                <a:ea typeface="Meiryo UI" pitchFamily="50" charset="-128"/>
                <a:cs typeface="Meiryo UI" pitchFamily="50" charset="-128"/>
              </a:rPr>
              <a:t>   医    療</a:t>
            </a:r>
            <a:endParaRPr lang="en-US" altLang="ja-JP" sz="1800" b="1" dirty="0" smtClean="0">
              <a:solidFill>
                <a:srgbClr val="4F81BD"/>
              </a:solidFill>
              <a:latin typeface="Meiryo UI" pitchFamily="50" charset="-128"/>
              <a:ea typeface="Meiryo UI" pitchFamily="50" charset="-128"/>
              <a:cs typeface="Meiryo UI" pitchFamily="50" charset="-128"/>
            </a:endParaRPr>
          </a:p>
        </p:txBody>
      </p:sp>
      <p:sp>
        <p:nvSpPr>
          <p:cNvPr id="227" name="テキスト ボックス 226"/>
          <p:cNvSpPr txBox="1"/>
          <p:nvPr/>
        </p:nvSpPr>
        <p:spPr>
          <a:xfrm>
            <a:off x="3549204" y="4091223"/>
            <a:ext cx="869765" cy="400110"/>
          </a:xfrm>
          <a:prstGeom prst="rect">
            <a:avLst/>
          </a:prstGeom>
          <a:noFill/>
        </p:spPr>
        <p:txBody>
          <a:bodyPr wrap="square" rtlCol="0">
            <a:spAutoFit/>
          </a:bodyPr>
          <a:lstStyle/>
          <a:p>
            <a:pPr fontAlgn="auto">
              <a:spcBef>
                <a:spcPts val="0"/>
              </a:spcBef>
              <a:spcAft>
                <a:spcPts val="0"/>
              </a:spcAft>
            </a:pPr>
            <a:r>
              <a:rPr lang="ja-JP" altLang="en-US" sz="2000" b="1" dirty="0" smtClean="0">
                <a:solidFill>
                  <a:prstClr val="white"/>
                </a:solidFill>
                <a:latin typeface="Meiryo UI" pitchFamily="50" charset="-128"/>
                <a:ea typeface="Meiryo UI" pitchFamily="50" charset="-128"/>
                <a:cs typeface="Meiryo UI" pitchFamily="50" charset="-128"/>
              </a:rPr>
              <a:t>住まい</a:t>
            </a:r>
            <a:endParaRPr lang="en-US" altLang="ja-JP" sz="2000" b="1" dirty="0" smtClean="0">
              <a:solidFill>
                <a:prstClr val="white"/>
              </a:solidFill>
              <a:latin typeface="Meiryo UI" pitchFamily="50" charset="-128"/>
              <a:ea typeface="Meiryo UI" pitchFamily="50" charset="-128"/>
              <a:cs typeface="Meiryo UI" pitchFamily="50" charset="-128"/>
            </a:endParaRPr>
          </a:p>
        </p:txBody>
      </p:sp>
      <p:sp>
        <p:nvSpPr>
          <p:cNvPr id="228" name="テキスト ボックス 227"/>
          <p:cNvSpPr txBox="1"/>
          <p:nvPr/>
        </p:nvSpPr>
        <p:spPr>
          <a:xfrm>
            <a:off x="3517225" y="4427679"/>
            <a:ext cx="1597037" cy="669414"/>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･自宅</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･サービス付き高齢者</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  向け住宅 等</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fontAlgn="auto">
              <a:spcBef>
                <a:spcPts val="0"/>
              </a:spcBef>
              <a:spcAft>
                <a:spcPts val="0"/>
              </a:spcAft>
            </a:pPr>
            <a:r>
              <a:rPr lang="ja-JP" altLang="en-US" sz="1250" b="1" dirty="0" smtClean="0">
                <a:solidFill>
                  <a:prstClr val="black">
                    <a:lumMod val="65000"/>
                    <a:lumOff val="35000"/>
                  </a:prstClr>
                </a:solidFill>
                <a:latin typeface="Meiryo UI" pitchFamily="50" charset="-128"/>
                <a:ea typeface="Meiryo UI" pitchFamily="50" charset="-128"/>
                <a:cs typeface="Meiryo UI" pitchFamily="50" charset="-128"/>
              </a:rPr>
              <a:t>･地域包括支援センター</a:t>
            </a:r>
            <a:endParaRPr lang="en-US" altLang="ja-JP" sz="125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250" b="1" dirty="0" smtClean="0">
                <a:solidFill>
                  <a:prstClr val="black">
                    <a:lumMod val="65000"/>
                    <a:lumOff val="35000"/>
                  </a:prstClr>
                </a:solidFill>
                <a:latin typeface="Meiryo UI" pitchFamily="50" charset="-128"/>
                <a:ea typeface="Meiryo UI" pitchFamily="50" charset="-128"/>
                <a:cs typeface="Meiryo UI" pitchFamily="50" charset="-128"/>
              </a:rPr>
              <a:t>･ケアマネジャー</a:t>
            </a:r>
            <a:endParaRPr lang="en-US" altLang="ja-JP" sz="1250" b="1" dirty="0" smtClean="0">
              <a:solidFill>
                <a:prstClr val="black">
                  <a:lumMod val="65000"/>
                  <a:lumOff val="35000"/>
                </a:prstClr>
              </a:solidFill>
              <a:latin typeface="Meiryo UI" pitchFamily="50" charset="-128"/>
              <a:ea typeface="Meiryo UI" pitchFamily="50" charset="-128"/>
              <a:cs typeface="Meiryo UI" pitchFamily="50" charset="-128"/>
            </a:endParaRPr>
          </a:p>
        </p:txBody>
      </p:sp>
      <p:sp>
        <p:nvSpPr>
          <p:cNvPr id="233" name="テキスト ボックス 232"/>
          <p:cNvSpPr txBox="1"/>
          <p:nvPr/>
        </p:nvSpPr>
        <p:spPr>
          <a:xfrm>
            <a:off x="304463" y="2682628"/>
            <a:ext cx="2105025" cy="625812"/>
          </a:xfrm>
          <a:prstGeom prst="rect">
            <a:avLst/>
          </a:prstGeom>
          <a:noFill/>
        </p:spPr>
        <p:txBody>
          <a:bodyPr wrap="square" rtlCol="0">
            <a:spAutoFit/>
          </a:bodyPr>
          <a:lstStyle/>
          <a:p>
            <a:pPr fontAlgn="auto">
              <a:spcBef>
                <a:spcPts val="10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･急性期病院</a:t>
            </a:r>
            <a:endParaRPr lang="en-US" altLang="ja-JP" sz="1100" b="1" dirty="0" smtClean="0">
              <a:solidFill>
                <a:prstClr val="white"/>
              </a:solidFill>
              <a:latin typeface="Meiryo UI" pitchFamily="50" charset="-128"/>
              <a:ea typeface="Meiryo UI" pitchFamily="50" charset="-128"/>
              <a:cs typeface="Meiryo UI" pitchFamily="50" charset="-128"/>
            </a:endParaRPr>
          </a:p>
          <a:p>
            <a:pPr fontAlgn="auto">
              <a:spcBef>
                <a:spcPts val="10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･亜急性期、回復期、</a:t>
            </a:r>
            <a:endParaRPr lang="en-US" altLang="ja-JP" sz="1100" b="1" dirty="0" smtClean="0">
              <a:solidFill>
                <a:prstClr val="white"/>
              </a:solidFill>
              <a:latin typeface="Meiryo UI" pitchFamily="50" charset="-128"/>
              <a:ea typeface="Meiryo UI" pitchFamily="50" charset="-128"/>
              <a:cs typeface="Meiryo UI" pitchFamily="50" charset="-128"/>
            </a:endParaRPr>
          </a:p>
          <a:p>
            <a:pPr fontAlgn="auto">
              <a:spcBef>
                <a:spcPts val="10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  リハビリ病院</a:t>
            </a:r>
            <a:endParaRPr lang="en-US" altLang="ja-JP" sz="1100" b="1" dirty="0" smtClean="0">
              <a:solidFill>
                <a:prstClr val="white"/>
              </a:solidFill>
              <a:latin typeface="Meiryo UI" pitchFamily="50" charset="-128"/>
              <a:ea typeface="Meiryo UI" pitchFamily="50" charset="-128"/>
              <a:cs typeface="Meiryo UI" pitchFamily="50" charset="-128"/>
            </a:endParaRPr>
          </a:p>
        </p:txBody>
      </p:sp>
      <p:sp>
        <p:nvSpPr>
          <p:cNvPr id="234" name="角丸四角形 233"/>
          <p:cNvSpPr/>
          <p:nvPr/>
        </p:nvSpPr>
        <p:spPr>
          <a:xfrm>
            <a:off x="1306692" y="3147720"/>
            <a:ext cx="1829768" cy="912938"/>
          </a:xfrm>
          <a:prstGeom prst="roundRect">
            <a:avLst>
              <a:gd name="adj" fmla="val 2062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32" name="テキスト ボックス 231"/>
          <p:cNvSpPr txBox="1"/>
          <p:nvPr/>
        </p:nvSpPr>
        <p:spPr>
          <a:xfrm>
            <a:off x="1395479" y="3182562"/>
            <a:ext cx="2105025" cy="854080"/>
          </a:xfrm>
          <a:prstGeom prst="rect">
            <a:avLst/>
          </a:prstGeom>
          <a:noFill/>
        </p:spPr>
        <p:txBody>
          <a:bodyPr wrap="square" rtlCol="0">
            <a:spAutoFit/>
          </a:bodyPr>
          <a:lstStyle/>
          <a:p>
            <a:pPr fontAlgn="auto">
              <a:spcBef>
                <a:spcPts val="0"/>
              </a:spcBef>
              <a:spcAft>
                <a:spcPts val="0"/>
              </a:spcAft>
            </a:pPr>
            <a:r>
              <a:rPr lang="ja-JP" altLang="en-US" sz="1600" b="1" dirty="0" smtClean="0">
                <a:solidFill>
                  <a:prstClr val="white"/>
                </a:solidFill>
                <a:latin typeface="Meiryo UI" pitchFamily="50" charset="-128"/>
                <a:ea typeface="Meiryo UI" pitchFamily="50" charset="-128"/>
                <a:cs typeface="Meiryo UI" pitchFamily="50" charset="-128"/>
              </a:rPr>
              <a:t>日常の医療</a:t>
            </a:r>
            <a:endParaRPr lang="en-US" altLang="ja-JP" sz="1600" b="1" dirty="0" smtClean="0">
              <a:solidFill>
                <a:prstClr val="white"/>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smtClean="0">
                <a:solidFill>
                  <a:prstClr val="white"/>
                </a:solidFill>
                <a:latin typeface="Meiryo UI" pitchFamily="50" charset="-128"/>
                <a:ea typeface="Meiryo UI" pitchFamily="50" charset="-128"/>
                <a:cs typeface="Meiryo UI" pitchFamily="50" charset="-128"/>
              </a:rPr>
              <a:t>  ･かかりつけ医</a:t>
            </a:r>
            <a:endParaRPr lang="en-US" altLang="ja-JP" sz="1300" b="1" dirty="0" smtClean="0">
              <a:solidFill>
                <a:prstClr val="white"/>
              </a:solidFill>
              <a:latin typeface="Meiryo UI" pitchFamily="50" charset="-128"/>
              <a:ea typeface="Meiryo UI" pitchFamily="50" charset="-128"/>
              <a:cs typeface="Meiryo UI" pitchFamily="50" charset="-128"/>
            </a:endParaRPr>
          </a:p>
          <a:p>
            <a:pPr fontAlgn="auto">
              <a:spcBef>
                <a:spcPts val="300"/>
              </a:spcBef>
              <a:spcAft>
                <a:spcPts val="0"/>
              </a:spcAft>
            </a:pPr>
            <a:r>
              <a:rPr lang="ja-JP" altLang="en-US" sz="1300" b="1" dirty="0" smtClean="0">
                <a:solidFill>
                  <a:prstClr val="white"/>
                </a:solidFill>
                <a:latin typeface="Meiryo UI" pitchFamily="50" charset="-128"/>
                <a:ea typeface="Meiryo UI" pitchFamily="50" charset="-128"/>
                <a:cs typeface="Meiryo UI" pitchFamily="50" charset="-128"/>
              </a:rPr>
              <a:t>  ･地域の連携病院</a:t>
            </a:r>
            <a:endParaRPr lang="en-US" altLang="ja-JP" sz="1300" b="1" dirty="0" smtClean="0">
              <a:solidFill>
                <a:prstClr val="white"/>
              </a:solidFill>
              <a:latin typeface="Meiryo UI" pitchFamily="50" charset="-128"/>
              <a:ea typeface="Meiryo UI"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9" name="テキスト ボックス 8"/>
          <p:cNvSpPr txBox="1"/>
          <p:nvPr/>
        </p:nvSpPr>
        <p:spPr>
          <a:xfrm>
            <a:off x="5830796" y="2331277"/>
            <a:ext cx="2190750" cy="584775"/>
          </a:xfrm>
          <a:prstGeom prst="rect">
            <a:avLst/>
          </a:prstGeom>
          <a:noFill/>
        </p:spPr>
        <p:txBody>
          <a:bodyPr wrap="square" rtlCol="0">
            <a:spAutoFit/>
          </a:bodyPr>
          <a:lstStyle/>
          <a:p>
            <a:pPr fontAlgn="auto">
              <a:spcBef>
                <a:spcPts val="0"/>
              </a:spcBef>
              <a:spcAft>
                <a:spcPts val="0"/>
              </a:spcAft>
            </a:pPr>
            <a:r>
              <a:rPr lang="ja-JP" altLang="en-US" sz="1400" b="1" dirty="0" smtClean="0">
                <a:solidFill>
                  <a:srgbClr val="9BBB59">
                    <a:lumMod val="75000"/>
                  </a:srgbClr>
                </a:solidFill>
                <a:latin typeface="Meiryo UI" pitchFamily="50" charset="-128"/>
                <a:ea typeface="Meiryo UI" pitchFamily="50" charset="-128"/>
                <a:cs typeface="Meiryo UI" pitchFamily="50" charset="-128"/>
              </a:rPr>
              <a:t> 介護が必要になったら･･･</a:t>
            </a:r>
            <a:endParaRPr lang="en-US" altLang="ja-JP" sz="1400" b="1" dirty="0" smtClean="0">
              <a:solidFill>
                <a:srgbClr val="9BBB59">
                  <a:lumMod val="75000"/>
                </a:srgb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800" b="1" dirty="0" smtClean="0">
                <a:solidFill>
                  <a:srgbClr val="9BBB59">
                    <a:lumMod val="75000"/>
                  </a:srgbClr>
                </a:solidFill>
                <a:latin typeface="Meiryo UI" pitchFamily="50" charset="-128"/>
                <a:ea typeface="Meiryo UI" pitchFamily="50" charset="-128"/>
                <a:cs typeface="Meiryo UI" pitchFamily="50" charset="-128"/>
              </a:rPr>
              <a:t>   介    護</a:t>
            </a:r>
            <a:endParaRPr lang="en-US" altLang="ja-JP" sz="1800" b="1" dirty="0" smtClean="0">
              <a:solidFill>
                <a:srgbClr val="9BBB59">
                  <a:lumMod val="75000"/>
                </a:srgbClr>
              </a:solidFill>
              <a:latin typeface="Meiryo UI" pitchFamily="50" charset="-128"/>
              <a:ea typeface="Meiryo UI" pitchFamily="50" charset="-128"/>
              <a:cs typeface="Meiryo UI" pitchFamily="50" charset="-128"/>
            </a:endParaRPr>
          </a:p>
        </p:txBody>
      </p:sp>
      <p:sp>
        <p:nvSpPr>
          <p:cNvPr id="237" name="テキスト ボックス 236"/>
          <p:cNvSpPr txBox="1"/>
          <p:nvPr/>
        </p:nvSpPr>
        <p:spPr>
          <a:xfrm>
            <a:off x="5401255" y="3018322"/>
            <a:ext cx="2459667" cy="1056700"/>
          </a:xfrm>
          <a:prstGeom prst="rect">
            <a:avLst/>
          </a:prstGeom>
          <a:noFill/>
        </p:spPr>
        <p:txBody>
          <a:bodyPr wrap="square" rtlCol="0">
            <a:spAutoFit/>
          </a:bodyPr>
          <a:lstStyle/>
          <a:p>
            <a:pPr fontAlgn="auto">
              <a:spcBef>
                <a:spcPts val="0"/>
              </a:spcBef>
              <a:spcAft>
                <a:spcPts val="0"/>
              </a:spcAft>
            </a:pPr>
            <a:r>
              <a:rPr lang="en-US" altLang="ja-JP" sz="1300" b="1" dirty="0" smtClean="0">
                <a:solidFill>
                  <a:prstClr val="black">
                    <a:lumMod val="65000"/>
                    <a:lumOff val="35000"/>
                  </a:prstClr>
                </a:solidFill>
                <a:latin typeface="Meiryo UI" pitchFamily="50" charset="-128"/>
                <a:ea typeface="Meiryo UI" pitchFamily="50" charset="-128"/>
                <a:cs typeface="Meiryo UI" pitchFamily="50" charset="-128"/>
              </a:rPr>
              <a:t>【</a:t>
            </a:r>
            <a:r>
              <a:rPr lang="ja-JP" altLang="en-US" sz="1300" b="1" dirty="0" smtClean="0">
                <a:solidFill>
                  <a:prstClr val="black">
                    <a:lumMod val="65000"/>
                    <a:lumOff val="35000"/>
                  </a:prstClr>
                </a:solidFill>
                <a:latin typeface="Meiryo UI" pitchFamily="50" charset="-128"/>
                <a:ea typeface="Meiryo UI" pitchFamily="50" charset="-128"/>
                <a:cs typeface="Meiryo UI" pitchFamily="50" charset="-128"/>
              </a:rPr>
              <a:t>在宅サービス</a:t>
            </a:r>
            <a:r>
              <a:rPr lang="en-US" altLang="ja-JP" sz="1300" b="1" dirty="0" smtClean="0">
                <a:solidFill>
                  <a:prstClr val="black">
                    <a:lumMod val="65000"/>
                    <a:lumOff val="35000"/>
                  </a:prstClr>
                </a:solidFill>
                <a:latin typeface="Meiryo UI" pitchFamily="50" charset="-128"/>
                <a:ea typeface="Meiryo UI" pitchFamily="50" charset="-128"/>
                <a:cs typeface="Meiryo UI" pitchFamily="50" charset="-128"/>
              </a:rPr>
              <a:t>】</a:t>
            </a:r>
          </a:p>
          <a:p>
            <a:pPr fontAlgn="auto">
              <a:spcBef>
                <a:spcPts val="20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･訪問サービス </a:t>
            </a: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 </a:t>
            </a: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･福祉用具</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･通所サービス  ･短期入所</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･小規模多機能型居宅介護</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a:t>
            </a:r>
            <a:r>
              <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rPr>
              <a:t>24</a:t>
            </a: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時間対応の訪問サービス</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44" name="円/楕円 243"/>
          <p:cNvSpPr/>
          <p:nvPr/>
        </p:nvSpPr>
        <p:spPr>
          <a:xfrm>
            <a:off x="4823625" y="5807267"/>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45" name="円/楕円 244"/>
          <p:cNvSpPr/>
          <p:nvPr/>
        </p:nvSpPr>
        <p:spPr>
          <a:xfrm>
            <a:off x="3868628" y="5858186"/>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43" name="テキスト ボックス 242"/>
          <p:cNvSpPr txBox="1"/>
          <p:nvPr/>
        </p:nvSpPr>
        <p:spPr>
          <a:xfrm>
            <a:off x="3708866" y="6059861"/>
            <a:ext cx="1775135" cy="292388"/>
          </a:xfrm>
          <a:prstGeom prst="rect">
            <a:avLst/>
          </a:prstGeom>
          <a:noFill/>
        </p:spPr>
        <p:txBody>
          <a:bodyPr wrap="square" rtlCol="0">
            <a:spAutoFit/>
          </a:bodyPr>
          <a:lstStyle/>
          <a:p>
            <a:pPr fontAlgn="auto">
              <a:spcBef>
                <a:spcPts val="0"/>
              </a:spcBef>
              <a:spcAft>
                <a:spcPts val="0"/>
              </a:spcAft>
            </a:pPr>
            <a:r>
              <a:rPr lang="ja-JP" altLang="en-US" sz="1300" b="1" dirty="0" smtClean="0">
                <a:solidFill>
                  <a:prstClr val="black">
                    <a:lumMod val="65000"/>
                    <a:lumOff val="35000"/>
                  </a:prstClr>
                </a:solidFill>
                <a:latin typeface="Meiryo UI" pitchFamily="50" charset="-128"/>
                <a:ea typeface="Meiryo UI" pitchFamily="50" charset="-128"/>
                <a:cs typeface="Meiryo UI" pitchFamily="50" charset="-128"/>
              </a:rPr>
              <a:t> 自治会   ボランティア</a:t>
            </a:r>
            <a:endParaRPr lang="en-US" altLang="ja-JP" sz="1300" b="1" dirty="0" smtClean="0">
              <a:solidFill>
                <a:prstClr val="black">
                  <a:lumMod val="65000"/>
                  <a:lumOff val="35000"/>
                </a:prstClr>
              </a:solidFill>
              <a:latin typeface="Meiryo UI" pitchFamily="50" charset="-128"/>
              <a:ea typeface="Meiryo UI" pitchFamily="50" charset="-128"/>
              <a:cs typeface="Meiryo UI" pitchFamily="50" charset="-128"/>
            </a:endParaRPr>
          </a:p>
        </p:txBody>
      </p:sp>
      <p:sp>
        <p:nvSpPr>
          <p:cNvPr id="239" name="テキスト ボックス 238"/>
          <p:cNvSpPr txBox="1"/>
          <p:nvPr/>
        </p:nvSpPr>
        <p:spPr>
          <a:xfrm>
            <a:off x="7193036" y="2818640"/>
            <a:ext cx="1746954" cy="795089"/>
          </a:xfrm>
          <a:prstGeom prst="rect">
            <a:avLst/>
          </a:prstGeom>
          <a:noFill/>
        </p:spPr>
        <p:txBody>
          <a:bodyPr wrap="square" rtlCol="0">
            <a:spAutoFit/>
          </a:bodyPr>
          <a:lstStyle/>
          <a:p>
            <a:pPr fontAlgn="auto">
              <a:spcBef>
                <a:spcPts val="0"/>
              </a:spcBef>
              <a:spcAft>
                <a:spcPts val="0"/>
              </a:spcAft>
            </a:pPr>
            <a:r>
              <a:rPr lang="en-US" altLang="ja-JP" sz="1100" b="1" dirty="0" smtClean="0">
                <a:solidFill>
                  <a:prstClr val="white"/>
                </a:solidFill>
                <a:latin typeface="Meiryo UI" pitchFamily="50" charset="-128"/>
                <a:ea typeface="Meiryo UI" pitchFamily="50" charset="-128"/>
                <a:cs typeface="Meiryo UI" pitchFamily="50" charset="-128"/>
              </a:rPr>
              <a:t>【</a:t>
            </a:r>
            <a:r>
              <a:rPr lang="ja-JP" altLang="en-US" sz="1100" b="1" dirty="0" smtClean="0">
                <a:solidFill>
                  <a:prstClr val="white"/>
                </a:solidFill>
                <a:latin typeface="Meiryo UI" pitchFamily="50" charset="-128"/>
                <a:ea typeface="Meiryo UI" pitchFamily="50" charset="-128"/>
                <a:cs typeface="Meiryo UI" pitchFamily="50" charset="-128"/>
              </a:rPr>
              <a:t>施設･居住系サービス</a:t>
            </a:r>
            <a:r>
              <a:rPr lang="en-US" altLang="ja-JP" sz="1100" b="1" dirty="0" smtClean="0">
                <a:solidFill>
                  <a:prstClr val="white"/>
                </a:solidFill>
                <a:latin typeface="Meiryo UI" pitchFamily="50" charset="-128"/>
                <a:ea typeface="Meiryo UI" pitchFamily="50" charset="-128"/>
                <a:cs typeface="Meiryo UI" pitchFamily="50" charset="-128"/>
              </a:rPr>
              <a:t>】</a:t>
            </a:r>
          </a:p>
          <a:p>
            <a:pPr fontAlgn="auto">
              <a:spcBef>
                <a:spcPts val="20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･介護老人福祉施設</a:t>
            </a:r>
            <a:endParaRPr lang="en-US" altLang="ja-JP" sz="11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･介護老人保健施設</a:t>
            </a:r>
            <a:endParaRPr lang="en-US" altLang="ja-JP" sz="11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100" b="1" dirty="0" smtClean="0">
                <a:solidFill>
                  <a:prstClr val="white"/>
                </a:solidFill>
                <a:latin typeface="Meiryo UI" pitchFamily="50" charset="-128"/>
                <a:ea typeface="Meiryo UI" pitchFamily="50" charset="-128"/>
                <a:cs typeface="Meiryo UI" pitchFamily="50" charset="-128"/>
              </a:rPr>
              <a:t>･認知症共同生活介護 等</a:t>
            </a:r>
            <a:endParaRPr lang="en-US" altLang="ja-JP" sz="1100" b="1" dirty="0" smtClean="0">
              <a:solidFill>
                <a:prstClr val="white"/>
              </a:solidFill>
              <a:latin typeface="Meiryo UI" pitchFamily="50" charset="-128"/>
              <a:ea typeface="Meiryo UI" pitchFamily="50" charset="-128"/>
              <a:cs typeface="Meiryo UI" pitchFamily="50" charset="-128"/>
            </a:endParaRPr>
          </a:p>
        </p:txBody>
      </p:sp>
      <p:sp>
        <p:nvSpPr>
          <p:cNvPr id="246" name="円弧 245"/>
          <p:cNvSpPr/>
          <p:nvPr/>
        </p:nvSpPr>
        <p:spPr>
          <a:xfrm rot="6412652">
            <a:off x="4480724" y="3510825"/>
            <a:ext cx="771737"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47" name="円弧 246"/>
          <p:cNvSpPr/>
          <p:nvPr/>
        </p:nvSpPr>
        <p:spPr>
          <a:xfrm rot="10265966">
            <a:off x="2781494" y="3846336"/>
            <a:ext cx="721440" cy="654257"/>
          </a:xfrm>
          <a:prstGeom prst="arc">
            <a:avLst>
              <a:gd name="adj1" fmla="val 15935650"/>
              <a:gd name="adj2" fmla="val 765473"/>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48" name="円弧 247"/>
          <p:cNvSpPr/>
          <p:nvPr/>
        </p:nvSpPr>
        <p:spPr>
          <a:xfrm rot="8340376">
            <a:off x="2853551" y="3579677"/>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fontAlgn="auto">
              <a:spcBef>
                <a:spcPts val="0"/>
              </a:spcBef>
              <a:spcAft>
                <a:spcPts val="0"/>
              </a:spcAft>
            </a:pPr>
            <a:r>
              <a:rPr lang="ja-JP" altLang="en-US" sz="1300" b="1" dirty="0" smtClean="0">
                <a:solidFill>
                  <a:srgbClr val="4F81BD">
                    <a:lumMod val="75000"/>
                  </a:srgbClr>
                </a:solidFill>
                <a:latin typeface="Meiryo UI" pitchFamily="50" charset="-128"/>
                <a:ea typeface="Meiryo UI" pitchFamily="50" charset="-128"/>
                <a:cs typeface="Meiryo UI" pitchFamily="50" charset="-128"/>
              </a:rPr>
              <a:t>通院･入院</a:t>
            </a:r>
            <a:endParaRPr lang="en-US" altLang="ja-JP" sz="1300" b="1" dirty="0" smtClean="0">
              <a:solidFill>
                <a:srgbClr val="4F81BD">
                  <a:lumMod val="75000"/>
                </a:srgbClr>
              </a:solidFill>
              <a:latin typeface="Meiryo UI" pitchFamily="50" charset="-128"/>
              <a:ea typeface="Meiryo UI"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fontAlgn="auto">
              <a:spcBef>
                <a:spcPts val="0"/>
              </a:spcBef>
              <a:spcAft>
                <a:spcPts val="0"/>
              </a:spcAft>
            </a:pPr>
            <a:r>
              <a:rPr lang="ja-JP" altLang="en-US" sz="1300" b="1" dirty="0" smtClean="0">
                <a:solidFill>
                  <a:srgbClr val="9BBB59">
                    <a:lumMod val="75000"/>
                  </a:srgbClr>
                </a:solidFill>
                <a:latin typeface="Meiryo UI" pitchFamily="50" charset="-128"/>
                <a:ea typeface="Meiryo UI" pitchFamily="50" charset="-128"/>
                <a:cs typeface="Meiryo UI" pitchFamily="50" charset="-128"/>
              </a:rPr>
              <a:t>通所･入所</a:t>
            </a:r>
            <a:endParaRPr lang="en-US" altLang="ja-JP" sz="1300" b="1" dirty="0" smtClean="0">
              <a:solidFill>
                <a:srgbClr val="9BBB59">
                  <a:lumMod val="75000"/>
                </a:srgbClr>
              </a:solidFill>
              <a:latin typeface="Meiryo UI" pitchFamily="50" charset="-128"/>
              <a:ea typeface="Meiryo UI" pitchFamily="50" charset="-128"/>
              <a:cs typeface="Meiryo UI" pitchFamily="50" charset="-128"/>
            </a:endParaRPr>
          </a:p>
        </p:txBody>
      </p:sp>
      <p:sp>
        <p:nvSpPr>
          <p:cNvPr id="251" name="円弧 250"/>
          <p:cNvSpPr/>
          <p:nvPr/>
        </p:nvSpPr>
        <p:spPr>
          <a:xfrm rot="4933733">
            <a:off x="4769280" y="3815806"/>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52" name="円弧 251"/>
          <p:cNvSpPr/>
          <p:nvPr/>
        </p:nvSpPr>
        <p:spPr>
          <a:xfrm rot="11151400">
            <a:off x="3062219" y="486803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53" name="円弧 252"/>
          <p:cNvSpPr/>
          <p:nvPr/>
        </p:nvSpPr>
        <p:spPr>
          <a:xfrm rot="9951398">
            <a:off x="4395133" y="4933900"/>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sz="1800" smtClean="0">
              <a:solidFill>
                <a:prstClr val="black"/>
              </a:solidFill>
            </a:endParaRPr>
          </a:p>
        </p:txBody>
      </p:sp>
      <p:sp>
        <p:nvSpPr>
          <p:cNvPr id="254" name="テキスト ボックス 253"/>
          <p:cNvSpPr txBox="1"/>
          <p:nvPr/>
        </p:nvSpPr>
        <p:spPr>
          <a:xfrm>
            <a:off x="6462892" y="4831330"/>
            <a:ext cx="2289654"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fontAlgn="auto">
              <a:spcBef>
                <a:spcPts val="600"/>
              </a:spcBef>
              <a:spcAft>
                <a:spcPts val="0"/>
              </a:spcAft>
            </a:pPr>
            <a:endParaRPr lang="en-US" altLang="ja-JP" sz="100" b="1" dirty="0" smtClean="0">
              <a:solidFill>
                <a:prstClr val="black"/>
              </a:solidFill>
              <a:latin typeface="Meiryo UI" pitchFamily="50" charset="-128"/>
              <a:ea typeface="Meiryo UI" pitchFamily="50" charset="-128"/>
              <a:cs typeface="Meiryo UI" pitchFamily="50" charset="-128"/>
            </a:endParaRPr>
          </a:p>
          <a:p>
            <a:pPr fontAlgn="auto">
              <a:spcBef>
                <a:spcPts val="600"/>
              </a:spcBef>
              <a:spcAft>
                <a:spcPts val="0"/>
              </a:spcAft>
            </a:pPr>
            <a:r>
              <a:rPr lang="ja-JP" altLang="en-US" sz="1300" b="1" dirty="0" smtClean="0">
                <a:solidFill>
                  <a:prstClr val="black"/>
                </a:solidFill>
                <a:latin typeface="Meiryo UI" pitchFamily="50" charset="-128"/>
                <a:ea typeface="Meiryo UI" pitchFamily="50" charset="-128"/>
                <a:cs typeface="Meiryo UI" pitchFamily="50" charset="-128"/>
              </a:rPr>
              <a:t> 地域包括ケアシステムは、</a:t>
            </a:r>
            <a:endParaRPr lang="en-US" altLang="ja-JP" sz="1300" b="1" dirty="0" smtClean="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smtClean="0">
                <a:solidFill>
                  <a:prstClr val="black"/>
                </a:solidFill>
                <a:latin typeface="Meiryo UI" pitchFamily="50" charset="-128"/>
                <a:ea typeface="Meiryo UI" pitchFamily="50" charset="-128"/>
                <a:cs typeface="Meiryo UI" pitchFamily="50" charset="-128"/>
              </a:rPr>
              <a:t> おおむね</a:t>
            </a:r>
            <a:r>
              <a:rPr lang="en-US" altLang="ja-JP" sz="1300" b="1" dirty="0" smtClean="0">
                <a:solidFill>
                  <a:prstClr val="black"/>
                </a:solidFill>
                <a:latin typeface="Meiryo UI" pitchFamily="50" charset="-128"/>
                <a:ea typeface="Meiryo UI" pitchFamily="50" charset="-128"/>
                <a:cs typeface="Meiryo UI" pitchFamily="50" charset="-128"/>
              </a:rPr>
              <a:t>30</a:t>
            </a:r>
            <a:r>
              <a:rPr lang="ja-JP" altLang="en-US" sz="1300" b="1" dirty="0" smtClean="0">
                <a:solidFill>
                  <a:prstClr val="black"/>
                </a:solidFill>
                <a:latin typeface="Meiryo UI" pitchFamily="50" charset="-128"/>
                <a:ea typeface="Meiryo UI" pitchFamily="50" charset="-128"/>
                <a:cs typeface="Meiryo UI" pitchFamily="50" charset="-128"/>
              </a:rPr>
              <a:t>分以内に</a:t>
            </a:r>
            <a:endParaRPr lang="en-US" altLang="ja-JP" sz="1300" b="1" dirty="0" smtClean="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smtClean="0">
                <a:solidFill>
                  <a:prstClr val="black"/>
                </a:solidFill>
                <a:latin typeface="Meiryo UI" pitchFamily="50" charset="-128"/>
                <a:ea typeface="Meiryo UI" pitchFamily="50" charset="-128"/>
                <a:cs typeface="Meiryo UI" pitchFamily="50" charset="-128"/>
              </a:rPr>
              <a:t> 必要なサービスが提供される</a:t>
            </a:r>
            <a:endParaRPr lang="en-US" altLang="ja-JP" sz="1300" b="1" dirty="0" smtClean="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smtClean="0">
                <a:solidFill>
                  <a:prstClr val="black"/>
                </a:solidFill>
                <a:latin typeface="Meiryo UI" pitchFamily="50" charset="-128"/>
                <a:ea typeface="Meiryo UI" pitchFamily="50" charset="-128"/>
                <a:cs typeface="Meiryo UI" pitchFamily="50" charset="-128"/>
              </a:rPr>
              <a:t> 日常生活圏域（中学校区）</a:t>
            </a:r>
            <a:endParaRPr lang="en-US" altLang="ja-JP" sz="1300" b="1" dirty="0" smtClean="0">
              <a:solidFill>
                <a:prstClr val="black"/>
              </a:solidFill>
              <a:latin typeface="Meiryo UI" pitchFamily="50" charset="-128"/>
              <a:ea typeface="Meiryo UI" pitchFamily="50" charset="-128"/>
              <a:cs typeface="Meiryo UI" pitchFamily="50" charset="-128"/>
            </a:endParaRPr>
          </a:p>
          <a:p>
            <a:pPr fontAlgn="auto">
              <a:spcBef>
                <a:spcPts val="400"/>
              </a:spcBef>
              <a:spcAft>
                <a:spcPts val="0"/>
              </a:spcAft>
            </a:pPr>
            <a:r>
              <a:rPr lang="ja-JP" altLang="en-US" sz="1300" b="1" dirty="0" smtClean="0">
                <a:solidFill>
                  <a:prstClr val="black"/>
                </a:solidFill>
                <a:latin typeface="Meiryo UI" pitchFamily="50" charset="-128"/>
                <a:ea typeface="Meiryo UI" pitchFamily="50" charset="-128"/>
                <a:cs typeface="Meiryo UI" pitchFamily="50" charset="-128"/>
              </a:rPr>
              <a:t> を単位として想定</a:t>
            </a:r>
            <a:endParaRPr lang="en-US" altLang="ja-JP" sz="1300" b="1"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smtClean="0">
              <a:solidFill>
                <a:prstClr val="black"/>
              </a:solidFill>
              <a:latin typeface="Meiryo UI" pitchFamily="50" charset="-128"/>
              <a:ea typeface="Meiryo UI" pitchFamily="50" charset="-128"/>
              <a:cs typeface="Meiryo UI" pitchFamily="50" charset="-128"/>
            </a:endParaRPr>
          </a:p>
          <a:p>
            <a:pPr fontAlgn="auto">
              <a:spcBef>
                <a:spcPts val="0"/>
              </a:spcBef>
              <a:spcAft>
                <a:spcPts val="0"/>
              </a:spcAft>
            </a:pPr>
            <a:endParaRPr lang="en-US" altLang="ja-JP" sz="100" b="1" dirty="0" smtClean="0">
              <a:solidFill>
                <a:prstClr val="black"/>
              </a:solidFill>
              <a:latin typeface="Meiryo UI" pitchFamily="50" charset="-128"/>
              <a:ea typeface="Meiryo UI" pitchFamily="50" charset="-128"/>
              <a:cs typeface="Meiryo UI" pitchFamily="50" charset="-128"/>
            </a:endParaRPr>
          </a:p>
        </p:txBody>
      </p:sp>
      <p:sp>
        <p:nvSpPr>
          <p:cNvPr id="255" name="テキスト ボックス 254"/>
          <p:cNvSpPr txBox="1"/>
          <p:nvPr/>
        </p:nvSpPr>
        <p:spPr>
          <a:xfrm>
            <a:off x="437869" y="5433260"/>
            <a:ext cx="1737646" cy="646331"/>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相談業務や</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サービスのコーディネート</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a:p>
            <a:pPr fontAlgn="auto">
              <a:spcBef>
                <a:spcPts val="0"/>
              </a:spcBef>
              <a:spcAft>
                <a:spcPts val="0"/>
              </a:spcAft>
            </a:pPr>
            <a:r>
              <a:rPr lang="ja-JP" altLang="en-US" sz="1200" b="1" dirty="0" smtClean="0">
                <a:solidFill>
                  <a:prstClr val="black">
                    <a:lumMod val="65000"/>
                    <a:lumOff val="35000"/>
                  </a:prstClr>
                </a:solidFill>
                <a:latin typeface="Meiryo UI" pitchFamily="50" charset="-128"/>
                <a:ea typeface="Meiryo UI" pitchFamily="50" charset="-128"/>
                <a:cs typeface="Meiryo UI" pitchFamily="50" charset="-128"/>
              </a:rPr>
              <a:t>を行う</a:t>
            </a:r>
            <a:endParaRPr lang="en-US" altLang="ja-JP" sz="1200" b="1" dirty="0" smtClean="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433929" y="4012750"/>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413401" y="3980850"/>
            <a:ext cx="156162" cy="22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60" name="正方形/長方形 259"/>
          <p:cNvSpPr/>
          <p:nvPr/>
        </p:nvSpPr>
        <p:spPr>
          <a:xfrm>
            <a:off x="4991121" y="3963122"/>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542261" y="3594656"/>
            <a:ext cx="853218" cy="699022"/>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2071946" y="5161343"/>
            <a:ext cx="433441" cy="689967"/>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599788" y="3644767"/>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正方形/長方形 264"/>
          <p:cNvSpPr/>
          <p:nvPr/>
        </p:nvSpPr>
        <p:spPr>
          <a:xfrm rot="19026107">
            <a:off x="4405854" y="4169909"/>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smtClean="0">
              <a:solidFill>
                <a:prstClr val="white"/>
              </a:solidFill>
            </a:endParaRPr>
          </a:p>
        </p:txBody>
      </p:sp>
      <p:sp>
        <p:nvSpPr>
          <p:cNvPr id="266" name="テキスト ボックス 265"/>
          <p:cNvSpPr txBox="1"/>
          <p:nvPr/>
        </p:nvSpPr>
        <p:spPr>
          <a:xfrm>
            <a:off x="2946764" y="5940945"/>
            <a:ext cx="3579713" cy="292388"/>
          </a:xfrm>
          <a:prstGeom prst="rect">
            <a:avLst/>
          </a:prstGeom>
          <a:noFill/>
        </p:spPr>
        <p:txBody>
          <a:bodyPr wrap="square" rtlCol="0">
            <a:spAutoFit/>
          </a:bodyPr>
          <a:lstStyle/>
          <a:p>
            <a:pPr fontAlgn="auto">
              <a:spcBef>
                <a:spcPts val="0"/>
              </a:spcBef>
              <a:spcAft>
                <a:spcPts val="0"/>
              </a:spcAft>
            </a:pPr>
            <a:r>
              <a:rPr lang="ja-JP" altLang="en-US" sz="1300" b="1" dirty="0" smtClean="0">
                <a:solidFill>
                  <a:prstClr val="black">
                    <a:lumMod val="65000"/>
                    <a:lumOff val="35000"/>
                  </a:prstClr>
                </a:solidFill>
                <a:latin typeface="Meiryo UI" pitchFamily="50" charset="-128"/>
                <a:ea typeface="Meiryo UI" pitchFamily="50" charset="-128"/>
                <a:cs typeface="Meiryo UI" pitchFamily="50" charset="-128"/>
              </a:rPr>
              <a:t>老人クラブ                             </a:t>
            </a:r>
            <a:r>
              <a:rPr lang="en-US" altLang="ja-JP" sz="1300" b="1" dirty="0" smtClean="0">
                <a:solidFill>
                  <a:prstClr val="black">
                    <a:lumMod val="65000"/>
                    <a:lumOff val="35000"/>
                  </a:prstClr>
                </a:solidFill>
                <a:latin typeface="Meiryo UI" pitchFamily="50" charset="-128"/>
                <a:ea typeface="Meiryo UI" pitchFamily="50" charset="-128"/>
                <a:cs typeface="Meiryo UI" pitchFamily="50" charset="-128"/>
              </a:rPr>
              <a:t>NPO</a:t>
            </a:r>
            <a:r>
              <a:rPr lang="ja-JP" altLang="en-US" sz="1300" b="1" dirty="0" smtClean="0">
                <a:solidFill>
                  <a:prstClr val="black">
                    <a:lumMod val="65000"/>
                    <a:lumOff val="35000"/>
                  </a:prstClr>
                </a:solidFill>
                <a:latin typeface="Meiryo UI" pitchFamily="50" charset="-128"/>
                <a:ea typeface="Meiryo UI" pitchFamily="50" charset="-128"/>
                <a:cs typeface="Meiryo UI" pitchFamily="50" charset="-128"/>
              </a:rPr>
              <a:t> 等</a:t>
            </a:r>
            <a:endParaRPr lang="en-US" altLang="ja-JP" sz="1300" b="1" dirty="0" smtClean="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85286" y="40912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04560" y="6473374"/>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200" b="1" dirty="0" smtClean="0">
                <a:solidFill>
                  <a:prstClr val="black"/>
                </a:solidFill>
                <a:latin typeface="Meiryo UI" pitchFamily="50" charset="-128"/>
                <a:ea typeface="Meiryo UI" pitchFamily="50" charset="-128"/>
                <a:cs typeface="Meiryo UI" pitchFamily="50" charset="-128"/>
              </a:rPr>
              <a:t>（厚生労働省資料を一部改変）</a:t>
            </a:r>
            <a:endParaRPr lang="ja-JP" altLang="en-US" sz="1200" b="1" dirty="0">
              <a:solidFill>
                <a:prstClr val="black"/>
              </a:solidFill>
              <a:latin typeface="Meiryo UI" pitchFamily="50" charset="-128"/>
              <a:ea typeface="Meiryo UI" pitchFamily="50" charset="-128"/>
              <a:cs typeface="Meiryo UI" pitchFamily="50" charset="-128"/>
            </a:endParaRPr>
          </a:p>
        </p:txBody>
      </p:sp>
      <p:sp>
        <p:nvSpPr>
          <p:cNvPr id="48" name="Rectangle 3"/>
          <p:cNvSpPr>
            <a:spLocks noChangeArrowheads="1"/>
          </p:cNvSpPr>
          <p:nvPr/>
        </p:nvSpPr>
        <p:spPr bwMode="auto">
          <a:xfrm>
            <a:off x="264318" y="81922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a:xfrm>
            <a:off x="133350" y="2114550"/>
            <a:ext cx="3310860" cy="22660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smtClean="0">
                <a:solidFill>
                  <a:prstClr val="black">
                    <a:tint val="75000"/>
                  </a:prstClr>
                </a:solidFill>
              </a:rPr>
              <a:pPr/>
              <a:t>106</a:t>
            </a:fld>
            <a:endParaRPr lang="ja-JP" altLang="en-US">
              <a:solidFill>
                <a:prstClr val="black">
                  <a:tint val="75000"/>
                </a:prstClr>
              </a:solidFill>
            </a:endParaRPr>
          </a:p>
        </p:txBody>
      </p:sp>
    </p:spTree>
    <p:extLst>
      <p:ext uri="{BB962C8B-B14F-4D97-AF65-F5344CB8AC3E}">
        <p14:creationId xmlns:p14="http://schemas.microsoft.com/office/powerpoint/2010/main" val="70369327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9463" y="1739900"/>
            <a:ext cx="7772400" cy="2127250"/>
          </a:xfrm>
        </p:spPr>
        <p:style>
          <a:lnRef idx="1">
            <a:schemeClr val="accent3"/>
          </a:lnRef>
          <a:fillRef idx="2">
            <a:schemeClr val="accent3"/>
          </a:fillRef>
          <a:effectRef idx="1">
            <a:schemeClr val="accent3"/>
          </a:effectRef>
          <a:fontRef idx="minor">
            <a:schemeClr val="dk1"/>
          </a:fontRef>
        </p:style>
        <p:txBody>
          <a:bodyPr/>
          <a:lstStyle/>
          <a:p>
            <a:pPr algn="ctr"/>
            <a:r>
              <a:rPr kumimoji="1" lang="ja-JP" altLang="en-US" dirty="0" smtClean="0"/>
              <a:t>知っておきたい老年期看護の知識</a:t>
            </a:r>
            <a:r>
              <a:rPr kumimoji="1" lang="en-US" altLang="ja-JP" dirty="0" smtClean="0"/>
              <a:t/>
            </a:r>
            <a:br>
              <a:rPr kumimoji="1" lang="en-US" altLang="ja-JP" dirty="0" smtClean="0"/>
            </a:br>
            <a:r>
              <a:rPr kumimoji="1" lang="en-US" altLang="ja-JP" dirty="0" smtClean="0"/>
              <a:t/>
            </a:r>
            <a:br>
              <a:rPr kumimoji="1" lang="en-US" altLang="ja-JP" dirty="0" smtClean="0"/>
            </a:br>
            <a:r>
              <a:rPr lang="ja-JP" altLang="en-US" dirty="0"/>
              <a:t>「</a:t>
            </a:r>
            <a:r>
              <a:rPr lang="ja-JP" altLang="en-US" dirty="0" smtClean="0"/>
              <a:t>老年期</a:t>
            </a:r>
            <a:r>
              <a:rPr lang="ja-JP" altLang="en-US" dirty="0"/>
              <a:t>うつ</a:t>
            </a:r>
            <a:r>
              <a:rPr lang="ja-JP" altLang="en-US" dirty="0" smtClean="0"/>
              <a:t>病」と「認知症」</a:t>
            </a:r>
            <a:endParaRPr kumimoji="1" lang="ja-JP" altLang="en-US" dirty="0"/>
          </a:p>
        </p:txBody>
      </p:sp>
      <p:sp>
        <p:nvSpPr>
          <p:cNvPr id="3" name="スライド番号プレースホルダー 2"/>
          <p:cNvSpPr>
            <a:spLocks noGrp="1"/>
          </p:cNvSpPr>
          <p:nvPr>
            <p:ph type="sldNum" sz="quarter" idx="12"/>
          </p:nvPr>
        </p:nvSpPr>
        <p:spPr/>
        <p:txBody>
          <a:bodyPr/>
          <a:lstStyle/>
          <a:p>
            <a:fld id="{4624CD1E-4861-483E-850D-67F2A8D0B1D1}" type="slidenum">
              <a:rPr lang="ja-JP" altLang="en-US" smtClean="0">
                <a:solidFill>
                  <a:prstClr val="black">
                    <a:tint val="75000"/>
                  </a:prstClr>
                </a:solidFill>
              </a:rPr>
              <a:pPr/>
              <a:t>107</a:t>
            </a:fld>
            <a:endParaRPr lang="ja-JP" altLang="en-US">
              <a:solidFill>
                <a:prstClr val="black">
                  <a:tint val="75000"/>
                </a:prstClr>
              </a:solidFill>
            </a:endParaRPr>
          </a:p>
        </p:txBody>
      </p:sp>
    </p:spTree>
    <p:extLst>
      <p:ext uri="{BB962C8B-B14F-4D97-AF65-F5344CB8AC3E}">
        <p14:creationId xmlns:p14="http://schemas.microsoft.com/office/powerpoint/2010/main" val="42829049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style>
          <a:lnRef idx="1">
            <a:schemeClr val="accent3"/>
          </a:lnRef>
          <a:fillRef idx="2">
            <a:schemeClr val="accent3"/>
          </a:fillRef>
          <a:effectRef idx="1">
            <a:schemeClr val="accent3"/>
          </a:effectRef>
          <a:fontRef idx="minor">
            <a:schemeClr val="dk1"/>
          </a:fontRef>
        </p:style>
        <p:txBody>
          <a:bodyPr/>
          <a:lstStyle/>
          <a:p>
            <a:r>
              <a:rPr kumimoji="1" lang="ja-JP" altLang="en-US" dirty="0" smtClean="0"/>
              <a:t>老年期のうつ病は多い？</a:t>
            </a:r>
            <a:endParaRPr kumimoji="1" lang="ja-JP" altLang="en-US" dirty="0"/>
          </a:p>
        </p:txBody>
      </p:sp>
      <p:sp>
        <p:nvSpPr>
          <p:cNvPr id="3" name="コンテンツ プレースホルダー 2"/>
          <p:cNvSpPr>
            <a:spLocks noGrp="1"/>
          </p:cNvSpPr>
          <p:nvPr>
            <p:ph idx="1"/>
          </p:nvPr>
        </p:nvSpPr>
        <p:spPr>
          <a:xfrm>
            <a:off x="457200" y="1268760"/>
            <a:ext cx="8229600" cy="5112568"/>
          </a:xfrm>
        </p:spPr>
        <p:txBody>
          <a:bodyPr>
            <a:noAutofit/>
          </a:bodyPr>
          <a:lstStyle/>
          <a:p>
            <a:pPr marL="0" indent="0">
              <a:buNone/>
            </a:pPr>
            <a:r>
              <a:rPr lang="en-US" altLang="ja-JP" sz="1600" b="1" dirty="0" smtClean="0"/>
              <a:t>《</a:t>
            </a:r>
            <a:r>
              <a:rPr lang="ja-JP" altLang="ja-JP" sz="1600" b="1" dirty="0" smtClean="0"/>
              <a:t>老年期</a:t>
            </a:r>
            <a:r>
              <a:rPr lang="ja-JP" altLang="ja-JP" sz="1600" b="1" dirty="0"/>
              <a:t>うつ病の</a:t>
            </a:r>
            <a:r>
              <a:rPr lang="ja-JP" altLang="ja-JP" sz="1600" b="1" dirty="0" smtClean="0"/>
              <a:t>特徴</a:t>
            </a:r>
            <a:r>
              <a:rPr lang="en-US" altLang="ja-JP" sz="1600" b="1" dirty="0" smtClean="0"/>
              <a:t>》</a:t>
            </a:r>
            <a:endParaRPr lang="ja-JP" altLang="ja-JP" sz="1600" dirty="0"/>
          </a:p>
          <a:p>
            <a:r>
              <a:rPr lang="ja-JP" altLang="ja-JP" sz="1600" dirty="0"/>
              <a:t>　老年期うつ病といってもうつ病には変わりありませんが、次のような特徴がみられます。</a:t>
            </a:r>
          </a:p>
          <a:p>
            <a:r>
              <a:rPr lang="ja-JP" altLang="ja-JP" sz="1600" dirty="0"/>
              <a:t>　（１）</a:t>
            </a:r>
            <a:r>
              <a:rPr lang="ja-JP" altLang="ja-JP" sz="1600" b="1" dirty="0">
                <a:solidFill>
                  <a:srgbClr val="FF0000"/>
                </a:solidFill>
              </a:rPr>
              <a:t>不安・焦燥感が強い</a:t>
            </a:r>
            <a:r>
              <a:rPr lang="ja-JP" altLang="ja-JP" sz="1600" dirty="0"/>
              <a:t>＝イライラしてじっとしておれず、家の中を歩き回り、憂うつな気分より不安が前面に出やすい傾向があります。</a:t>
            </a:r>
          </a:p>
          <a:p>
            <a:r>
              <a:rPr lang="ja-JP" altLang="ja-JP" sz="1600" dirty="0"/>
              <a:t>　（２）</a:t>
            </a:r>
            <a:r>
              <a:rPr lang="ja-JP" altLang="ja-JP" sz="1600" b="1" dirty="0">
                <a:solidFill>
                  <a:srgbClr val="FF0000"/>
                </a:solidFill>
              </a:rPr>
              <a:t>心気症状が強い</a:t>
            </a:r>
            <a:r>
              <a:rPr lang="ja-JP" altLang="ja-JP" sz="1600" dirty="0"/>
              <a:t>＝心気症状とは自分の健康に過度の不安を持ち、頭痛・めまい・のどのつかえなどを繰り返し訴えます。心配するほどその部に不快感を生じやすく、自律神経の反応も加わり症状は増強します。</a:t>
            </a:r>
          </a:p>
          <a:p>
            <a:r>
              <a:rPr lang="ja-JP" altLang="ja-JP" sz="1600" dirty="0"/>
              <a:t>　（３）</a:t>
            </a:r>
            <a:r>
              <a:rPr lang="ja-JP" altLang="ja-JP" sz="1600" b="1" dirty="0">
                <a:solidFill>
                  <a:srgbClr val="FF0000"/>
                </a:solidFill>
              </a:rPr>
              <a:t>妄想が出現しやすい</a:t>
            </a:r>
            <a:r>
              <a:rPr lang="ja-JP" altLang="ja-JP" sz="1600" dirty="0"/>
              <a:t>＝「自分は取り返しのつかない大きな罪を犯した」と訴え続ける罪業妄想、「財産がなくなり、今日の生活もできない」という貧困妄想、「回復の見込みがないがんが進行している」と訂正できない心気妄想などが代表的です。</a:t>
            </a:r>
          </a:p>
          <a:p>
            <a:r>
              <a:rPr lang="ja-JP" altLang="ja-JP" sz="1600" dirty="0"/>
              <a:t>　（４）</a:t>
            </a:r>
            <a:r>
              <a:rPr lang="ja-JP" altLang="ja-JP" sz="1600" b="1" dirty="0">
                <a:solidFill>
                  <a:srgbClr val="FF0000"/>
                </a:solidFill>
              </a:rPr>
              <a:t>身体疾患の合併が多い</a:t>
            </a:r>
            <a:r>
              <a:rPr lang="ja-JP" altLang="ja-JP" sz="1600" dirty="0"/>
              <a:t>＝老化に伴う身体機能の低下もあって、ふらつき、しびれなどの身体症状が前面に出やすくなります。持病として高血圧や糖尿病などを持たれているケースも多く、</a:t>
            </a:r>
            <a:r>
              <a:rPr lang="ja-JP" altLang="ja-JP" sz="1600" b="1" dirty="0"/>
              <a:t>表１</a:t>
            </a:r>
            <a:r>
              <a:rPr lang="ja-JP" altLang="ja-JP" sz="1600" dirty="0"/>
              <a:t>に示した身体疾患や薬剤から、うつ病が起こってくることもあります。</a:t>
            </a:r>
          </a:p>
          <a:p>
            <a:r>
              <a:rPr lang="ja-JP" altLang="ja-JP" sz="1600" dirty="0"/>
              <a:t>　（５）</a:t>
            </a:r>
            <a:r>
              <a:rPr lang="ja-JP" altLang="ja-JP" sz="1600" b="1" dirty="0">
                <a:solidFill>
                  <a:srgbClr val="FF0000"/>
                </a:solidFill>
              </a:rPr>
              <a:t>自殺率が高い</a:t>
            </a:r>
            <a:r>
              <a:rPr lang="ja-JP" altLang="ja-JP" sz="1600" dirty="0"/>
              <a:t>＝老年期の自殺の背景にはうつ病が潜んでいることが多いといわれます。うつ病は治る病気です。きちんと治療して自殺を防ぐことは、社会的な課題です。</a:t>
            </a:r>
          </a:p>
          <a:p>
            <a:r>
              <a:rPr lang="ja-JP" altLang="ja-JP" sz="1600" dirty="0"/>
              <a:t>　（６）</a:t>
            </a:r>
            <a:r>
              <a:rPr lang="ja-JP" altLang="ja-JP" sz="1600" b="1" dirty="0">
                <a:solidFill>
                  <a:srgbClr val="FF0000"/>
                </a:solidFill>
              </a:rPr>
              <a:t>認知症と間違われやすい</a:t>
            </a:r>
            <a:r>
              <a:rPr lang="ja-JP" altLang="ja-JP" sz="1600" dirty="0"/>
              <a:t>＝うつ病による精神機能のブレーキが強くなると、注意力や集中力が低下して認知症と間違われることがよくあります。医学的には仮性認知症と呼びますが、典型的なケースを紹介します。</a:t>
            </a:r>
          </a:p>
          <a:p>
            <a:endParaRPr kumimoji="1" lang="ja-JP" altLang="en-US" sz="16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108</a:t>
            </a:fld>
            <a:endParaRPr lang="ja-JP" altLang="en-US">
              <a:solidFill>
                <a:prstClr val="black">
                  <a:tint val="75000"/>
                </a:prstClr>
              </a:solidFill>
            </a:endParaRPr>
          </a:p>
        </p:txBody>
      </p:sp>
    </p:spTree>
    <p:extLst>
      <p:ext uri="{BB962C8B-B14F-4D97-AF65-F5344CB8AC3E}">
        <p14:creationId xmlns:p14="http://schemas.microsoft.com/office/powerpoint/2010/main" val="15884009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109</a:t>
            </a:fld>
            <a:endParaRPr lang="ja-JP" altLang="en-US">
              <a:solidFill>
                <a:prstClr val="black">
                  <a:tint val="75000"/>
                </a:prstClr>
              </a:solidFill>
            </a:endParaRPr>
          </a:p>
        </p:txBody>
      </p:sp>
      <p:sp>
        <p:nvSpPr>
          <p:cNvPr id="6" name="正方形/長方形 5"/>
          <p:cNvSpPr/>
          <p:nvPr/>
        </p:nvSpPr>
        <p:spPr>
          <a:xfrm>
            <a:off x="432644" y="764704"/>
            <a:ext cx="4787428" cy="58326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800" dirty="0">
                <a:solidFill>
                  <a:prstClr val="black"/>
                </a:solidFill>
              </a:rPr>
              <a:t>更年期は、</a:t>
            </a:r>
            <a:r>
              <a:rPr lang="ja-JP" altLang="en-US" sz="1800" b="1" u="sng" dirty="0">
                <a:solidFill>
                  <a:srgbClr val="FF0000"/>
                </a:solidFill>
              </a:rPr>
              <a:t>卵巣機能の低下が起こる閉経前後（</a:t>
            </a:r>
            <a:r>
              <a:rPr lang="en-US" altLang="ja-JP" sz="1800" b="1" u="sng" dirty="0">
                <a:solidFill>
                  <a:srgbClr val="FF0000"/>
                </a:solidFill>
              </a:rPr>
              <a:t>45</a:t>
            </a:r>
            <a:r>
              <a:rPr lang="ja-JP" altLang="en-US" sz="1800" b="1" u="sng" dirty="0">
                <a:solidFill>
                  <a:srgbClr val="FF0000"/>
                </a:solidFill>
              </a:rPr>
              <a:t>～</a:t>
            </a:r>
            <a:r>
              <a:rPr lang="en-US" altLang="ja-JP" sz="1800" b="1" u="sng" dirty="0">
                <a:solidFill>
                  <a:srgbClr val="FF0000"/>
                </a:solidFill>
              </a:rPr>
              <a:t>55</a:t>
            </a:r>
            <a:r>
              <a:rPr lang="ja-JP" altLang="en-US" sz="1800" b="1" u="sng" dirty="0">
                <a:solidFill>
                  <a:srgbClr val="FF0000"/>
                </a:solidFill>
              </a:rPr>
              <a:t>歳くらい）の時期</a:t>
            </a:r>
            <a:r>
              <a:rPr lang="ja-JP" altLang="en-US" sz="1800" dirty="0">
                <a:solidFill>
                  <a:prstClr val="black"/>
                </a:solidFill>
              </a:rPr>
              <a:t>を指します。</a:t>
            </a:r>
            <a:r>
              <a:rPr lang="ja-JP" altLang="en-US" sz="1800" b="1" u="sng" dirty="0">
                <a:solidFill>
                  <a:srgbClr val="FF0000"/>
                </a:solidFill>
              </a:rPr>
              <a:t>女性ホルモンであるエストロゲンの分泌が減退</a:t>
            </a:r>
            <a:r>
              <a:rPr lang="ja-JP" altLang="en-US" sz="1800" dirty="0">
                <a:solidFill>
                  <a:prstClr val="black"/>
                </a:solidFill>
              </a:rPr>
              <a:t>することにより、いわゆる「更年期障害」が起こります。更年期障害では、ほてりやのぼせ、めまい、動悸、トイレが近くなる、手足の冷え・しびれ、頭痛、肩こり、腰痛、倦怠感、耳鳴り、目のかすみ、息切れ、食欲不振、腹痛などのさまざまな身体症状が現れるほか、不眠、イライラ感、不安、気分の落ち込み、意欲・集中力の低下などの精神症状も現れます。更年期障害の治療は、分泌が少なくなった</a:t>
            </a:r>
            <a:r>
              <a:rPr lang="ja-JP" altLang="en-US" sz="1800" b="1" u="sng" dirty="0">
                <a:solidFill>
                  <a:srgbClr val="FF0000"/>
                </a:solidFill>
              </a:rPr>
              <a:t>エストロゲンを補充するホルモン補充療法</a:t>
            </a:r>
            <a:r>
              <a:rPr lang="ja-JP" altLang="en-US" sz="1800" dirty="0">
                <a:solidFill>
                  <a:prstClr val="black"/>
                </a:solidFill>
              </a:rPr>
              <a:t>が中心となります</a:t>
            </a:r>
            <a:r>
              <a:rPr lang="ja-JP" altLang="en-US" sz="1800" dirty="0" smtClean="0">
                <a:solidFill>
                  <a:prstClr val="black"/>
                </a:solidFill>
              </a:rPr>
              <a:t>。</a:t>
            </a:r>
            <a:endParaRPr lang="en-US" altLang="ja-JP" sz="1800" dirty="0" smtClean="0">
              <a:solidFill>
                <a:prstClr val="black"/>
              </a:solidFill>
            </a:endParaRPr>
          </a:p>
          <a:p>
            <a:pPr fontAlgn="auto">
              <a:spcBef>
                <a:spcPts val="0"/>
              </a:spcBef>
              <a:spcAft>
                <a:spcPts val="0"/>
              </a:spcAft>
            </a:pPr>
            <a:r>
              <a:rPr lang="ja-JP" altLang="en-US" sz="1800" dirty="0">
                <a:solidFill>
                  <a:prstClr val="black"/>
                </a:solidFill>
              </a:rPr>
              <a:t>この時期は子どもの成長や巣立ち、夫婦関係や介護の問題などで</a:t>
            </a:r>
            <a:r>
              <a:rPr lang="ja-JP" altLang="en-US" sz="1800" b="1" u="sng" dirty="0">
                <a:solidFill>
                  <a:srgbClr val="FF0000"/>
                </a:solidFill>
              </a:rPr>
              <a:t>生活が大きく変わりやすい</a:t>
            </a:r>
            <a:r>
              <a:rPr lang="ja-JP" altLang="en-US" sz="1800" dirty="0">
                <a:solidFill>
                  <a:prstClr val="black"/>
                </a:solidFill>
              </a:rPr>
              <a:t>ものです。結婚や就職、進学などで子どもが親元を離れ巣立っていくことは喜ばしいことですが、一方で「母親」としての役目が終わってしまったことへの寂しさが喪失感となってうつ状態に陥ることが</a:t>
            </a:r>
            <a:r>
              <a:rPr lang="ja-JP" altLang="en-US" sz="1800" dirty="0" smtClean="0">
                <a:solidFill>
                  <a:prstClr val="black"/>
                </a:solidFill>
              </a:rPr>
              <a:t>あります。</a:t>
            </a:r>
            <a:r>
              <a:rPr lang="ja-JP" altLang="en-US" sz="1800" b="1" u="sng" dirty="0" smtClean="0">
                <a:solidFill>
                  <a:srgbClr val="FF0000"/>
                </a:solidFill>
              </a:rPr>
              <a:t>「空の巣症候群」</a:t>
            </a:r>
            <a:endParaRPr lang="ja-JP" altLang="en-US" sz="1800" b="1" u="sng" dirty="0">
              <a:solidFill>
                <a:srgbClr val="FF0000"/>
              </a:solidFill>
            </a:endParaRPr>
          </a:p>
        </p:txBody>
      </p:sp>
      <p:sp>
        <p:nvSpPr>
          <p:cNvPr id="7" name="角丸四角形 6"/>
          <p:cNvSpPr/>
          <p:nvPr/>
        </p:nvSpPr>
        <p:spPr>
          <a:xfrm>
            <a:off x="432644" y="404664"/>
            <a:ext cx="30963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2000" b="1" dirty="0" smtClean="0">
                <a:solidFill>
                  <a:prstClr val="black"/>
                </a:solidFill>
              </a:rPr>
              <a:t>更年期うつ</a:t>
            </a:r>
            <a:endParaRPr lang="ja-JP" altLang="en-US" sz="2000" b="1" dirty="0">
              <a:solidFill>
                <a:prstClr val="black"/>
              </a:solidFill>
            </a:endParaRP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808404"/>
            <a:ext cx="311179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740" y="3489781"/>
            <a:ext cx="26765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079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38328" y="1177817"/>
            <a:ext cx="2847728" cy="3732489"/>
          </a:xfrm>
          <a:prstGeom prst="roundRect">
            <a:avLst>
              <a:gd name="adj" fmla="val 5856"/>
            </a:avLst>
          </a:prstGeom>
          <a:noFill/>
          <a:ln w="38100">
            <a:solidFill>
              <a:srgbClr val="8A7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医療事故</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転倒転落</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副作用の重篤化</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在院日数延長</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在宅復帰困難</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（介護施設への入所）</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退院時の自立度低下</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失禁</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在宅復帰困難</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endParaRPr lang="en-US" altLang="ja-JP" sz="1800" b="1" dirty="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spcBef>
                <a:spcPts val="0"/>
              </a:spcBef>
              <a:spcAft>
                <a:spcPts val="0"/>
              </a:spcAft>
              <a:buFont typeface="Arial" panose="020B0604020202020204" pitchFamily="34" charset="0"/>
              <a:buChar char="•"/>
            </a:pPr>
            <a:r>
              <a:rPr lang="ja-JP" altLang="en-US"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rPr>
              <a:t>認知症進行</a:t>
            </a:r>
            <a:endParaRPr lang="en-US" altLang="ja-JP" sz="1800" b="1" dirty="0" smtClean="0">
              <a:solidFill>
                <a:srgbClr val="8A71C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200275" y="3120798"/>
            <a:ext cx="2730956" cy="953862"/>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せん妄</a:t>
            </a:r>
            <a:r>
              <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意識障害</a:t>
            </a:r>
            <a:r>
              <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発症</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転倒・事故</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問題発見の遅れ</a:t>
            </a:r>
            <a:endParaRPr lang="ja-JP" altLang="en-US" sz="1800" b="1" dirty="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200276" y="1437594"/>
            <a:ext cx="2730956" cy="1510393"/>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実行機能の障害</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内服管理の失敗</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症状管理不十分</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問題発見の遅れ</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200275" y="5382307"/>
            <a:ext cx="2730956" cy="993320"/>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焦燥・不穏、社会的に</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不適切な行動</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治療中断</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07742" y="3279227"/>
            <a:ext cx="1235322" cy="1229327"/>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認知症の</a:t>
            </a:r>
            <a:endParaRPr lang="en-US" altLang="ja-JP" sz="18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合併</a:t>
            </a:r>
            <a:endParaRPr lang="en-US" altLang="ja-JP" sz="1800"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200276" y="4247470"/>
            <a:ext cx="2730956" cy="923925"/>
          </a:xfrm>
          <a:prstGeom prst="roundRect">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アパシー</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pPr>
            <a:r>
              <a:rPr lang="ja-JP" altLang="en-US"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リハビリの遅れ</a:t>
            </a:r>
            <a:endParaRPr lang="en-US" altLang="ja-JP" sz="1800" b="1"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二等辺三角形 10"/>
          <p:cNvSpPr/>
          <p:nvPr/>
        </p:nvSpPr>
        <p:spPr>
          <a:xfrm rot="5400000">
            <a:off x="4190554" y="3626141"/>
            <a:ext cx="2726867" cy="482023"/>
          </a:xfrm>
          <a:prstGeom prst="triangle">
            <a:avLst>
              <a:gd name="adj" fmla="val 49401"/>
            </a:avLst>
          </a:prstGeom>
          <a:gradFill flip="none" rotWithShape="1">
            <a:gsLst>
              <a:gs pos="59000">
                <a:schemeClr val="bg1"/>
              </a:gs>
              <a:gs pos="39000">
                <a:schemeClr val="bg1"/>
              </a:gs>
              <a:gs pos="0">
                <a:srgbClr val="8A71C9"/>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354" y="3800522"/>
            <a:ext cx="974412" cy="1348667"/>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441" y="4160384"/>
            <a:ext cx="884245" cy="696343"/>
          </a:xfrm>
          <a:prstGeom prst="rect">
            <a:avLst/>
          </a:prstGeom>
        </p:spPr>
      </p:pic>
      <p:sp>
        <p:nvSpPr>
          <p:cNvPr id="13" name="Rectangle 3"/>
          <p:cNvSpPr>
            <a:spLocks noChangeArrowheads="1"/>
          </p:cNvSpPr>
          <p:nvPr/>
        </p:nvSpPr>
        <p:spPr bwMode="auto">
          <a:xfrm>
            <a:off x="293441" y="94970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5" name="二等辺三角形 14"/>
          <p:cNvSpPr/>
          <p:nvPr/>
        </p:nvSpPr>
        <p:spPr>
          <a:xfrm rot="5400000">
            <a:off x="1595303" y="3696927"/>
            <a:ext cx="869496" cy="340448"/>
          </a:xfrm>
          <a:prstGeom prst="triangle">
            <a:avLst>
              <a:gd name="adj" fmla="val 49401"/>
            </a:avLst>
          </a:prstGeom>
          <a:gradFill flip="none" rotWithShape="1">
            <a:gsLst>
              <a:gs pos="59000">
                <a:schemeClr val="bg1"/>
              </a:gs>
              <a:gs pos="39000">
                <a:schemeClr val="bg1"/>
              </a:gs>
              <a:gs pos="0">
                <a:schemeClr val="accent1"/>
              </a:gs>
              <a:gs pos="100000">
                <a:schemeClr val="accent6">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a:solidFill>
                <a:prstClr val="white"/>
              </a:solidFill>
            </a:endParaRPr>
          </a:p>
        </p:txBody>
      </p:sp>
      <p:sp>
        <p:nvSpPr>
          <p:cNvPr id="16" name="Text Box 2"/>
          <p:cNvSpPr txBox="1">
            <a:spLocks noChangeArrowheads="1"/>
          </p:cNvSpPr>
          <p:nvPr/>
        </p:nvSpPr>
        <p:spPr bwMode="auto">
          <a:xfrm>
            <a:off x="1193800" y="265993"/>
            <a:ext cx="6921500" cy="58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の及ぼす</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影響</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吹き出し 1"/>
          <p:cNvSpPr/>
          <p:nvPr/>
        </p:nvSpPr>
        <p:spPr>
          <a:xfrm>
            <a:off x="4931232" y="5178104"/>
            <a:ext cx="3931534" cy="1401726"/>
          </a:xfrm>
          <a:prstGeom prst="wedgeRoundRectCallout">
            <a:avLst>
              <a:gd name="adj1" fmla="val -23013"/>
              <a:gd name="adj2" fmla="val -7025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b="1" dirty="0" smtClean="0">
                <a:solidFill>
                  <a:srgbClr val="FF0000"/>
                </a:solidFill>
              </a:rPr>
              <a:t>認知症の知識やスキルの有無で入院期間の　が決まる。</a:t>
            </a:r>
            <a:endParaRPr kumimoji="1" lang="ja-JP" altLang="en-US" sz="2800" b="1" dirty="0">
              <a:solidFill>
                <a:srgbClr val="FF0000"/>
              </a:solidFill>
            </a:endParaRPr>
          </a:p>
        </p:txBody>
      </p:sp>
      <p:sp>
        <p:nvSpPr>
          <p:cNvPr id="3" name="スライド番号プレースホルダー 2"/>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11</a:t>
            </a:fld>
            <a:endParaRPr lang="ja-JP" altLang="en-US">
              <a:solidFill>
                <a:prstClr val="black">
                  <a:tint val="75000"/>
                </a:prstClr>
              </a:solidFill>
            </a:endParaRPr>
          </a:p>
        </p:txBody>
      </p:sp>
    </p:spTree>
    <p:extLst>
      <p:ext uri="{BB962C8B-B14F-4D97-AF65-F5344CB8AC3E}">
        <p14:creationId xmlns:p14="http://schemas.microsoft.com/office/powerpoint/2010/main" val="376059326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110</a:t>
            </a:fld>
            <a:endParaRPr lang="ja-JP" altLang="en-US">
              <a:solidFill>
                <a:prstClr val="black">
                  <a:tint val="75000"/>
                </a:prstClr>
              </a:solidFill>
            </a:endParaRPr>
          </a:p>
        </p:txBody>
      </p:sp>
      <p:pic>
        <p:nvPicPr>
          <p:cNvPr id="5" name="コンテンツ プレースホルダー 4" descr="http://iryo.sanyo.oni.co.jp/contents/images/256/c2014020311212055_3.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476672"/>
            <a:ext cx="7200800" cy="5328592"/>
          </a:xfrm>
          <a:prstGeom prst="rect">
            <a:avLst/>
          </a:prstGeom>
          <a:noFill/>
          <a:ln>
            <a:noFill/>
          </a:ln>
        </p:spPr>
      </p:pic>
    </p:spTree>
    <p:extLst>
      <p:ext uri="{BB962C8B-B14F-4D97-AF65-F5344CB8AC3E}">
        <p14:creationId xmlns:p14="http://schemas.microsoft.com/office/powerpoint/2010/main" val="34570747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111</a:t>
            </a:fld>
            <a:endParaRPr lang="ja-JP" altLang="en-US">
              <a:solidFill>
                <a:prstClr val="black">
                  <a:tint val="75000"/>
                </a:prstClr>
              </a:solidFill>
            </a:endParaRPr>
          </a:p>
        </p:txBody>
      </p:sp>
      <p:sp>
        <p:nvSpPr>
          <p:cNvPr id="6" name="正方形/長方形 5"/>
          <p:cNvSpPr/>
          <p:nvPr/>
        </p:nvSpPr>
        <p:spPr>
          <a:xfrm>
            <a:off x="432644" y="620688"/>
            <a:ext cx="8171804"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800" b="1" u="sng" dirty="0">
                <a:solidFill>
                  <a:srgbClr val="FF0000"/>
                </a:solidFill>
              </a:rPr>
              <a:t>高齢者のうつ病有病率</a:t>
            </a:r>
            <a:r>
              <a:rPr lang="ja-JP" altLang="en-US" sz="1800" dirty="0">
                <a:solidFill>
                  <a:prstClr val="black"/>
                </a:solidFill>
              </a:rPr>
              <a:t>（ある時点で病気にかかっている人の割合）は</a:t>
            </a:r>
            <a:r>
              <a:rPr lang="en-US" altLang="ja-JP" sz="1800" dirty="0">
                <a:solidFill>
                  <a:prstClr val="black"/>
                </a:solidFill>
              </a:rPr>
              <a:t>13.5%</a:t>
            </a:r>
            <a:r>
              <a:rPr lang="ja-JP" altLang="en-US" sz="1800" dirty="0">
                <a:solidFill>
                  <a:prstClr val="black"/>
                </a:solidFill>
              </a:rPr>
              <a:t>＊１と言われていますから、うつ病は認知症と並んで</a:t>
            </a:r>
            <a:r>
              <a:rPr lang="ja-JP" altLang="en-US" sz="1800" b="1" u="sng" dirty="0">
                <a:solidFill>
                  <a:srgbClr val="FF0000"/>
                </a:solidFill>
              </a:rPr>
              <a:t>高齢者によくみられる病気</a:t>
            </a:r>
            <a:r>
              <a:rPr lang="ja-JP" altLang="en-US" sz="1800" dirty="0">
                <a:solidFill>
                  <a:prstClr val="black"/>
                </a:solidFill>
              </a:rPr>
              <a:t>の一つです。 厚生労働省の調査によると、性別・年齢階層ごとの気分障害（双極性障害を含む）の患者数は、</a:t>
            </a:r>
            <a:r>
              <a:rPr lang="ja-JP" altLang="en-US" sz="1800" b="1" u="sng" dirty="0">
                <a:solidFill>
                  <a:srgbClr val="FF0000"/>
                </a:solidFill>
              </a:rPr>
              <a:t>男性は</a:t>
            </a:r>
            <a:r>
              <a:rPr lang="en-US" altLang="ja-JP" sz="1800" b="1" u="sng" dirty="0">
                <a:solidFill>
                  <a:srgbClr val="FF0000"/>
                </a:solidFill>
              </a:rPr>
              <a:t>40</a:t>
            </a:r>
            <a:r>
              <a:rPr lang="ja-JP" altLang="en-US" sz="1800" b="1" u="sng" dirty="0">
                <a:solidFill>
                  <a:srgbClr val="FF0000"/>
                </a:solidFill>
              </a:rPr>
              <a:t>歳代で最も多く</a:t>
            </a:r>
            <a:r>
              <a:rPr lang="ja-JP" altLang="en-US" sz="1800" dirty="0">
                <a:solidFill>
                  <a:prstClr val="black"/>
                </a:solidFill>
              </a:rPr>
              <a:t>、</a:t>
            </a:r>
            <a:r>
              <a:rPr lang="ja-JP" altLang="en-US" sz="1800" b="1" u="sng" dirty="0">
                <a:solidFill>
                  <a:srgbClr val="FF0000"/>
                </a:solidFill>
              </a:rPr>
              <a:t>女性は</a:t>
            </a:r>
            <a:r>
              <a:rPr lang="en-US" altLang="ja-JP" sz="1800" b="1" u="sng" dirty="0">
                <a:solidFill>
                  <a:srgbClr val="FF0000"/>
                </a:solidFill>
              </a:rPr>
              <a:t>30</a:t>
            </a:r>
            <a:r>
              <a:rPr lang="ja-JP" altLang="en-US" sz="1800" b="1" u="sng" dirty="0">
                <a:solidFill>
                  <a:srgbClr val="FF0000"/>
                </a:solidFill>
              </a:rPr>
              <a:t>歳代～</a:t>
            </a:r>
            <a:r>
              <a:rPr lang="en-US" altLang="ja-JP" sz="1800" b="1" u="sng" dirty="0">
                <a:solidFill>
                  <a:srgbClr val="FF0000"/>
                </a:solidFill>
              </a:rPr>
              <a:t>70</a:t>
            </a:r>
            <a:r>
              <a:rPr lang="ja-JP" altLang="en-US" sz="1800" b="1" u="sng" dirty="0">
                <a:solidFill>
                  <a:srgbClr val="FF0000"/>
                </a:solidFill>
              </a:rPr>
              <a:t>歳代まで高い水準で推移</a:t>
            </a:r>
            <a:r>
              <a:rPr lang="ja-JP" altLang="en-US" sz="1800" dirty="0">
                <a:solidFill>
                  <a:prstClr val="black"/>
                </a:solidFill>
              </a:rPr>
              <a:t>していて、特に高齢者では男性に比べて</a:t>
            </a:r>
            <a:r>
              <a:rPr lang="ja-JP" altLang="en-US" sz="1800" b="1" u="sng" dirty="0">
                <a:solidFill>
                  <a:srgbClr val="FF0000"/>
                </a:solidFill>
              </a:rPr>
              <a:t>女性の患者が非常に多い</a:t>
            </a:r>
            <a:r>
              <a:rPr lang="ja-JP" altLang="en-US" sz="1800" dirty="0">
                <a:solidFill>
                  <a:prstClr val="black"/>
                </a:solidFill>
              </a:rPr>
              <a:t>傾向が明らかになって</a:t>
            </a:r>
            <a:r>
              <a:rPr lang="ja-JP" altLang="en-US" sz="1800" dirty="0" smtClean="0">
                <a:solidFill>
                  <a:prstClr val="black"/>
                </a:solidFill>
              </a:rPr>
              <a:t>います。</a:t>
            </a:r>
            <a:endParaRPr lang="en-US" altLang="ja-JP" sz="1800" dirty="0" smtClean="0">
              <a:solidFill>
                <a:prstClr val="black"/>
              </a:solidFill>
            </a:endParaRPr>
          </a:p>
          <a:p>
            <a:pPr fontAlgn="auto">
              <a:spcBef>
                <a:spcPts val="0"/>
              </a:spcBef>
              <a:spcAft>
                <a:spcPts val="0"/>
              </a:spcAft>
            </a:pPr>
            <a:r>
              <a:rPr lang="ja-JP" altLang="en-US" sz="1800" b="1" u="sng" dirty="0">
                <a:solidFill>
                  <a:prstClr val="black"/>
                </a:solidFill>
              </a:rPr>
              <a:t>高齢者のうつ病</a:t>
            </a:r>
            <a:r>
              <a:rPr lang="ja-JP" altLang="en-US" sz="1800" dirty="0">
                <a:solidFill>
                  <a:prstClr val="black"/>
                </a:solidFill>
              </a:rPr>
              <a:t>は、身体の症状が強調されてしまい、うつ病であることが見えにくくなったり、</a:t>
            </a:r>
            <a:r>
              <a:rPr lang="ja-JP" altLang="en-US" sz="1800" b="1" u="sng" dirty="0">
                <a:solidFill>
                  <a:srgbClr val="FF0000"/>
                </a:solidFill>
              </a:rPr>
              <a:t>認知症と間違われて見逃されてしまったりすることがありますので注意</a:t>
            </a:r>
            <a:r>
              <a:rPr lang="ja-JP" altLang="en-US" sz="1800" dirty="0">
                <a:solidFill>
                  <a:prstClr val="black"/>
                </a:solidFill>
              </a:rPr>
              <a:t>が必要</a:t>
            </a:r>
            <a:r>
              <a:rPr lang="ja-JP" altLang="en-US" sz="1800" dirty="0" smtClean="0">
                <a:solidFill>
                  <a:prstClr val="black"/>
                </a:solidFill>
              </a:rPr>
              <a:t>です。</a:t>
            </a:r>
            <a:endParaRPr lang="ja-JP" altLang="en-US" sz="1800" b="1" u="sng" dirty="0">
              <a:solidFill>
                <a:srgbClr val="FF0000"/>
              </a:solidFill>
            </a:endParaRPr>
          </a:p>
        </p:txBody>
      </p:sp>
      <p:sp>
        <p:nvSpPr>
          <p:cNvPr id="7" name="角丸四角形 6"/>
          <p:cNvSpPr/>
          <p:nvPr/>
        </p:nvSpPr>
        <p:spPr>
          <a:xfrm>
            <a:off x="432644" y="188640"/>
            <a:ext cx="30963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2000" b="1" dirty="0" smtClean="0">
                <a:solidFill>
                  <a:prstClr val="black"/>
                </a:solidFill>
              </a:rPr>
              <a:t>高齢者のうつ病①</a:t>
            </a:r>
            <a:endParaRPr lang="ja-JP" altLang="en-US" sz="2000" b="1" dirty="0">
              <a:solidFill>
                <a:prstClr val="black"/>
              </a:solidFill>
            </a:endParaRP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644" y="3140968"/>
            <a:ext cx="8099796"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1666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112</a:t>
            </a:fld>
            <a:endParaRPr lang="ja-JP" altLang="en-US">
              <a:solidFill>
                <a:prstClr val="black">
                  <a:tint val="75000"/>
                </a:prstClr>
              </a:solidFill>
            </a:endParaRPr>
          </a:p>
        </p:txBody>
      </p:sp>
      <p:sp>
        <p:nvSpPr>
          <p:cNvPr id="6" name="正方形/長方形 5"/>
          <p:cNvSpPr/>
          <p:nvPr/>
        </p:nvSpPr>
        <p:spPr>
          <a:xfrm>
            <a:off x="432644" y="620688"/>
            <a:ext cx="8171804"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800" dirty="0">
                <a:solidFill>
                  <a:prstClr val="black"/>
                </a:solidFill>
              </a:rPr>
              <a:t>高齢者のうつ病では、</a:t>
            </a:r>
            <a:r>
              <a:rPr lang="ja-JP" altLang="en-US" sz="1800" b="1" u="sng" dirty="0">
                <a:solidFill>
                  <a:srgbClr val="FF0000"/>
                </a:solidFill>
              </a:rPr>
              <a:t>抑うつ気分のような精神症状が目立たず</a:t>
            </a:r>
            <a:r>
              <a:rPr lang="ja-JP" altLang="en-US" sz="1800" dirty="0">
                <a:solidFill>
                  <a:prstClr val="black"/>
                </a:solidFill>
              </a:rPr>
              <a:t>、耳鳴り、めまい、ふらつき、手足のしびれなど自律神経症状の訴えや、頭痛、腰痛、胃部不快感などの</a:t>
            </a:r>
            <a:r>
              <a:rPr lang="ja-JP" altLang="en-US" sz="1800" b="1" u="sng" dirty="0">
                <a:solidFill>
                  <a:srgbClr val="FF0000"/>
                </a:solidFill>
              </a:rPr>
              <a:t>不定愁訴</a:t>
            </a:r>
            <a:r>
              <a:rPr lang="ja-JP" altLang="en-US" sz="1800" dirty="0">
                <a:solidFill>
                  <a:prstClr val="black"/>
                </a:solidFill>
              </a:rPr>
              <a:t>（とくに原因がなく、なんとなく身体のあちこちの調子が悪いという訴え）が特徴的です。 また、</a:t>
            </a:r>
            <a:r>
              <a:rPr lang="ja-JP" altLang="en-US" sz="1800" b="1" u="sng" dirty="0">
                <a:solidFill>
                  <a:srgbClr val="FF0000"/>
                </a:solidFill>
              </a:rPr>
              <a:t>「物忘れが増えた」</a:t>
            </a:r>
            <a:r>
              <a:rPr lang="ja-JP" altLang="en-US" sz="1800" dirty="0">
                <a:solidFill>
                  <a:prstClr val="black"/>
                </a:solidFill>
              </a:rPr>
              <a:t>と訴えたり、</a:t>
            </a:r>
            <a:r>
              <a:rPr lang="ja-JP" altLang="en-US" sz="1800" b="1" u="sng" dirty="0">
                <a:solidFill>
                  <a:srgbClr val="FF0000"/>
                </a:solidFill>
              </a:rPr>
              <a:t>心気傾向</a:t>
            </a:r>
            <a:r>
              <a:rPr lang="ja-JP" altLang="en-US" sz="1800" dirty="0">
                <a:solidFill>
                  <a:prstClr val="black"/>
                </a:solidFill>
              </a:rPr>
              <a:t>（検査をしても特に異常が認められないのに過度に自身の健康を心配し、悩んでしまう）が強く、「心臓が動いていない」「胃の中に虫がいる」のような妄想（</a:t>
            </a:r>
            <a:r>
              <a:rPr lang="ja-JP" altLang="en-US" sz="1800" b="1" u="sng" dirty="0">
                <a:solidFill>
                  <a:srgbClr val="FF0000"/>
                </a:solidFill>
              </a:rPr>
              <a:t>心気妄想</a:t>
            </a:r>
            <a:r>
              <a:rPr lang="ja-JP" altLang="en-US" sz="1800" dirty="0">
                <a:solidFill>
                  <a:prstClr val="black"/>
                </a:solidFill>
              </a:rPr>
              <a:t>）が現れたりすることも特徴の一つです。ほかにも</a:t>
            </a:r>
            <a:r>
              <a:rPr lang="ja-JP" altLang="en-US" sz="1800" b="1" u="sng" dirty="0">
                <a:solidFill>
                  <a:srgbClr val="FF0000"/>
                </a:solidFill>
              </a:rPr>
              <a:t>貧困妄想</a:t>
            </a:r>
            <a:r>
              <a:rPr lang="ja-JP" altLang="en-US" sz="1800" dirty="0">
                <a:solidFill>
                  <a:prstClr val="black"/>
                </a:solidFill>
              </a:rPr>
              <a:t>（実際にはお金があるのに「まったくお金がない」と考えてしまう）や</a:t>
            </a:r>
            <a:r>
              <a:rPr lang="ja-JP" altLang="en-US" sz="1800" b="1" dirty="0">
                <a:solidFill>
                  <a:srgbClr val="FF0000"/>
                </a:solidFill>
                <a:effectLst>
                  <a:outerShdw blurRad="38100" dist="38100" dir="2700000" algn="tl">
                    <a:srgbClr val="000000">
                      <a:alpha val="43137"/>
                    </a:srgbClr>
                  </a:outerShdw>
                </a:effectLst>
              </a:rPr>
              <a:t>罪業妄想</a:t>
            </a:r>
            <a:r>
              <a:rPr lang="ja-JP" altLang="en-US" sz="1800" dirty="0">
                <a:solidFill>
                  <a:prstClr val="black"/>
                </a:solidFill>
              </a:rPr>
              <a:t>（自分を罪深い存在だと自責の念にとらわれてしまう）などが起こることがあります</a:t>
            </a:r>
            <a:endParaRPr lang="ja-JP" altLang="en-US" sz="1800" b="1" u="sng" dirty="0">
              <a:solidFill>
                <a:srgbClr val="FF0000"/>
              </a:solidFill>
            </a:endParaRPr>
          </a:p>
        </p:txBody>
      </p:sp>
      <p:sp>
        <p:nvSpPr>
          <p:cNvPr id="7" name="角丸四角形 6"/>
          <p:cNvSpPr/>
          <p:nvPr/>
        </p:nvSpPr>
        <p:spPr>
          <a:xfrm>
            <a:off x="432644" y="188640"/>
            <a:ext cx="3096344"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r>
              <a:rPr lang="ja-JP" altLang="en-US" sz="2000" b="1" dirty="0" smtClean="0">
                <a:solidFill>
                  <a:prstClr val="black"/>
                </a:solidFill>
              </a:rPr>
              <a:t>高齢者のうつ病②</a:t>
            </a:r>
            <a:endParaRPr lang="ja-JP" altLang="en-US" sz="2000" b="1" dirty="0">
              <a:solidFill>
                <a:prstClr val="black"/>
              </a:solidFill>
            </a:endParaRPr>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3284984"/>
            <a:ext cx="7056784" cy="299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1399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8102" y="2725254"/>
            <a:ext cx="8229600" cy="1143000"/>
          </a:xfrm>
        </p:spPr>
        <p:txBody>
          <a:bodyPr/>
          <a:lstStyle/>
          <a:p>
            <a:r>
              <a:rPr kumimoji="1" lang="ja-JP" altLang="en-US"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（グループワーク）</a:t>
            </a:r>
            <a:endParaRPr kumimoji="1" lang="ja-JP" altLang="en-US"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4ED978E9-DE30-41CA-8EE8-00A5622E5BAC}" type="slidenum">
              <a:rPr lang="en-US" altLang="ja-JP" smtClean="0"/>
              <a:pPr>
                <a:defRPr/>
              </a:pPr>
              <a:t>113</a:t>
            </a:fld>
            <a:endParaRPr lang="en-US" altLang="ja-JP"/>
          </a:p>
        </p:txBody>
      </p:sp>
    </p:spTree>
    <p:extLst>
      <p:ext uri="{BB962C8B-B14F-4D97-AF65-F5344CB8AC3E}">
        <p14:creationId xmlns:p14="http://schemas.microsoft.com/office/powerpoint/2010/main" val="235140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lgn="ctr">
              <a:buNone/>
            </a:pPr>
            <a:endParaRPr kumimoji="1" lang="en-US" altLang="ja-JP" dirty="0" smtClean="0"/>
          </a:p>
          <a:p>
            <a:pPr marL="0" indent="0" algn="ctr">
              <a:buNone/>
            </a:pPr>
            <a:endParaRPr lang="en-US" altLang="ja-JP" dirty="0"/>
          </a:p>
          <a:p>
            <a:pPr marL="0" indent="0" algn="ctr">
              <a:buNone/>
            </a:pPr>
            <a:endParaRPr kumimoji="1" lang="en-US" altLang="ja-JP" dirty="0" smtClean="0"/>
          </a:p>
          <a:p>
            <a:pPr marL="0" indent="0" algn="ctr">
              <a:buNone/>
            </a:pPr>
            <a:r>
              <a:rPr lang="ja-JP" altLang="en-US" sz="4800" dirty="0" smtClean="0">
                <a:latin typeface="AR P丸ゴシック体M" panose="020B0600010101010101" pitchFamily="50" charset="-128"/>
                <a:ea typeface="AR P丸ゴシック体M" panose="020B0600010101010101" pitchFamily="50" charset="-128"/>
              </a:rPr>
              <a:t>脳生理学の</a:t>
            </a:r>
            <a:r>
              <a:rPr kumimoji="1" lang="ja-JP" altLang="en-US" sz="4800" dirty="0" smtClean="0">
                <a:latin typeface="AR P丸ゴシック体M" panose="020B0600010101010101" pitchFamily="50" charset="-128"/>
                <a:ea typeface="AR P丸ゴシック体M" panose="020B0600010101010101" pitchFamily="50" charset="-128"/>
              </a:rPr>
              <a:t>おさらい</a:t>
            </a:r>
            <a:endParaRPr kumimoji="1" lang="ja-JP" altLang="en-US" sz="4800" dirty="0">
              <a:latin typeface="AR P丸ゴシック体M" panose="020B0600010101010101" pitchFamily="50" charset="-128"/>
              <a:ea typeface="AR P丸ゴシック体M" panose="020B0600010101010101"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5" name="タイトル 4"/>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89684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13</a:t>
            </a:fld>
            <a:endParaRPr lang="ja-JP" altLang="en-US">
              <a:solidFill>
                <a:prstClr val="black">
                  <a:tint val="75000"/>
                </a:prstClr>
              </a:solidFill>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208912" cy="564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839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14</a:t>
            </a:fld>
            <a:endParaRPr lang="ja-JP" altLang="en-US">
              <a:solidFill>
                <a:prstClr val="black">
                  <a:tint val="75000"/>
                </a:prstClr>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136904" cy="55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337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15</a:t>
            </a:fld>
            <a:endParaRPr lang="ja-JP" altLang="en-US">
              <a:solidFill>
                <a:prstClr val="black">
                  <a:tint val="75000"/>
                </a:prstClr>
              </a:solidFill>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806489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845990" y="4823703"/>
            <a:ext cx="7344816" cy="1600438"/>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受容体</a:t>
            </a:r>
            <a:r>
              <a:rPr lang="ja-JP" altLang="en-US" sz="1400" dirty="0">
                <a:solidFill>
                  <a:prstClr val="black"/>
                </a:solidFill>
                <a:latin typeface="Calibri"/>
                <a:ea typeface="ＭＳ Ｐゴシック"/>
              </a:rPr>
              <a:t>に結合した神経伝達物質は、受容体を介して細胞のなかのいろいろなタンパク質を活性化します。 その結果、細胞は新しい機能を発揮するようになります。 さらに情報の一部は遺伝子に作用して、新しいタンパク質の合成を導くこともあります。</a:t>
            </a:r>
            <a:br>
              <a:rPr lang="ja-JP" altLang="en-US" sz="1400" dirty="0">
                <a:solidFill>
                  <a:prstClr val="black"/>
                </a:solidFill>
                <a:latin typeface="Calibri"/>
                <a:ea typeface="ＭＳ Ｐゴシック"/>
              </a:rPr>
            </a:br>
            <a:r>
              <a:rPr lang="ja-JP" altLang="en-US" sz="1400" dirty="0">
                <a:solidFill>
                  <a:prstClr val="black"/>
                </a:solidFill>
                <a:latin typeface="Calibri"/>
                <a:ea typeface="ＭＳ Ｐゴシック"/>
              </a:rPr>
              <a:t>われわれが日常生活を送っているときに、脳は身体の内や外からいろいろな影響を受けています。 痛みのような身体的な刺激もありますし、喜びや悲しみなどの心理的な影響のこともあるでしょう。 また、自分では気づかないような、からだの内部の不調であることもあります。</a:t>
            </a:r>
            <a:br>
              <a:rPr lang="ja-JP" altLang="en-US" sz="1400" dirty="0">
                <a:solidFill>
                  <a:prstClr val="black"/>
                </a:solidFill>
                <a:latin typeface="Calibri"/>
                <a:ea typeface="ＭＳ Ｐゴシック"/>
              </a:rPr>
            </a:br>
            <a:r>
              <a:rPr lang="ja-JP" altLang="en-US" sz="1400" dirty="0">
                <a:solidFill>
                  <a:prstClr val="black"/>
                </a:solidFill>
                <a:latin typeface="Calibri"/>
                <a:ea typeface="ＭＳ Ｐゴシック"/>
              </a:rPr>
              <a:t>このような影響は脳にいろいろな様式で働いて、脳は新しい環境に適応しようとしていきます。</a:t>
            </a:r>
          </a:p>
        </p:txBody>
      </p:sp>
    </p:spTree>
    <p:extLst>
      <p:ext uri="{BB962C8B-B14F-4D97-AF65-F5344CB8AC3E}">
        <p14:creationId xmlns:p14="http://schemas.microsoft.com/office/powerpoint/2010/main" val="323996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16</a:t>
            </a:fld>
            <a:endParaRPr lang="ja-JP" altLang="en-US">
              <a:solidFill>
                <a:prstClr val="black">
                  <a:tint val="75000"/>
                </a:prstClr>
              </a:solidFill>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675" y="3723515"/>
            <a:ext cx="5429250" cy="301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522611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405631" y="332656"/>
            <a:ext cx="3414841" cy="61926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fontAlgn="auto">
              <a:spcBef>
                <a:spcPts val="0"/>
              </a:spcBef>
              <a:spcAft>
                <a:spcPts val="0"/>
              </a:spcAft>
              <a:buFont typeface="Arial" panose="020B0604020202020204" pitchFamily="34" charset="0"/>
              <a:buChar char="•"/>
            </a:pPr>
            <a:r>
              <a:rPr lang="ja-JP" altLang="en-US" sz="1400" dirty="0">
                <a:solidFill>
                  <a:prstClr val="black"/>
                </a:solidFill>
              </a:rPr>
              <a:t>統合失調症では</a:t>
            </a:r>
            <a:r>
              <a:rPr lang="ja-JP" altLang="en-US" sz="1400" b="1" u="sng" dirty="0">
                <a:solidFill>
                  <a:srgbClr val="FF0000"/>
                </a:solidFill>
              </a:rPr>
              <a:t>ドーパミンの機能が亢進</a:t>
            </a:r>
            <a:r>
              <a:rPr lang="ja-JP" altLang="en-US" sz="1400" dirty="0">
                <a:solidFill>
                  <a:prstClr val="black"/>
                </a:solidFill>
              </a:rPr>
              <a:t>しているのだろうと推測されました。 これを統合失調症の</a:t>
            </a:r>
            <a:r>
              <a:rPr lang="ja-JP" altLang="en-US" sz="1400" b="1" u="sng" dirty="0">
                <a:solidFill>
                  <a:srgbClr val="FF0000"/>
                </a:solidFill>
              </a:rPr>
              <a:t>ドーパミン仮説</a:t>
            </a:r>
            <a:r>
              <a:rPr lang="ja-JP" altLang="en-US" sz="1400" dirty="0">
                <a:solidFill>
                  <a:prstClr val="black"/>
                </a:solidFill>
              </a:rPr>
              <a:t>といいます</a:t>
            </a:r>
            <a:r>
              <a:rPr lang="ja-JP" altLang="en-US" sz="1400" dirty="0" smtClean="0">
                <a:solidFill>
                  <a:prstClr val="black"/>
                </a:solidFill>
              </a:rPr>
              <a:t>。</a:t>
            </a:r>
            <a:endParaRPr lang="en-US" altLang="ja-JP" sz="1400" dirty="0" smtClean="0">
              <a:solidFill>
                <a:prstClr val="black"/>
              </a:solidFill>
            </a:endParaRPr>
          </a:p>
          <a:p>
            <a:pPr marL="285750" indent="-285750" fontAlgn="auto">
              <a:spcBef>
                <a:spcPts val="0"/>
              </a:spcBef>
              <a:spcAft>
                <a:spcPts val="0"/>
              </a:spcAft>
              <a:buFont typeface="Arial" panose="020B0604020202020204" pitchFamily="34" charset="0"/>
              <a:buChar char="•"/>
            </a:pPr>
            <a:r>
              <a:rPr lang="ja-JP" altLang="en-US" sz="1400" dirty="0" smtClean="0">
                <a:solidFill>
                  <a:prstClr val="black"/>
                </a:solidFill>
              </a:rPr>
              <a:t>この</a:t>
            </a:r>
            <a:r>
              <a:rPr lang="ja-JP" altLang="en-US" sz="1400" dirty="0">
                <a:solidFill>
                  <a:prstClr val="black"/>
                </a:solidFill>
              </a:rPr>
              <a:t>経路のうち、統合失調症の病態に関連しているのは、</a:t>
            </a:r>
            <a:r>
              <a:rPr lang="ja-JP" altLang="en-US" sz="1400" b="1" u="sng" dirty="0">
                <a:solidFill>
                  <a:srgbClr val="FF0000"/>
                </a:solidFill>
              </a:rPr>
              <a:t>中脳辺縁系あるいは中脳皮質系とよばれる経路です</a:t>
            </a:r>
            <a:r>
              <a:rPr lang="ja-JP" altLang="en-US" sz="1400" dirty="0">
                <a:solidFill>
                  <a:prstClr val="black"/>
                </a:solidFill>
              </a:rPr>
              <a:t>。 中脳辺縁系は腹側被蓋野とよばれる中脳の部位から大脳辺縁系に向かっています。 </a:t>
            </a:r>
            <a:r>
              <a:rPr lang="ja-JP" altLang="en-US" sz="1400" b="1" u="sng" dirty="0">
                <a:solidFill>
                  <a:srgbClr val="FF0000"/>
                </a:solidFill>
              </a:rPr>
              <a:t>この経路は統合失調症の幻覚や妄想に関連している</a:t>
            </a:r>
            <a:r>
              <a:rPr lang="ja-JP" altLang="en-US" sz="1400" dirty="0">
                <a:solidFill>
                  <a:prstClr val="black"/>
                </a:solidFill>
              </a:rPr>
              <a:t>と考えられています</a:t>
            </a:r>
            <a:r>
              <a:rPr lang="ja-JP" altLang="en-US" sz="1400" dirty="0" smtClean="0">
                <a:solidFill>
                  <a:prstClr val="black"/>
                </a:solidFill>
              </a:rPr>
              <a:t>。</a:t>
            </a:r>
            <a:endParaRPr lang="en-US" altLang="ja-JP" sz="1400" dirty="0" smtClean="0">
              <a:solidFill>
                <a:prstClr val="black"/>
              </a:solidFill>
            </a:endParaRPr>
          </a:p>
          <a:p>
            <a:pPr marL="285750" indent="-285750" fontAlgn="auto">
              <a:spcBef>
                <a:spcPts val="0"/>
              </a:spcBef>
              <a:spcAft>
                <a:spcPts val="0"/>
              </a:spcAft>
              <a:buFont typeface="Arial" panose="020B0604020202020204" pitchFamily="34" charset="0"/>
              <a:buChar char="•"/>
            </a:pPr>
            <a:r>
              <a:rPr lang="ja-JP" altLang="en-US" sz="1400" b="1" u="sng" dirty="0" smtClean="0">
                <a:solidFill>
                  <a:srgbClr val="FF0000"/>
                </a:solidFill>
              </a:rPr>
              <a:t>脳</a:t>
            </a:r>
            <a:r>
              <a:rPr lang="ja-JP" altLang="en-US" sz="1400" b="1" u="sng" dirty="0">
                <a:solidFill>
                  <a:srgbClr val="FF0000"/>
                </a:solidFill>
              </a:rPr>
              <a:t>皮質系は、同じ腹側被蓋野から前頭葉や側頭葉に向かっています。 統合失調症の陰性症状</a:t>
            </a:r>
            <a:r>
              <a:rPr lang="ja-JP" altLang="en-US" sz="1400" dirty="0">
                <a:solidFill>
                  <a:prstClr val="black"/>
                </a:solidFill>
              </a:rPr>
              <a:t>（感情の平板化、会話内容の乏しいこと、自発性の低下や社会からの引きこもり）などに関係しているのはこの経路ではないかといわれて</a:t>
            </a:r>
            <a:r>
              <a:rPr lang="ja-JP" altLang="en-US" sz="1400" dirty="0" smtClean="0">
                <a:solidFill>
                  <a:prstClr val="black"/>
                </a:solidFill>
              </a:rPr>
              <a:t>います</a:t>
            </a:r>
            <a:endParaRPr lang="en-US" altLang="ja-JP" sz="1400" dirty="0" smtClean="0">
              <a:solidFill>
                <a:prstClr val="black"/>
              </a:solidFill>
            </a:endParaRPr>
          </a:p>
          <a:p>
            <a:pPr marL="285750" indent="-285750" fontAlgn="auto">
              <a:spcBef>
                <a:spcPts val="0"/>
              </a:spcBef>
              <a:spcAft>
                <a:spcPts val="0"/>
              </a:spcAft>
              <a:buFont typeface="Arial" panose="020B0604020202020204" pitchFamily="34" charset="0"/>
              <a:buChar char="•"/>
            </a:pPr>
            <a:r>
              <a:rPr lang="ja-JP" altLang="en-US" sz="1400" dirty="0" smtClean="0">
                <a:solidFill>
                  <a:prstClr val="black"/>
                </a:solidFill>
              </a:rPr>
              <a:t>黒質</a:t>
            </a:r>
            <a:r>
              <a:rPr lang="ja-JP" altLang="en-US" sz="1400" dirty="0">
                <a:solidFill>
                  <a:prstClr val="black"/>
                </a:solidFill>
              </a:rPr>
              <a:t>線条体経路は統合失調症の病態と直接の関係はないようです。</a:t>
            </a:r>
            <a:br>
              <a:rPr lang="ja-JP" altLang="en-US" sz="1400" dirty="0">
                <a:solidFill>
                  <a:prstClr val="black"/>
                </a:solidFill>
              </a:rPr>
            </a:br>
            <a:r>
              <a:rPr lang="ja-JP" altLang="en-US" sz="1400" dirty="0">
                <a:solidFill>
                  <a:prstClr val="black"/>
                </a:solidFill>
              </a:rPr>
              <a:t>ただし、この</a:t>
            </a:r>
            <a:r>
              <a:rPr lang="ja-JP" altLang="en-US" sz="1400" b="1" u="sng" dirty="0">
                <a:solidFill>
                  <a:srgbClr val="FF0000"/>
                </a:solidFill>
              </a:rPr>
              <a:t>経路はパーキンソン病の病変部位</a:t>
            </a:r>
            <a:r>
              <a:rPr lang="ja-JP" altLang="en-US" sz="1400" dirty="0">
                <a:solidFill>
                  <a:prstClr val="black"/>
                </a:solidFill>
              </a:rPr>
              <a:t>です。従来からの抗精神病薬はドーパミン経路のすべてに働いてしまうため、</a:t>
            </a:r>
            <a:r>
              <a:rPr lang="ja-JP" altLang="en-US" sz="1400" b="1" u="sng" dirty="0">
                <a:solidFill>
                  <a:srgbClr val="FF0000"/>
                </a:solidFill>
              </a:rPr>
              <a:t>黒質線条体の遮断によってパーキンソン病様の症状</a:t>
            </a:r>
            <a:r>
              <a:rPr lang="ja-JP" altLang="en-US" sz="1400" dirty="0">
                <a:solidFill>
                  <a:prstClr val="black"/>
                </a:solidFill>
              </a:rPr>
              <a:t>（筋肉のこわばりやふるえなどです。 錐体外路症状ともいいます）が副作用として現れやすかったのです。 </a:t>
            </a:r>
          </a:p>
        </p:txBody>
      </p:sp>
    </p:spTree>
    <p:extLst>
      <p:ext uri="{BB962C8B-B14F-4D97-AF65-F5344CB8AC3E}">
        <p14:creationId xmlns:p14="http://schemas.microsoft.com/office/powerpoint/2010/main" val="1656994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72450" cy="69691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kumimoji="1" lang="ja-JP" altLang="en-US" dirty="0" smtClean="0"/>
              <a:t>アルツハイマー病</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r>
              <a:rPr lang="ja-JP" altLang="en-US" dirty="0" smtClean="0"/>
              <a:t>アルツハイマー</a:t>
            </a:r>
            <a:r>
              <a:rPr lang="ja-JP" altLang="en-US" dirty="0"/>
              <a:t>型</a:t>
            </a:r>
            <a:r>
              <a:rPr lang="ja-JP" altLang="en-US" dirty="0" smtClean="0"/>
              <a:t>認知症は、世界的に最も多い神経変性疾患</a:t>
            </a:r>
            <a:endParaRPr lang="en-US" altLang="ja-JP" dirty="0" smtClean="0"/>
          </a:p>
          <a:p>
            <a:r>
              <a:rPr kumimoji="1" lang="en-US" altLang="ja-JP" dirty="0"/>
              <a:t>1907</a:t>
            </a:r>
            <a:r>
              <a:rPr kumimoji="1" lang="ja-JP" altLang="en-US" dirty="0" smtClean="0"/>
              <a:t>年　ドイツの精神科医　</a:t>
            </a:r>
            <a:r>
              <a:rPr kumimoji="1" lang="en-US" altLang="ja-JP" dirty="0" smtClean="0"/>
              <a:t>A.</a:t>
            </a:r>
            <a:r>
              <a:rPr kumimoji="1" lang="ja-JP" altLang="en-US" dirty="0" smtClean="0"/>
              <a:t>アルツハイマー博士が初めて報告した病気</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5" name="正方形/長方形 4"/>
          <p:cNvSpPr/>
          <p:nvPr/>
        </p:nvSpPr>
        <p:spPr>
          <a:xfrm>
            <a:off x="755576" y="1268760"/>
            <a:ext cx="4104456"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ja-JP" altLang="en-US" sz="2800" dirty="0" smtClean="0">
                <a:solidFill>
                  <a:prstClr val="black"/>
                </a:solidFill>
              </a:rPr>
              <a:t>アルツハイマー型認知症</a:t>
            </a:r>
            <a:endParaRPr lang="ja-JP" altLang="en-US" sz="2800" dirty="0">
              <a:solidFill>
                <a:prstClr val="black"/>
              </a:solidFill>
            </a:endParaRPr>
          </a:p>
        </p:txBody>
      </p:sp>
      <p:pic>
        <p:nvPicPr>
          <p:cNvPr id="6" name="図 5" descr="アロイス・アルツハイマー博士"/>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005064"/>
            <a:ext cx="1906270" cy="2475865"/>
          </a:xfrm>
          <a:prstGeom prst="rect">
            <a:avLst/>
          </a:prstGeom>
          <a:noFill/>
          <a:ln>
            <a:noFill/>
          </a:ln>
        </p:spPr>
      </p:pic>
      <p:sp>
        <p:nvSpPr>
          <p:cNvPr id="7" name="雲形吹き出し 6"/>
          <p:cNvSpPr/>
          <p:nvPr/>
        </p:nvSpPr>
        <p:spPr>
          <a:xfrm>
            <a:off x="395536" y="4437112"/>
            <a:ext cx="5472608" cy="1584176"/>
          </a:xfrm>
          <a:prstGeom prst="cloudCallout">
            <a:avLst>
              <a:gd name="adj1" fmla="val 61214"/>
              <a:gd name="adj2" fmla="val -18386"/>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pPr>
            <a:r>
              <a:rPr lang="ja-JP" altLang="en-US" sz="3200" b="1" dirty="0" smtClean="0">
                <a:solidFill>
                  <a:schemeClr val="tx1"/>
                </a:solidFill>
              </a:rPr>
              <a:t>このおじさんです！</a:t>
            </a:r>
            <a:endParaRPr lang="ja-JP" altLang="en-US" sz="3200" b="1" dirty="0">
              <a:solidFill>
                <a:schemeClr val="tx1"/>
              </a:solidFill>
            </a:endParaRPr>
          </a:p>
        </p:txBody>
      </p:sp>
    </p:spTree>
    <p:extLst>
      <p:ext uri="{BB962C8B-B14F-4D97-AF65-F5344CB8AC3E}">
        <p14:creationId xmlns:p14="http://schemas.microsoft.com/office/powerpoint/2010/main" val="110743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a:bodyPr>
          <a:lstStyle/>
          <a:p>
            <a:r>
              <a:rPr lang="ja-JP" altLang="ja-JP" dirty="0"/>
              <a:t>アルツハイマー型認知症は、</a:t>
            </a:r>
            <a:r>
              <a:rPr lang="ja-JP" altLang="ja-JP" dirty="0">
                <a:solidFill>
                  <a:srgbClr val="FF0000"/>
                </a:solidFill>
              </a:rPr>
              <a:t>脳の神経細胞の減少</a:t>
            </a:r>
            <a:r>
              <a:rPr lang="ja-JP" altLang="ja-JP" dirty="0"/>
              <a:t>、</a:t>
            </a:r>
            <a:r>
              <a:rPr lang="ja-JP" altLang="ja-JP" dirty="0">
                <a:solidFill>
                  <a:srgbClr val="FF0000"/>
                </a:solidFill>
              </a:rPr>
              <a:t>脳の萎縮</a:t>
            </a:r>
            <a:r>
              <a:rPr lang="ja-JP" altLang="ja-JP" dirty="0"/>
              <a:t>、</a:t>
            </a:r>
            <a:r>
              <a:rPr lang="ja-JP" altLang="ja-JP" dirty="0">
                <a:solidFill>
                  <a:srgbClr val="FF0000"/>
                </a:solidFill>
              </a:rPr>
              <a:t>脳への老人斑・神経原線維変化</a:t>
            </a:r>
            <a:r>
              <a:rPr lang="ja-JP" altLang="ja-JP" dirty="0"/>
              <a:t>の出現を特徴とします</a:t>
            </a:r>
            <a:r>
              <a:rPr lang="ja-JP" altLang="ja-JP" dirty="0" smtClean="0"/>
              <a:t>。</a:t>
            </a:r>
            <a:endParaRPr lang="en-US" altLang="ja-JP" dirty="0" smtClean="0"/>
          </a:p>
          <a:p>
            <a:r>
              <a:rPr lang="ja-JP" altLang="ja-JP" dirty="0" smtClean="0"/>
              <a:t>脳</a:t>
            </a:r>
            <a:r>
              <a:rPr lang="ja-JP" altLang="ja-JP" dirty="0"/>
              <a:t>の中に</a:t>
            </a:r>
            <a:r>
              <a:rPr lang="ja-JP" altLang="ja-JP" u="sng" dirty="0"/>
              <a:t>βアミロイド</a:t>
            </a:r>
            <a:r>
              <a:rPr lang="ja-JP" altLang="ja-JP" dirty="0"/>
              <a:t>と呼ばれる</a:t>
            </a:r>
            <a:r>
              <a:rPr lang="ja-JP" altLang="ja-JP" dirty="0">
                <a:solidFill>
                  <a:srgbClr val="FF0000"/>
                </a:solidFill>
              </a:rPr>
              <a:t>タンパク質</a:t>
            </a:r>
            <a:r>
              <a:rPr lang="ja-JP" altLang="ja-JP" dirty="0"/>
              <a:t>がたまり出すことが原因の一つとされていて、</a:t>
            </a:r>
            <a:r>
              <a:rPr lang="ja-JP" altLang="ja-JP" dirty="0">
                <a:solidFill>
                  <a:srgbClr val="FF0000"/>
                </a:solidFill>
              </a:rPr>
              <a:t>βアミロイドが脳全体に蓄積することで健全な神経細胞を変化・脱落させて、脳の働きを低下させ、脳萎縮を進行させる</a:t>
            </a:r>
            <a:r>
              <a:rPr lang="ja-JP" altLang="ja-JP" dirty="0"/>
              <a:t>と言われています</a:t>
            </a:r>
            <a:r>
              <a:rPr lang="ja-JP" altLang="ja-JP" dirty="0" smtClean="0"/>
              <a:t>。</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5" name="正方形/長方形 4"/>
          <p:cNvSpPr/>
          <p:nvPr/>
        </p:nvSpPr>
        <p:spPr>
          <a:xfrm>
            <a:off x="467544" y="188640"/>
            <a:ext cx="741682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ja-JP" sz="2800" b="1" dirty="0">
                <a:solidFill>
                  <a:prstClr val="black"/>
                </a:solidFill>
              </a:rPr>
              <a:t>アルツハイマー病（アルツハイマー型認知症）の原因は</a:t>
            </a:r>
            <a:r>
              <a:rPr lang="ja-JP" altLang="ja-JP" sz="2800" b="1" dirty="0" smtClean="0">
                <a:solidFill>
                  <a:prstClr val="black"/>
                </a:solidFill>
              </a:rPr>
              <a:t>？</a:t>
            </a:r>
            <a:r>
              <a:rPr lang="ja-JP" altLang="en-US" sz="2800" b="1" dirty="0" smtClean="0">
                <a:solidFill>
                  <a:prstClr val="black"/>
                </a:solidFill>
              </a:rPr>
              <a:t>⇒</a:t>
            </a:r>
            <a:r>
              <a:rPr lang="ja-JP" altLang="en-US" sz="2800" b="1" u="sng" dirty="0" smtClean="0">
                <a:solidFill>
                  <a:srgbClr val="FF0000"/>
                </a:solidFill>
              </a:rPr>
              <a:t>まだはっきりわかっていない病気！</a:t>
            </a:r>
            <a:endParaRPr lang="ja-JP" altLang="ja-JP" sz="2800" u="sng" dirty="0">
              <a:solidFill>
                <a:srgbClr val="FF0000"/>
              </a:solidFill>
            </a:endParaRPr>
          </a:p>
        </p:txBody>
      </p:sp>
      <p:pic>
        <p:nvPicPr>
          <p:cNvPr id="6" name="図 5" descr="アルツハイマー型認知症患者の脳の老人斑"/>
          <p:cNvPicPr/>
          <p:nvPr/>
        </p:nvPicPr>
        <p:blipFill>
          <a:blip r:embed="rId2">
            <a:extLst>
              <a:ext uri="{28A0092B-C50C-407E-A947-70E740481C1C}">
                <a14:useLocalDpi xmlns:a14="http://schemas.microsoft.com/office/drawing/2010/main" val="0"/>
              </a:ext>
            </a:extLst>
          </a:blip>
          <a:srcRect/>
          <a:stretch>
            <a:fillRect/>
          </a:stretch>
        </p:blipFill>
        <p:spPr bwMode="auto">
          <a:xfrm>
            <a:off x="899592" y="5085184"/>
            <a:ext cx="3456384" cy="1431925"/>
          </a:xfrm>
          <a:prstGeom prst="rect">
            <a:avLst/>
          </a:prstGeom>
          <a:noFill/>
          <a:ln>
            <a:noFill/>
          </a:ln>
        </p:spPr>
      </p:pic>
      <p:sp>
        <p:nvSpPr>
          <p:cNvPr id="7" name="四角形吹き出し 6"/>
          <p:cNvSpPr/>
          <p:nvPr/>
        </p:nvSpPr>
        <p:spPr>
          <a:xfrm>
            <a:off x="4932040" y="5445224"/>
            <a:ext cx="3816424" cy="648072"/>
          </a:xfrm>
          <a:prstGeom prst="wedgeRectCallout">
            <a:avLst>
              <a:gd name="adj1" fmla="val -60673"/>
              <a:gd name="adj2" fmla="val 35123"/>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ja-JP" altLang="en-US" sz="2000" b="1" dirty="0" smtClean="0">
                <a:solidFill>
                  <a:prstClr val="black"/>
                </a:solidFill>
              </a:rPr>
              <a:t>アルツハイマー型認知症患者の　脳の老人班</a:t>
            </a:r>
            <a:endParaRPr lang="ja-JP" altLang="en-US" sz="2000" b="1" dirty="0">
              <a:solidFill>
                <a:prstClr val="black"/>
              </a:solidFill>
            </a:endParaRPr>
          </a:p>
        </p:txBody>
      </p:sp>
    </p:spTree>
    <p:extLst>
      <p:ext uri="{BB962C8B-B14F-4D97-AF65-F5344CB8AC3E}">
        <p14:creationId xmlns:p14="http://schemas.microsoft.com/office/powerpoint/2010/main" val="34721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29" y="4483198"/>
            <a:ext cx="3744416" cy="212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457200" y="980728"/>
            <a:ext cx="8363272" cy="5145435"/>
          </a:xfrm>
        </p:spPr>
        <p:txBody>
          <a:bodyPr>
            <a:normAutofit/>
          </a:bodyPr>
          <a:lstStyle/>
          <a:p>
            <a:r>
              <a:rPr lang="ja-JP" altLang="ja-JP" sz="2800" dirty="0"/>
              <a:t>アルツハイマー型認知症の特徴として、</a:t>
            </a:r>
            <a:r>
              <a:rPr lang="ja-JP" altLang="ja-JP" sz="2800" u="sng" dirty="0">
                <a:solidFill>
                  <a:srgbClr val="FF0000"/>
                </a:solidFill>
              </a:rPr>
              <a:t>大脳の後半部（側頭葉、頭頂葉、後頭葉）の萎縮が次第</a:t>
            </a:r>
            <a:r>
              <a:rPr lang="ja-JP" altLang="ja-JP" sz="2800" dirty="0"/>
              <a:t>に進むことです。</a:t>
            </a:r>
          </a:p>
          <a:p>
            <a:r>
              <a:rPr lang="ja-JP" altLang="ja-JP" sz="2800" dirty="0"/>
              <a:t>脳の側頭葉と呼ばれる部分の海馬の脳神経細胞が減るところからはじまります</a:t>
            </a:r>
            <a:r>
              <a:rPr lang="ja-JP" altLang="ja-JP" sz="2800" dirty="0" smtClean="0"/>
              <a:t>。</a:t>
            </a:r>
            <a:endParaRPr lang="en-US" altLang="ja-JP" sz="2800" dirty="0" smtClean="0"/>
          </a:p>
          <a:p>
            <a:r>
              <a:rPr lang="ja-JP" altLang="ja-JP" sz="2800" u="sng" dirty="0" smtClean="0">
                <a:solidFill>
                  <a:srgbClr val="FF0000"/>
                </a:solidFill>
              </a:rPr>
              <a:t>海馬</a:t>
            </a:r>
            <a:r>
              <a:rPr lang="ja-JP" altLang="ja-JP" sz="2800" u="sng" dirty="0">
                <a:solidFill>
                  <a:srgbClr val="FF0000"/>
                </a:solidFill>
              </a:rPr>
              <a:t>は短期記憶をつかさどる場所</a:t>
            </a:r>
            <a:r>
              <a:rPr lang="ja-JP" altLang="ja-JP" sz="2800" dirty="0"/>
              <a:t>です。その部分が損傷を受けるので、病気の初期段階のうちは「今さっきの記憶」が思い出せなくなります。</a:t>
            </a:r>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5" name="正方形/長方形 4"/>
          <p:cNvSpPr/>
          <p:nvPr/>
        </p:nvSpPr>
        <p:spPr>
          <a:xfrm>
            <a:off x="467544" y="188640"/>
            <a:ext cx="3888432"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a:solidFill>
                  <a:prstClr val="black"/>
                </a:solidFill>
              </a:rPr>
              <a:t>生</a:t>
            </a:r>
            <a:r>
              <a:rPr lang="ja-JP" altLang="en-US" sz="2800" b="1" dirty="0" smtClean="0">
                <a:solidFill>
                  <a:prstClr val="black"/>
                </a:solidFill>
              </a:rPr>
              <a:t>理学的特徴について</a:t>
            </a:r>
            <a:endParaRPr lang="ja-JP" altLang="ja-JP" sz="2800" dirty="0">
              <a:solidFill>
                <a:prstClr val="black"/>
              </a:solidFill>
            </a:endParaRPr>
          </a:p>
        </p:txBody>
      </p:sp>
      <p:sp>
        <p:nvSpPr>
          <p:cNvPr id="2" name="円/楕円 1"/>
          <p:cNvSpPr/>
          <p:nvPr/>
        </p:nvSpPr>
        <p:spPr>
          <a:xfrm>
            <a:off x="2200561" y="6289263"/>
            <a:ext cx="504056" cy="32403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9" name="正方形/長方形 8"/>
          <p:cNvSpPr/>
          <p:nvPr/>
        </p:nvSpPr>
        <p:spPr>
          <a:xfrm>
            <a:off x="4355977" y="4581128"/>
            <a:ext cx="4320480" cy="20321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fontAlgn="auto">
              <a:spcBef>
                <a:spcPts val="0"/>
              </a:spcBef>
              <a:spcAft>
                <a:spcPts val="0"/>
              </a:spcAft>
              <a:buFont typeface="Arial" panose="020B0604020202020204" pitchFamily="34" charset="0"/>
              <a:buChar char="•"/>
            </a:pPr>
            <a:r>
              <a:rPr lang="en-US" altLang="ja-JP" sz="1800" dirty="0" smtClean="0">
                <a:solidFill>
                  <a:prstClr val="black"/>
                </a:solidFill>
              </a:rPr>
              <a:t>β</a:t>
            </a:r>
            <a:r>
              <a:rPr lang="ja-JP" altLang="ja-JP" sz="1800" dirty="0" smtClean="0">
                <a:solidFill>
                  <a:prstClr val="black"/>
                </a:solidFill>
              </a:rPr>
              <a:t>アミロイド</a:t>
            </a:r>
            <a:r>
              <a:rPr lang="ja-JP" altLang="ja-JP" sz="1800" dirty="0">
                <a:solidFill>
                  <a:prstClr val="black"/>
                </a:solidFill>
              </a:rPr>
              <a:t>の沈着は、</a:t>
            </a:r>
            <a:r>
              <a:rPr lang="ja-JP" altLang="ja-JP" sz="1800" dirty="0">
                <a:solidFill>
                  <a:srgbClr val="FF0000"/>
                </a:solidFill>
              </a:rPr>
              <a:t>お年寄りの場合だと認知症患者でなくてもしばしば見られます。</a:t>
            </a:r>
            <a:r>
              <a:rPr lang="en-US" altLang="ja-JP" sz="1800" dirty="0">
                <a:solidFill>
                  <a:prstClr val="black"/>
                </a:solidFill>
              </a:rPr>
              <a:t/>
            </a:r>
            <a:br>
              <a:rPr lang="en-US" altLang="ja-JP" sz="1800" dirty="0">
                <a:solidFill>
                  <a:prstClr val="black"/>
                </a:solidFill>
              </a:rPr>
            </a:br>
            <a:r>
              <a:rPr lang="ja-JP" altLang="ja-JP" sz="1800" dirty="0">
                <a:solidFill>
                  <a:prstClr val="black"/>
                </a:solidFill>
              </a:rPr>
              <a:t>そのため</a:t>
            </a:r>
            <a:r>
              <a:rPr lang="ja-JP" altLang="ja-JP" sz="1800" dirty="0">
                <a:solidFill>
                  <a:srgbClr val="FF0000"/>
                </a:solidFill>
              </a:rPr>
              <a:t>老人斑</a:t>
            </a:r>
            <a:r>
              <a:rPr lang="ja-JP" altLang="ja-JP" sz="1800" dirty="0">
                <a:solidFill>
                  <a:prstClr val="black"/>
                </a:solidFill>
              </a:rPr>
              <a:t>とも呼ばれています</a:t>
            </a:r>
            <a:r>
              <a:rPr lang="ja-JP" altLang="ja-JP" sz="1800" dirty="0" smtClean="0">
                <a:solidFill>
                  <a:prstClr val="black"/>
                </a:solidFill>
              </a:rPr>
              <a:t>。</a:t>
            </a:r>
            <a:endParaRPr lang="en-US" altLang="ja-JP" sz="1800" dirty="0" smtClean="0">
              <a:solidFill>
                <a:prstClr val="black"/>
              </a:solidFill>
            </a:endParaRPr>
          </a:p>
          <a:p>
            <a:pPr marL="285750" indent="-285750" fontAlgn="auto">
              <a:spcBef>
                <a:spcPts val="0"/>
              </a:spcBef>
              <a:spcAft>
                <a:spcPts val="0"/>
              </a:spcAft>
              <a:buFont typeface="Arial" panose="020B0604020202020204" pitchFamily="34" charset="0"/>
              <a:buChar char="•"/>
            </a:pPr>
            <a:r>
              <a:rPr lang="ja-JP" altLang="ja-JP" sz="1800" dirty="0">
                <a:solidFill>
                  <a:prstClr val="black"/>
                </a:solidFill>
              </a:rPr>
              <a:t>アルツハイマー型認知症では</a:t>
            </a:r>
            <a:r>
              <a:rPr lang="ja-JP" altLang="ja-JP" sz="1800" b="1" u="sng" dirty="0">
                <a:solidFill>
                  <a:srgbClr val="FF0000"/>
                </a:solidFill>
              </a:rPr>
              <a:t>比較的早期から側頭葉を中心にこの沈着が認められ</a:t>
            </a:r>
            <a:r>
              <a:rPr lang="ja-JP" altLang="ja-JP" sz="1800" dirty="0">
                <a:solidFill>
                  <a:prstClr val="black"/>
                </a:solidFill>
              </a:rPr>
              <a:t>、その程度も強いのが普通です。</a:t>
            </a:r>
            <a:endParaRPr lang="ja-JP" altLang="en-US" sz="1800" dirty="0">
              <a:solidFill>
                <a:prstClr val="black"/>
              </a:solidFill>
            </a:endParaRPr>
          </a:p>
        </p:txBody>
      </p:sp>
    </p:spTree>
    <p:extLst>
      <p:ext uri="{BB962C8B-B14F-4D97-AF65-F5344CB8AC3E}">
        <p14:creationId xmlns:p14="http://schemas.microsoft.com/office/powerpoint/2010/main" val="234627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kumimoji="1" lang="ja-JP" altLang="en-US" dirty="0" smtClean="0"/>
              <a:t>看護職員認知症対応力向上研修</a:t>
            </a:r>
            <a:r>
              <a:rPr kumimoji="1" lang="en-US" altLang="ja-JP" dirty="0" smtClean="0"/>
              <a:t/>
            </a:r>
            <a:br>
              <a:rPr kumimoji="1" lang="en-US" altLang="ja-JP" dirty="0" smtClean="0"/>
            </a:br>
            <a:r>
              <a:rPr lang="ja-JP" altLang="en-US" dirty="0"/>
              <a:t>はじめに</a:t>
            </a:r>
            <a:endParaRPr kumimoji="1" lang="ja-JP" altLang="en-US" dirty="0"/>
          </a:p>
        </p:txBody>
      </p:sp>
      <p:sp>
        <p:nvSpPr>
          <p:cNvPr id="3" name="コンテンツ プレースホルダー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kumimoji="1" lang="ja-JP" altLang="en-US" dirty="0" smtClean="0"/>
              <a:t>資料は、認知症対応を網羅しようとして焦点が定まっていないことを念頭に。</a:t>
            </a:r>
            <a:endParaRPr kumimoji="1" lang="en-US" altLang="ja-JP" dirty="0" smtClean="0"/>
          </a:p>
          <a:p>
            <a:r>
              <a:rPr lang="ja-JP" altLang="en-US" dirty="0" smtClean="0"/>
              <a:t>脳解剖学・生理学については、知っていて当たり前として講義を進める。</a:t>
            </a:r>
            <a:endParaRPr lang="en-US" altLang="ja-JP" dirty="0" smtClean="0"/>
          </a:p>
          <a:p>
            <a:r>
              <a:rPr kumimoji="1" lang="ja-JP" altLang="en-US" dirty="0" smtClean="0"/>
              <a:t>解剖学・生理学は、各自この講義を通して学び直ししてください。</a:t>
            </a:r>
            <a:endParaRPr kumimoji="1" lang="en-US" altLang="ja-JP" dirty="0" smtClean="0"/>
          </a:p>
          <a:p>
            <a:r>
              <a:rPr lang="ja-JP" altLang="en-US" dirty="0"/>
              <a:t>講義</a:t>
            </a:r>
            <a:r>
              <a:rPr lang="ja-JP" altLang="en-US" dirty="0" smtClean="0"/>
              <a:t>終了後、自院でなんらかの研修会や伝達講習が必須であることを忘れずに！！！</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3859013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a:bodyPr>
          <a:lstStyle/>
          <a:p>
            <a:r>
              <a:rPr lang="ja-JP" altLang="ja-JP" sz="2800" dirty="0"/>
              <a:t>病理学者のブラークは、初期の軽い変化の状態から、最も進んで神経細胞がほとんど脱落した状態</a:t>
            </a:r>
            <a:r>
              <a:rPr lang="ja-JP" altLang="ja-JP" sz="2800" b="1" dirty="0">
                <a:solidFill>
                  <a:srgbClr val="FF0000"/>
                </a:solidFill>
              </a:rPr>
              <a:t>まで６段階に分けています</a:t>
            </a:r>
            <a:r>
              <a:rPr lang="ja-JP" altLang="ja-JP" sz="2800" dirty="0" smtClean="0"/>
              <a:t>。</a:t>
            </a:r>
            <a:r>
              <a:rPr lang="ja-JP" altLang="en-US" sz="2800" dirty="0" smtClean="0"/>
              <a:t>⇒</a:t>
            </a:r>
            <a:r>
              <a:rPr lang="ja-JP" altLang="ja-JP" sz="2800" b="1" dirty="0">
                <a:solidFill>
                  <a:srgbClr val="FF0000"/>
                </a:solidFill>
              </a:rPr>
              <a:t>認知症の症状が出始める</a:t>
            </a:r>
            <a:r>
              <a:rPr lang="ja-JP" altLang="ja-JP" sz="2800" dirty="0"/>
              <a:t>のは</a:t>
            </a:r>
            <a:r>
              <a:rPr lang="ja-JP" altLang="ja-JP" sz="2800" b="1" dirty="0">
                <a:solidFill>
                  <a:srgbClr val="FF0000"/>
                </a:solidFill>
              </a:rPr>
              <a:t>３期</a:t>
            </a:r>
            <a:r>
              <a:rPr lang="ja-JP" altLang="ja-JP" sz="2800" b="1" dirty="0" smtClean="0">
                <a:solidFill>
                  <a:srgbClr val="FF0000"/>
                </a:solidFill>
              </a:rPr>
              <a:t>の終わり</a:t>
            </a:r>
            <a:r>
              <a:rPr lang="ja-JP" altLang="ja-JP" sz="2800" b="1" dirty="0">
                <a:solidFill>
                  <a:srgbClr val="FF0000"/>
                </a:solidFill>
              </a:rPr>
              <a:t>から４期の始め</a:t>
            </a:r>
            <a:r>
              <a:rPr lang="ja-JP" altLang="ja-JP" sz="2800" dirty="0"/>
              <a:t>に</a:t>
            </a:r>
            <a:r>
              <a:rPr lang="ja-JP" altLang="ja-JP" sz="2800" dirty="0" smtClean="0"/>
              <a:t>かけて</a:t>
            </a:r>
            <a:endParaRPr lang="en-US" altLang="ja-JP" sz="2800" dirty="0" smtClean="0"/>
          </a:p>
          <a:p>
            <a:pPr marL="0" indent="0">
              <a:buNone/>
            </a:pPr>
            <a:endParaRPr lang="en-US" altLang="ja-JP" sz="2800" dirty="0" smtClean="0"/>
          </a:p>
          <a:p>
            <a:r>
              <a:rPr lang="ja-JP" altLang="en-US" sz="2800" dirty="0" smtClean="0"/>
              <a:t>⇒</a:t>
            </a:r>
            <a:r>
              <a:rPr lang="ja-JP" altLang="ja-JP" sz="2800" dirty="0"/>
              <a:t>脳の</a:t>
            </a:r>
            <a:r>
              <a:rPr lang="ja-JP" altLang="ja-JP" sz="2800" b="1" u="sng" dirty="0">
                <a:solidFill>
                  <a:srgbClr val="FF0000"/>
                </a:solidFill>
              </a:rPr>
              <a:t>後半部に高度の萎縮</a:t>
            </a:r>
            <a:r>
              <a:rPr lang="ja-JP" altLang="ja-JP" sz="2800" dirty="0"/>
              <a:t>がみられるように</a:t>
            </a:r>
            <a:r>
              <a:rPr lang="ja-JP" altLang="ja-JP" sz="2800" dirty="0" smtClean="0"/>
              <a:t>なり</a:t>
            </a:r>
            <a:r>
              <a:rPr lang="ja-JP" altLang="en-US" sz="2800" dirty="0"/>
              <a:t>、</a:t>
            </a:r>
            <a:r>
              <a:rPr lang="ja-JP" altLang="ja-JP" sz="2800" dirty="0" smtClean="0"/>
              <a:t>こう</a:t>
            </a:r>
            <a:r>
              <a:rPr lang="ja-JP" altLang="ja-JP" sz="2800" dirty="0"/>
              <a:t>した変化とともに、正常な神経細胞が徐々に脱落し、認知症障害の状態になって</a:t>
            </a:r>
            <a:r>
              <a:rPr lang="ja-JP" altLang="ja-JP" sz="2800" dirty="0" smtClean="0"/>
              <a:t>い</a:t>
            </a:r>
            <a:r>
              <a:rPr lang="ja-JP" altLang="en-US" sz="2800" dirty="0" smtClean="0"/>
              <a:t>く。</a:t>
            </a:r>
            <a:endParaRPr lang="en-US" altLang="ja-JP" sz="2800" dirty="0" smtClean="0"/>
          </a:p>
          <a:p>
            <a:pPr marL="0" indent="0">
              <a:buNone/>
            </a:pPr>
            <a:endParaRPr lang="en-US" altLang="ja-JP" sz="2800" dirty="0" smtClean="0"/>
          </a:p>
          <a:p>
            <a:r>
              <a:rPr lang="ja-JP" altLang="ja-JP" sz="2800" dirty="0"/>
              <a:t>発病中の全期間の中頃から症状がはっきりしてくる、</a:t>
            </a:r>
            <a:r>
              <a:rPr lang="ja-JP" altLang="ja-JP" sz="2800" b="1" u="sng" dirty="0">
                <a:solidFill>
                  <a:srgbClr val="FF0000"/>
                </a:solidFill>
              </a:rPr>
              <a:t>極めて長い経過をとる進行性の病気</a:t>
            </a:r>
            <a:r>
              <a:rPr lang="ja-JP" altLang="ja-JP" sz="2800" dirty="0" smtClean="0"/>
              <a:t>です</a:t>
            </a:r>
            <a:r>
              <a:rPr lang="ja-JP" altLang="en-US" sz="2800" dirty="0" smtClean="0"/>
              <a:t>。</a:t>
            </a:r>
            <a:endParaRPr lang="en-US" altLang="ja-JP" sz="2800" dirty="0" smtClean="0"/>
          </a:p>
          <a:p>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アルツハイマー型認知症のあれこれ・・・①</a:t>
            </a:r>
            <a:endParaRPr lang="ja-JP" altLang="ja-JP" sz="2800" dirty="0">
              <a:solidFill>
                <a:prstClr val="black"/>
              </a:solidFill>
            </a:endParaRPr>
          </a:p>
        </p:txBody>
      </p:sp>
    </p:spTree>
    <p:extLst>
      <p:ext uri="{BB962C8B-B14F-4D97-AF65-F5344CB8AC3E}">
        <p14:creationId xmlns:p14="http://schemas.microsoft.com/office/powerpoint/2010/main" val="1579697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a:bodyPr>
          <a:lstStyle/>
          <a:p>
            <a:r>
              <a:rPr lang="ja-JP" altLang="ja-JP" sz="2800" dirty="0"/>
              <a:t>病気の原因はまだわかっていません</a:t>
            </a:r>
            <a:r>
              <a:rPr lang="ja-JP" altLang="ja-JP" sz="2800" dirty="0" smtClean="0"/>
              <a:t>。</a:t>
            </a:r>
            <a:endParaRPr lang="en-US" altLang="ja-JP" sz="2800" dirty="0" smtClean="0"/>
          </a:p>
          <a:p>
            <a:r>
              <a:rPr lang="ja-JP" altLang="ja-JP" sz="2800" dirty="0"/>
              <a:t>全体の</a:t>
            </a:r>
            <a:r>
              <a:rPr lang="en-US" altLang="ja-JP" sz="2800" dirty="0"/>
              <a:t>10</a:t>
            </a:r>
            <a:r>
              <a:rPr lang="ja-JP" altLang="ja-JP" sz="2800" dirty="0"/>
              <a:t>％を占める「</a:t>
            </a:r>
            <a:r>
              <a:rPr lang="ja-JP" altLang="ja-JP" sz="2800" u="sng" dirty="0">
                <a:solidFill>
                  <a:srgbClr val="FF0000"/>
                </a:solidFill>
              </a:rPr>
              <a:t>家族性アルツハイマー病</a:t>
            </a:r>
            <a:r>
              <a:rPr lang="ja-JP" altLang="ja-JP" sz="2800" dirty="0"/>
              <a:t>」ではいくつかの</a:t>
            </a:r>
            <a:r>
              <a:rPr lang="ja-JP" altLang="ja-JP" sz="2800" u="sng" dirty="0">
                <a:solidFill>
                  <a:srgbClr val="FF0000"/>
                </a:solidFill>
              </a:rPr>
              <a:t>遺伝子異常</a:t>
            </a:r>
            <a:r>
              <a:rPr lang="ja-JP" altLang="ja-JP" sz="2800" dirty="0"/>
              <a:t>が判明、アミロイドたんぱくの沈着や神経細胞脱落のメカニズムも次第に明らかになってきました</a:t>
            </a:r>
            <a:r>
              <a:rPr lang="ja-JP" altLang="ja-JP" sz="2800" dirty="0" smtClean="0"/>
              <a:t>。</a:t>
            </a:r>
            <a:endParaRPr lang="en-US" altLang="ja-JP" sz="2800" dirty="0" smtClean="0"/>
          </a:p>
          <a:p>
            <a:r>
              <a:rPr lang="ja-JP" altLang="ja-JP" sz="2800" u="sng" dirty="0">
                <a:solidFill>
                  <a:srgbClr val="FF0000"/>
                </a:solidFill>
              </a:rPr>
              <a:t>非家族性のアルツハイマー病</a:t>
            </a:r>
            <a:r>
              <a:rPr lang="ja-JP" altLang="ja-JP" sz="2800" dirty="0"/>
              <a:t>でＡｐｏ　Ｅ（アポ・イー）という物質に関する</a:t>
            </a:r>
            <a:r>
              <a:rPr lang="ja-JP" altLang="ja-JP" sz="2800" u="sng" dirty="0">
                <a:solidFill>
                  <a:srgbClr val="FF0000"/>
                </a:solidFill>
              </a:rPr>
              <a:t>遺伝子異常</a:t>
            </a:r>
            <a:r>
              <a:rPr lang="ja-JP" altLang="ja-JP" sz="2800" dirty="0"/>
              <a:t>が多いことがわかっています</a:t>
            </a:r>
            <a:r>
              <a:rPr lang="ja-JP" altLang="ja-JP" sz="2800" dirty="0" smtClean="0"/>
              <a:t>。</a:t>
            </a:r>
            <a:endParaRPr lang="en-US" altLang="ja-JP" sz="2800" dirty="0" smtClean="0"/>
          </a:p>
          <a:p>
            <a:r>
              <a:rPr lang="en-US" altLang="ja-JP" sz="2800" dirty="0"/>
              <a:t>70</a:t>
            </a:r>
            <a:r>
              <a:rPr lang="ja-JP" altLang="ja-JP" sz="2800" dirty="0"/>
              <a:t>歳を過ぎて</a:t>
            </a:r>
            <a:r>
              <a:rPr lang="ja-JP" altLang="ja-JP" sz="2800" dirty="0" smtClean="0"/>
              <a:t>から</a:t>
            </a:r>
            <a:r>
              <a:rPr lang="ja-JP" altLang="en-US" sz="2800" dirty="0"/>
              <a:t>認知症</a:t>
            </a:r>
            <a:r>
              <a:rPr lang="ja-JP" altLang="ja-JP" sz="2800" dirty="0" smtClean="0"/>
              <a:t>症状</a:t>
            </a:r>
            <a:r>
              <a:rPr lang="ja-JP" altLang="ja-JP" sz="2800" dirty="0"/>
              <a:t>が出るのが普通で、</a:t>
            </a:r>
            <a:r>
              <a:rPr lang="ja-JP" altLang="ja-JP" sz="2800" u="sng" dirty="0">
                <a:solidFill>
                  <a:srgbClr val="FF0000"/>
                </a:solidFill>
              </a:rPr>
              <a:t>男女比はほぼ２：３で女性に多く</a:t>
            </a:r>
            <a:r>
              <a:rPr lang="ja-JP" altLang="ja-JP" sz="2800" dirty="0" smtClean="0"/>
              <a:t>、</a:t>
            </a:r>
            <a:r>
              <a:rPr lang="ja-JP" altLang="en-US" sz="2800" dirty="0"/>
              <a:t>認知症</a:t>
            </a:r>
            <a:r>
              <a:rPr lang="ja-JP" altLang="ja-JP" sz="2800" dirty="0" smtClean="0"/>
              <a:t>が</a:t>
            </a:r>
            <a:r>
              <a:rPr lang="ja-JP" altLang="ja-JP" sz="2800" dirty="0"/>
              <a:t>出てから死亡までの</a:t>
            </a:r>
            <a:r>
              <a:rPr lang="ja-JP" altLang="ja-JP" sz="2800" u="sng" dirty="0">
                <a:solidFill>
                  <a:srgbClr val="FF0000"/>
                </a:solidFill>
              </a:rPr>
              <a:t>平均罹病期間は約５年</a:t>
            </a:r>
            <a:r>
              <a:rPr lang="ja-JP" altLang="ja-JP" sz="2800" dirty="0"/>
              <a:t>といわれています。</a:t>
            </a:r>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アルツハイマー型認知症のあれこれ・・・②</a:t>
            </a:r>
            <a:endParaRPr lang="ja-JP" altLang="ja-JP" sz="2800" dirty="0">
              <a:solidFill>
                <a:prstClr val="black"/>
              </a:solidFill>
            </a:endParaRPr>
          </a:p>
        </p:txBody>
      </p:sp>
    </p:spTree>
    <p:extLst>
      <p:ext uri="{BB962C8B-B14F-4D97-AF65-F5344CB8AC3E}">
        <p14:creationId xmlns:p14="http://schemas.microsoft.com/office/powerpoint/2010/main" val="3736330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648672"/>
          </a:xfrm>
        </p:spPr>
        <p:txBody>
          <a:bodyPr>
            <a:normAutofit lnSpcReduction="10000"/>
          </a:bodyPr>
          <a:lstStyle/>
          <a:p>
            <a:r>
              <a:rPr lang="ja-JP" altLang="ja-JP" sz="2800" u="sng" dirty="0">
                <a:solidFill>
                  <a:srgbClr val="FF0000"/>
                </a:solidFill>
              </a:rPr>
              <a:t>徐々</a:t>
            </a:r>
            <a:r>
              <a:rPr lang="ja-JP" altLang="ja-JP" sz="2800" u="sng" dirty="0" smtClean="0">
                <a:solidFill>
                  <a:srgbClr val="FF0000"/>
                </a:solidFill>
              </a:rPr>
              <a:t>に</a:t>
            </a:r>
            <a:r>
              <a:rPr lang="ja-JP" altLang="en-US" sz="2800" dirty="0"/>
              <a:t>認知症</a:t>
            </a:r>
            <a:r>
              <a:rPr lang="ja-JP" altLang="ja-JP" sz="2800" dirty="0" smtClean="0"/>
              <a:t>が進</a:t>
            </a:r>
            <a:r>
              <a:rPr lang="ja-JP" altLang="en-US" sz="2800" dirty="0" smtClean="0"/>
              <a:t>む。</a:t>
            </a:r>
            <a:endParaRPr lang="en-US" altLang="ja-JP" sz="2800" dirty="0" smtClean="0"/>
          </a:p>
          <a:p>
            <a:pPr lvl="0"/>
            <a:r>
              <a:rPr lang="ja-JP" altLang="ja-JP" sz="2800" dirty="0"/>
              <a:t>早い時期から診断可能。</a:t>
            </a:r>
          </a:p>
          <a:p>
            <a:pPr lvl="0"/>
            <a:r>
              <a:rPr lang="ja-JP" altLang="ja-JP" sz="2800" u="sng" dirty="0">
                <a:solidFill>
                  <a:srgbClr val="FF0000"/>
                </a:solidFill>
              </a:rPr>
              <a:t>進行すると家族の顔も分からなく</a:t>
            </a:r>
            <a:r>
              <a:rPr lang="ja-JP" altLang="ja-JP" sz="2800" dirty="0"/>
              <a:t>なる。</a:t>
            </a:r>
          </a:p>
          <a:p>
            <a:r>
              <a:rPr lang="ja-JP" altLang="en-US" sz="2800" b="1" dirty="0"/>
              <a:t>（若年性</a:t>
            </a:r>
            <a:r>
              <a:rPr lang="ja-JP" altLang="en-US" sz="2800" b="1" dirty="0" smtClean="0"/>
              <a:t>）</a:t>
            </a:r>
            <a:r>
              <a:rPr lang="ja-JP" altLang="ja-JP" sz="2800" u="sng" dirty="0" smtClean="0">
                <a:solidFill>
                  <a:srgbClr val="FF0000"/>
                </a:solidFill>
              </a:rPr>
              <a:t>４０歳代</a:t>
            </a:r>
            <a:r>
              <a:rPr lang="ja-JP" altLang="ja-JP" sz="2800" u="sng" dirty="0">
                <a:solidFill>
                  <a:srgbClr val="FF0000"/>
                </a:solidFill>
              </a:rPr>
              <a:t>からの発症があり、しかも進行が早い</a:t>
            </a:r>
            <a:r>
              <a:rPr lang="ja-JP" altLang="ja-JP" sz="2800" dirty="0" smtClean="0"/>
              <a:t>。</a:t>
            </a:r>
            <a:endParaRPr lang="en-US" altLang="ja-JP" sz="2800" dirty="0" smtClean="0"/>
          </a:p>
          <a:p>
            <a:r>
              <a:rPr lang="ja-JP" altLang="ja-JP" sz="2800" dirty="0" smtClean="0"/>
              <a:t>患者</a:t>
            </a:r>
            <a:r>
              <a:rPr lang="ja-JP" altLang="ja-JP" sz="2800" dirty="0"/>
              <a:t>は、紙に</a:t>
            </a:r>
            <a:r>
              <a:rPr lang="ja-JP" altLang="ja-JP" sz="2800" u="sng" dirty="0">
                <a:solidFill>
                  <a:srgbClr val="FF0000"/>
                </a:solidFill>
              </a:rPr>
              <a:t>立体図形が描けない</a:t>
            </a:r>
            <a:r>
              <a:rPr lang="ja-JP" altLang="ja-JP" sz="2800" dirty="0" smtClean="0"/>
              <a:t>。</a:t>
            </a:r>
            <a:endParaRPr lang="ja-JP" altLang="ja-JP" sz="2800" dirty="0"/>
          </a:p>
          <a:p>
            <a:pPr lvl="0"/>
            <a:r>
              <a:rPr lang="ja-JP" altLang="ja-JP" sz="2800" dirty="0"/>
              <a:t>脳の中にβアミロイドと呼ばれるタンパク質が増え、たまり出す。</a:t>
            </a:r>
            <a:r>
              <a:rPr lang="en-US" altLang="ja-JP" sz="2800" dirty="0"/>
              <a:t/>
            </a:r>
            <a:br>
              <a:rPr lang="en-US" altLang="ja-JP" sz="2800" dirty="0"/>
            </a:br>
            <a:r>
              <a:rPr lang="ja-JP" altLang="ja-JP" sz="2800" dirty="0"/>
              <a:t>βタンパクは中性エンドペプチド</a:t>
            </a:r>
            <a:r>
              <a:rPr lang="en-US" altLang="ja-JP" sz="2800" dirty="0"/>
              <a:t>(</a:t>
            </a:r>
            <a:r>
              <a:rPr lang="ja-JP" altLang="ja-JP" sz="2800" dirty="0"/>
              <a:t>酵素</a:t>
            </a:r>
            <a:r>
              <a:rPr lang="en-US" altLang="ja-JP" sz="2800" dirty="0"/>
              <a:t>)</a:t>
            </a:r>
            <a:r>
              <a:rPr lang="ja-JP" altLang="ja-JP" sz="2800" dirty="0"/>
              <a:t>が分解するが、患者はこの酵素量が少ない。</a:t>
            </a:r>
          </a:p>
          <a:p>
            <a:pPr lvl="0"/>
            <a:r>
              <a:rPr lang="ja-JP" altLang="ja-JP" sz="2800" dirty="0"/>
              <a:t>タウタンパクが増加する</a:t>
            </a:r>
          </a:p>
          <a:p>
            <a:pPr lvl="0"/>
            <a:r>
              <a:rPr lang="ja-JP" altLang="ja-JP" sz="2800" dirty="0"/>
              <a:t>神経細胞死が起きる</a:t>
            </a:r>
          </a:p>
          <a:p>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アルツハイマー型認知症のあれこれ・・・③</a:t>
            </a:r>
            <a:endParaRPr lang="ja-JP" altLang="ja-JP" sz="2800" dirty="0">
              <a:solidFill>
                <a:prstClr val="black"/>
              </a:solidFill>
            </a:endParaRPr>
          </a:p>
        </p:txBody>
      </p:sp>
    </p:spTree>
    <p:extLst>
      <p:ext uri="{BB962C8B-B14F-4D97-AF65-F5344CB8AC3E}">
        <p14:creationId xmlns:p14="http://schemas.microsoft.com/office/powerpoint/2010/main" val="541249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fontScale="92500" lnSpcReduction="10000"/>
          </a:bodyPr>
          <a:lstStyle/>
          <a:p>
            <a:r>
              <a:rPr lang="ja-JP" altLang="ja-JP" sz="2800" b="1" dirty="0"/>
              <a:t>「アミロイド班（老人斑）」はむしろ「結果」？！</a:t>
            </a:r>
            <a:endParaRPr lang="ja-JP" altLang="ja-JP" sz="2800" dirty="0"/>
          </a:p>
          <a:p>
            <a:r>
              <a:rPr lang="ja-JP" altLang="ja-JP" sz="2800" dirty="0"/>
              <a:t>神経細胞が減って記憶障害などが起こるアルツハイマー病は、脳の大脳皮質などに染み出るようにできるアミロイド班（老人斑）が原因だとする説があります。</a:t>
            </a:r>
            <a:r>
              <a:rPr lang="en-US" altLang="ja-JP" sz="2800" dirty="0"/>
              <a:t/>
            </a:r>
            <a:br>
              <a:rPr lang="en-US" altLang="ja-JP" sz="2800" dirty="0"/>
            </a:br>
            <a:r>
              <a:rPr lang="ja-JP" altLang="ja-JP" sz="2800" dirty="0"/>
              <a:t>しかし、国立精神・神経センター神経研究所のグループは、マウスの実験で、</a:t>
            </a:r>
            <a:r>
              <a:rPr lang="ja-JP" altLang="ja-JP" sz="2800" u="sng" dirty="0">
                <a:solidFill>
                  <a:srgbClr val="FF0000"/>
                </a:solidFill>
              </a:rPr>
              <a:t>アミロイド班（老人斑）はアルツハイマー病の「原因」ではなく、むしろ「結果」であることを示す実験結果</a:t>
            </a:r>
            <a:r>
              <a:rPr lang="ja-JP" altLang="ja-JP" sz="2800" dirty="0"/>
              <a:t>を得ています。</a:t>
            </a:r>
          </a:p>
          <a:p>
            <a:r>
              <a:rPr lang="ja-JP" altLang="ja-JP" sz="2800" dirty="0"/>
              <a:t>アルツハイマー病の</a:t>
            </a:r>
            <a:r>
              <a:rPr lang="ja-JP" altLang="ja-JP" sz="2800" u="sng" dirty="0">
                <a:solidFill>
                  <a:srgbClr val="FF0000"/>
                </a:solidFill>
              </a:rPr>
              <a:t>アミロイド班（老人斑）原因説</a:t>
            </a:r>
            <a:r>
              <a:rPr lang="ja-JP" altLang="ja-JP" sz="2800" dirty="0"/>
              <a:t>に対しては、</a:t>
            </a:r>
            <a:r>
              <a:rPr lang="ja-JP" altLang="ja-JP" sz="2800" u="sng" dirty="0">
                <a:solidFill>
                  <a:srgbClr val="FF0000"/>
                </a:solidFill>
              </a:rPr>
              <a:t>認知症ではない人の脳からもアミロイド班（老人斑）が多く見つかる</a:t>
            </a:r>
            <a:r>
              <a:rPr lang="ja-JP" altLang="ja-JP" sz="2800" dirty="0"/>
              <a:t>ことや、この</a:t>
            </a:r>
            <a:r>
              <a:rPr lang="ja-JP" altLang="ja-JP" sz="2800" u="sng" dirty="0">
                <a:solidFill>
                  <a:srgbClr val="FF0000"/>
                </a:solidFill>
              </a:rPr>
              <a:t>病気で一番障害を受ける海馬にアミロイド班（老人斑）が少ない</a:t>
            </a:r>
            <a:r>
              <a:rPr lang="ja-JP" altLang="ja-JP" sz="2800" dirty="0"/>
              <a:t>ことなどから、これまでも疑問視する向きがありました。</a:t>
            </a:r>
            <a:endParaRPr kumimoji="1" lang="ja-JP" altLang="en-US"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アルツハイマー型認知症のあれこれ・・・④</a:t>
            </a:r>
            <a:endParaRPr lang="ja-JP" altLang="ja-JP" sz="2800" dirty="0">
              <a:solidFill>
                <a:prstClr val="black"/>
              </a:solidFill>
            </a:endParaRPr>
          </a:p>
        </p:txBody>
      </p:sp>
    </p:spTree>
    <p:extLst>
      <p:ext uri="{BB962C8B-B14F-4D97-AF65-F5344CB8AC3E}">
        <p14:creationId xmlns:p14="http://schemas.microsoft.com/office/powerpoint/2010/main" val="248766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lnSpcReduction="10000"/>
          </a:bodyPr>
          <a:lstStyle/>
          <a:p>
            <a:r>
              <a:rPr lang="ja-JP" altLang="ja-JP" sz="2800" dirty="0"/>
              <a:t>アルツハイマー患者の脳から</a:t>
            </a:r>
            <a:r>
              <a:rPr lang="ja-JP" altLang="ja-JP" sz="2800" u="sng" dirty="0">
                <a:solidFill>
                  <a:srgbClr val="FF0000"/>
                </a:solidFill>
              </a:rPr>
              <a:t>アルミ</a:t>
            </a:r>
            <a:r>
              <a:rPr lang="ja-JP" altLang="ja-JP" sz="2800" dirty="0"/>
              <a:t>が検出されたのは</a:t>
            </a:r>
            <a:r>
              <a:rPr lang="en-US" altLang="ja-JP" sz="2800" dirty="0"/>
              <a:t>1976</a:t>
            </a:r>
            <a:r>
              <a:rPr lang="ja-JP" altLang="ja-JP" sz="2800" dirty="0"/>
              <a:t>年で、カナダの病理学者が</a:t>
            </a:r>
            <a:r>
              <a:rPr lang="ja-JP" altLang="ja-JP" sz="2800" dirty="0" smtClean="0"/>
              <a:t>発見</a:t>
            </a:r>
            <a:endParaRPr lang="en-US" altLang="ja-JP" sz="2800" dirty="0" smtClean="0"/>
          </a:p>
          <a:p>
            <a:r>
              <a:rPr lang="ja-JP" altLang="ja-JP" sz="2800" dirty="0"/>
              <a:t>アルミニウムイオンは野菜などの食物に吸収され、食べた人の中に入ってしまいます。</a:t>
            </a:r>
            <a:r>
              <a:rPr lang="en-US" altLang="ja-JP" sz="2800" dirty="0"/>
              <a:t/>
            </a:r>
            <a:br>
              <a:rPr lang="en-US" altLang="ja-JP" sz="2800" dirty="0"/>
            </a:br>
            <a:r>
              <a:rPr lang="ja-JP" altLang="ja-JP" sz="2800" dirty="0"/>
              <a:t>そして、</a:t>
            </a:r>
            <a:r>
              <a:rPr lang="ja-JP" altLang="ja-JP" sz="2800" u="sng" dirty="0">
                <a:solidFill>
                  <a:srgbClr val="FF0000"/>
                </a:solidFill>
              </a:rPr>
              <a:t>本来血管内で鉄が取り込まれて運ばれる</a:t>
            </a:r>
            <a:r>
              <a:rPr lang="ja-JP" altLang="ja-JP" sz="2800" dirty="0"/>
              <a:t>はずなのに、</a:t>
            </a:r>
            <a:r>
              <a:rPr lang="ja-JP" altLang="ja-JP" sz="2800" u="sng" dirty="0">
                <a:solidFill>
                  <a:srgbClr val="FF0000"/>
                </a:solidFill>
              </a:rPr>
              <a:t>よく似た性質のアルミニウムが取り込まれてしまい、それが脳幹障壁を突破</a:t>
            </a:r>
            <a:r>
              <a:rPr lang="ja-JP" altLang="ja-JP" sz="2800" dirty="0"/>
              <a:t>して</a:t>
            </a:r>
            <a:r>
              <a:rPr lang="ja-JP" altLang="ja-JP" sz="2800" dirty="0" smtClean="0"/>
              <a:t>しまう</a:t>
            </a:r>
            <a:r>
              <a:rPr lang="ja-JP" altLang="en-US" sz="2800" dirty="0" smtClean="0"/>
              <a:t>。</a:t>
            </a:r>
            <a:endParaRPr lang="en-US" altLang="ja-JP" sz="2800" dirty="0" smtClean="0"/>
          </a:p>
          <a:p>
            <a:r>
              <a:rPr lang="ja-JP" altLang="ja-JP" sz="2800" u="sng" dirty="0">
                <a:solidFill>
                  <a:srgbClr val="FF0000"/>
                </a:solidFill>
              </a:rPr>
              <a:t>体内に鉄分が不足するとアルミニウムが体内に取り込まれやすくなる</a:t>
            </a:r>
            <a:r>
              <a:rPr lang="ja-JP" altLang="ja-JP" sz="2800" dirty="0"/>
              <a:t>というのも大きな問題です。</a:t>
            </a:r>
            <a:r>
              <a:rPr lang="en-US" altLang="ja-JP" sz="2800" dirty="0"/>
              <a:t/>
            </a:r>
            <a:br>
              <a:rPr lang="en-US" altLang="ja-JP" sz="2800" dirty="0"/>
            </a:br>
            <a:r>
              <a:rPr lang="ja-JP" altLang="ja-JP" sz="2800" dirty="0"/>
              <a:t>このようなことから、</a:t>
            </a:r>
            <a:r>
              <a:rPr lang="ja-JP" altLang="ja-JP" sz="2800" u="sng" dirty="0">
                <a:solidFill>
                  <a:srgbClr val="FF0000"/>
                </a:solidFill>
              </a:rPr>
              <a:t>鉄分不足になりやすい女性のほうがアルツハイマー病の発症率が高いのではない</a:t>
            </a:r>
            <a:r>
              <a:rPr lang="ja-JP" altLang="ja-JP" sz="2800" u="sng" dirty="0" smtClean="0">
                <a:solidFill>
                  <a:srgbClr val="FF0000"/>
                </a:solidFill>
              </a:rPr>
              <a:t>か</a:t>
            </a:r>
            <a:r>
              <a:rPr lang="ja-JP" altLang="en-US" sz="2800" u="sng" dirty="0" smtClean="0">
                <a:solidFill>
                  <a:srgbClr val="FF0000"/>
                </a:solidFill>
              </a:rPr>
              <a:t>？</a:t>
            </a:r>
            <a:r>
              <a:rPr lang="ja-JP" altLang="ja-JP" sz="2800" dirty="0" smtClean="0"/>
              <a:t>と</a:t>
            </a:r>
            <a:r>
              <a:rPr lang="ja-JP" altLang="ja-JP" sz="2800" dirty="0"/>
              <a:t>もいわれています</a:t>
            </a:r>
            <a:r>
              <a:rPr lang="ja-JP" altLang="ja-JP" sz="2800" dirty="0" smtClean="0"/>
              <a:t>。</a:t>
            </a:r>
            <a:endParaRPr lang="ja-JP" altLang="ja-JP" sz="28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アルツハイマー型認知症のあれこれ・・・⑤</a:t>
            </a:r>
            <a:endParaRPr lang="ja-JP" altLang="ja-JP" sz="2800" dirty="0">
              <a:solidFill>
                <a:prstClr val="black"/>
              </a:solidFill>
            </a:endParaRPr>
          </a:p>
        </p:txBody>
      </p:sp>
    </p:spTree>
    <p:extLst>
      <p:ext uri="{BB962C8B-B14F-4D97-AF65-F5344CB8AC3E}">
        <p14:creationId xmlns:p14="http://schemas.microsoft.com/office/powerpoint/2010/main" val="2481392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lnSpcReduction="10000"/>
          </a:bodyPr>
          <a:lstStyle/>
          <a:p>
            <a:pPr marL="0" indent="0">
              <a:buNone/>
            </a:pPr>
            <a:r>
              <a:rPr lang="en-US" altLang="ja-JP" sz="4000" b="1" dirty="0" smtClean="0"/>
              <a:t>【</a:t>
            </a:r>
            <a:r>
              <a:rPr lang="ja-JP" altLang="ja-JP" sz="4000" b="1" dirty="0" smtClean="0"/>
              <a:t>前駆症状</a:t>
            </a:r>
            <a:r>
              <a:rPr lang="en-US" altLang="ja-JP" sz="4000" b="1" dirty="0" smtClean="0"/>
              <a:t>】</a:t>
            </a:r>
          </a:p>
          <a:p>
            <a:pPr marL="0" indent="0">
              <a:buNone/>
            </a:pPr>
            <a:endParaRPr lang="ja-JP" altLang="ja-JP" sz="2800" dirty="0"/>
          </a:p>
          <a:p>
            <a:r>
              <a:rPr lang="ja-JP" altLang="ja-JP" sz="3600" dirty="0" smtClean="0"/>
              <a:t>知的</a:t>
            </a:r>
            <a:r>
              <a:rPr lang="ja-JP" altLang="ja-JP" sz="3600" dirty="0"/>
              <a:t>能力低下に先立つ</a:t>
            </a:r>
            <a:r>
              <a:rPr lang="en-US" altLang="ja-JP" sz="3600" u="sng" dirty="0">
                <a:solidFill>
                  <a:srgbClr val="FF0000"/>
                </a:solidFill>
              </a:rPr>
              <a:t>2</a:t>
            </a:r>
            <a:r>
              <a:rPr lang="ja-JP" altLang="ja-JP" sz="3600" u="sng" dirty="0">
                <a:solidFill>
                  <a:srgbClr val="FF0000"/>
                </a:solidFill>
              </a:rPr>
              <a:t>～</a:t>
            </a:r>
            <a:r>
              <a:rPr lang="en-US" altLang="ja-JP" sz="3600" u="sng" dirty="0">
                <a:solidFill>
                  <a:srgbClr val="FF0000"/>
                </a:solidFill>
              </a:rPr>
              <a:t>3</a:t>
            </a:r>
            <a:r>
              <a:rPr lang="ja-JP" altLang="ja-JP" sz="3600" u="sng" dirty="0">
                <a:solidFill>
                  <a:srgbClr val="FF0000"/>
                </a:solidFill>
              </a:rPr>
              <a:t>年前から、軽度の人格変化が起こる</a:t>
            </a:r>
            <a:r>
              <a:rPr lang="en-US" altLang="ja-JP" sz="3600" dirty="0"/>
              <a:t/>
            </a:r>
            <a:br>
              <a:rPr lang="en-US" altLang="ja-JP" sz="3600" dirty="0"/>
            </a:br>
            <a:r>
              <a:rPr lang="ja-JP" altLang="ja-JP" sz="3600" dirty="0"/>
              <a:t>（例</a:t>
            </a:r>
            <a:r>
              <a:rPr lang="en-US" altLang="ja-JP" sz="3600" dirty="0"/>
              <a:t>: </a:t>
            </a:r>
            <a:r>
              <a:rPr lang="ja-JP" altLang="ja-JP" sz="3600" dirty="0"/>
              <a:t>頑固になった、自己中心的、人柄に繊細さがなくなった）</a:t>
            </a:r>
          </a:p>
          <a:p>
            <a:pPr lvl="0"/>
            <a:r>
              <a:rPr lang="ja-JP" altLang="ja-JP" sz="3600" u="sng" dirty="0">
                <a:solidFill>
                  <a:srgbClr val="FF0000"/>
                </a:solidFill>
              </a:rPr>
              <a:t>不安・抑うつ症状</a:t>
            </a:r>
            <a:r>
              <a:rPr lang="ja-JP" altLang="ja-JP" sz="3600" dirty="0"/>
              <a:t>が出る</a:t>
            </a:r>
          </a:p>
          <a:p>
            <a:pPr lvl="0"/>
            <a:r>
              <a:rPr lang="ja-JP" altLang="ja-JP" sz="3600" u="sng" dirty="0">
                <a:solidFill>
                  <a:srgbClr val="FF0000"/>
                </a:solidFill>
              </a:rPr>
              <a:t>睡眠障害</a:t>
            </a:r>
            <a:r>
              <a:rPr lang="ja-JP" altLang="ja-JP" sz="3600" dirty="0"/>
              <a:t>が出る</a:t>
            </a:r>
          </a:p>
          <a:p>
            <a:r>
              <a:rPr lang="ja-JP" altLang="ja-JP" sz="3600" u="sng" dirty="0">
                <a:solidFill>
                  <a:srgbClr val="FF0000"/>
                </a:solidFill>
              </a:rPr>
              <a:t>不穏、幻視妄想を認める</a:t>
            </a:r>
            <a:r>
              <a:rPr lang="ja-JP" altLang="ja-JP" sz="3600" dirty="0"/>
              <a:t>ことが多い</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アルツハイマー型認知症の進行症状①</a:t>
            </a:r>
            <a:endParaRPr lang="ja-JP" altLang="ja-JP" sz="2800" dirty="0">
              <a:solidFill>
                <a:prstClr val="black"/>
              </a:solidFill>
            </a:endParaRPr>
          </a:p>
        </p:txBody>
      </p:sp>
      <p:sp>
        <p:nvSpPr>
          <p:cNvPr id="2" name="角丸四角形 1"/>
          <p:cNvSpPr/>
          <p:nvPr/>
        </p:nvSpPr>
        <p:spPr>
          <a:xfrm>
            <a:off x="5724128" y="3861048"/>
            <a:ext cx="2952328" cy="144016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fontAlgn="auto">
              <a:spcBef>
                <a:spcPts val="0"/>
              </a:spcBef>
              <a:spcAft>
                <a:spcPts val="0"/>
              </a:spcAft>
            </a:pPr>
            <a:r>
              <a:rPr lang="ja-JP" altLang="en-US" sz="2800" dirty="0" smtClean="0">
                <a:solidFill>
                  <a:prstClr val="black"/>
                </a:solidFill>
              </a:rPr>
              <a:t>老人性うつ病の症状に酷似</a:t>
            </a:r>
            <a:endParaRPr lang="ja-JP" altLang="en-US" sz="2800" dirty="0">
              <a:solidFill>
                <a:prstClr val="black"/>
              </a:solidFill>
            </a:endParaRPr>
          </a:p>
        </p:txBody>
      </p:sp>
    </p:spTree>
    <p:extLst>
      <p:ext uri="{BB962C8B-B14F-4D97-AF65-F5344CB8AC3E}">
        <p14:creationId xmlns:p14="http://schemas.microsoft.com/office/powerpoint/2010/main" val="271776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a:bodyPr>
          <a:lstStyle/>
          <a:p>
            <a:pPr marL="0" indent="0">
              <a:buNone/>
            </a:pPr>
            <a:r>
              <a:rPr lang="en-US" altLang="ja-JP" sz="3600" b="1" dirty="0" smtClean="0"/>
              <a:t>【</a:t>
            </a:r>
            <a:r>
              <a:rPr lang="ja-JP" altLang="ja-JP" sz="3600" b="1" dirty="0" smtClean="0"/>
              <a:t>第一期</a:t>
            </a:r>
            <a:r>
              <a:rPr lang="ja-JP" altLang="ja-JP" sz="3600" b="1" dirty="0"/>
              <a:t>に出る</a:t>
            </a:r>
            <a:r>
              <a:rPr lang="ja-JP" altLang="ja-JP" sz="3600" b="1" dirty="0" smtClean="0"/>
              <a:t>症状</a:t>
            </a:r>
            <a:r>
              <a:rPr lang="en-US" altLang="ja-JP" sz="3600" b="1" dirty="0" smtClean="0"/>
              <a:t>】</a:t>
            </a:r>
          </a:p>
          <a:p>
            <a:pPr marL="0" indent="0">
              <a:buNone/>
            </a:pPr>
            <a:endParaRPr lang="ja-JP" altLang="ja-JP" sz="3600" dirty="0"/>
          </a:p>
          <a:p>
            <a:pPr lvl="0"/>
            <a:r>
              <a:rPr lang="ja-JP" altLang="ja-JP" sz="3600" u="sng" dirty="0">
                <a:solidFill>
                  <a:srgbClr val="FF0000"/>
                </a:solidFill>
              </a:rPr>
              <a:t>健忘症状</a:t>
            </a:r>
            <a:r>
              <a:rPr lang="ja-JP" altLang="ja-JP" sz="3600" dirty="0"/>
              <a:t>・・・ものごとを忘れる</a:t>
            </a:r>
          </a:p>
          <a:p>
            <a:pPr lvl="0"/>
            <a:r>
              <a:rPr lang="ja-JP" altLang="ja-JP" sz="3600" u="sng" dirty="0">
                <a:solidFill>
                  <a:srgbClr val="FF0000"/>
                </a:solidFill>
              </a:rPr>
              <a:t>空間的見当識障害</a:t>
            </a:r>
            <a:r>
              <a:rPr lang="ja-JP" altLang="ja-JP" sz="3600" dirty="0"/>
              <a:t>・・・道に迷う</a:t>
            </a:r>
          </a:p>
          <a:p>
            <a:pPr lvl="0"/>
            <a:r>
              <a:rPr lang="ja-JP" altLang="ja-JP" sz="3600" u="sng" dirty="0">
                <a:solidFill>
                  <a:srgbClr val="FF0000"/>
                </a:solidFill>
              </a:rPr>
              <a:t>多動</a:t>
            </a:r>
            <a:r>
              <a:rPr lang="ja-JP" altLang="ja-JP" sz="3600" dirty="0"/>
              <a:t>・・・徘徊を繰り返すようになる</a:t>
            </a:r>
          </a:p>
          <a:p>
            <a:pPr marL="0" indent="0">
              <a:buNone/>
            </a:pPr>
            <a:endParaRPr lang="ja-JP" altLang="ja-JP" sz="36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アルツハイマー型認知症の進行症状②</a:t>
            </a:r>
            <a:endParaRPr lang="ja-JP" altLang="ja-JP" sz="2800" dirty="0">
              <a:solidFill>
                <a:prstClr val="black"/>
              </a:solidFill>
            </a:endParaRPr>
          </a:p>
        </p:txBody>
      </p:sp>
      <p:sp>
        <p:nvSpPr>
          <p:cNvPr id="2" name="四角形吹き出し 1"/>
          <p:cNvSpPr/>
          <p:nvPr/>
        </p:nvSpPr>
        <p:spPr>
          <a:xfrm>
            <a:off x="755576" y="4869160"/>
            <a:ext cx="4752528" cy="1008112"/>
          </a:xfrm>
          <a:prstGeom prst="wedgeRectCallout">
            <a:avLst>
              <a:gd name="adj1" fmla="val -34101"/>
              <a:gd name="adj2" fmla="val -124323"/>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ja-JP" altLang="en-US" sz="3200" dirty="0" smtClean="0">
                <a:solidFill>
                  <a:prstClr val="black"/>
                </a:solidFill>
              </a:rPr>
              <a:t>老人性うつ病との</a:t>
            </a:r>
            <a:endParaRPr lang="en-US" altLang="ja-JP" sz="3200" dirty="0" smtClean="0">
              <a:solidFill>
                <a:prstClr val="black"/>
              </a:solidFill>
            </a:endParaRPr>
          </a:p>
          <a:p>
            <a:pPr algn="ctr" fontAlgn="auto">
              <a:spcBef>
                <a:spcPts val="0"/>
              </a:spcBef>
              <a:spcAft>
                <a:spcPts val="0"/>
              </a:spcAft>
            </a:pPr>
            <a:r>
              <a:rPr lang="ja-JP" altLang="en-US" sz="3200" dirty="0" smtClean="0">
                <a:solidFill>
                  <a:prstClr val="black"/>
                </a:solidFill>
              </a:rPr>
              <a:t>鑑別診断の</a:t>
            </a:r>
            <a:r>
              <a:rPr lang="ja-JP" altLang="en-US" sz="3200" dirty="0">
                <a:solidFill>
                  <a:prstClr val="black"/>
                </a:solidFill>
              </a:rPr>
              <a:t>ひとつ</a:t>
            </a:r>
          </a:p>
        </p:txBody>
      </p:sp>
    </p:spTree>
    <p:extLst>
      <p:ext uri="{BB962C8B-B14F-4D97-AF65-F5344CB8AC3E}">
        <p14:creationId xmlns:p14="http://schemas.microsoft.com/office/powerpoint/2010/main" val="329028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363272" cy="5145435"/>
          </a:xfrm>
        </p:spPr>
        <p:txBody>
          <a:bodyPr>
            <a:normAutofit fontScale="85000" lnSpcReduction="10000"/>
          </a:bodyPr>
          <a:lstStyle/>
          <a:p>
            <a:pPr marL="0" indent="0">
              <a:buNone/>
            </a:pPr>
            <a:r>
              <a:rPr lang="en-US" altLang="ja-JP" sz="3600" b="1" dirty="0" smtClean="0"/>
              <a:t>【</a:t>
            </a:r>
            <a:r>
              <a:rPr lang="ja-JP" altLang="ja-JP" sz="3600" b="1" dirty="0" smtClean="0"/>
              <a:t>第二期</a:t>
            </a:r>
            <a:r>
              <a:rPr lang="ja-JP" altLang="ja-JP" sz="3600" b="1" dirty="0"/>
              <a:t>に出る</a:t>
            </a:r>
            <a:r>
              <a:rPr lang="ja-JP" altLang="ja-JP" sz="3600" b="1" dirty="0" smtClean="0"/>
              <a:t>症状</a:t>
            </a:r>
            <a:r>
              <a:rPr lang="en-US" altLang="ja-JP" sz="3600" b="1" dirty="0" smtClean="0"/>
              <a:t>】</a:t>
            </a:r>
            <a:endParaRPr lang="ja-JP" altLang="ja-JP" sz="3600" dirty="0"/>
          </a:p>
          <a:p>
            <a:pPr lvl="0"/>
            <a:r>
              <a:rPr lang="ja-JP" altLang="ja-JP" sz="3600" dirty="0"/>
              <a:t>高度の知的障害、巣症状（</a:t>
            </a:r>
            <a:r>
              <a:rPr lang="ja-JP" altLang="ja-JP" sz="3600" u="sng" dirty="0">
                <a:solidFill>
                  <a:srgbClr val="FF0000"/>
                </a:solidFill>
              </a:rPr>
              <a:t>失語、失行、失認</a:t>
            </a:r>
            <a:r>
              <a:rPr lang="ja-JP" altLang="ja-JP" sz="3600" dirty="0"/>
              <a:t>）</a:t>
            </a:r>
          </a:p>
          <a:p>
            <a:pPr lvl="0"/>
            <a:r>
              <a:rPr lang="ja-JP" altLang="ja-JP" sz="3600" u="sng" dirty="0">
                <a:solidFill>
                  <a:srgbClr val="FF0000"/>
                </a:solidFill>
              </a:rPr>
              <a:t>錐体外路症状（筋固縮）</a:t>
            </a:r>
            <a:r>
              <a:rPr lang="ja-JP" altLang="ja-JP" sz="3600" dirty="0"/>
              <a:t>・・・</a:t>
            </a:r>
            <a:r>
              <a:rPr lang="ja-JP" altLang="ja-JP" sz="3600" u="sng" dirty="0">
                <a:solidFill>
                  <a:srgbClr val="FF0000"/>
                </a:solidFill>
              </a:rPr>
              <a:t>パーキンソン病と間違われることも</a:t>
            </a:r>
            <a:r>
              <a:rPr lang="ja-JP" altLang="ja-JP" sz="3600" u="sng" dirty="0" smtClean="0">
                <a:solidFill>
                  <a:srgbClr val="FF0000"/>
                </a:solidFill>
              </a:rPr>
              <a:t>ある</a:t>
            </a:r>
            <a:endParaRPr lang="en-US" altLang="ja-JP" sz="3600" u="sng" dirty="0" smtClean="0">
              <a:solidFill>
                <a:srgbClr val="FF0000"/>
              </a:solidFill>
            </a:endParaRPr>
          </a:p>
          <a:p>
            <a:pPr marL="0" lvl="0" indent="0">
              <a:buNone/>
            </a:pPr>
            <a:endParaRPr lang="ja-JP" altLang="ja-JP" sz="3600" dirty="0"/>
          </a:p>
          <a:p>
            <a:pPr marL="0" indent="0">
              <a:buNone/>
            </a:pPr>
            <a:r>
              <a:rPr lang="en-US" altLang="ja-JP" sz="3600" b="1" dirty="0" smtClean="0"/>
              <a:t>【</a:t>
            </a:r>
            <a:r>
              <a:rPr lang="ja-JP" altLang="ja-JP" sz="3600" b="1" dirty="0" smtClean="0"/>
              <a:t>第三期</a:t>
            </a:r>
            <a:r>
              <a:rPr lang="ja-JP" altLang="ja-JP" sz="3600" b="1" dirty="0"/>
              <a:t>に出る</a:t>
            </a:r>
            <a:r>
              <a:rPr lang="ja-JP" altLang="ja-JP" sz="3600" b="1" dirty="0" smtClean="0"/>
              <a:t>症状</a:t>
            </a:r>
            <a:r>
              <a:rPr lang="en-US" altLang="ja-JP" sz="3600" b="1" dirty="0" smtClean="0"/>
              <a:t>】</a:t>
            </a:r>
            <a:endParaRPr lang="ja-JP" altLang="ja-JP" sz="3600" dirty="0"/>
          </a:p>
          <a:p>
            <a:pPr lvl="0"/>
            <a:r>
              <a:rPr lang="ja-JP" altLang="ja-JP" sz="3600" u="sng" dirty="0">
                <a:solidFill>
                  <a:srgbClr val="FF0000"/>
                </a:solidFill>
              </a:rPr>
              <a:t>高度な認知症の末期で、しばしば痙攣、失禁</a:t>
            </a:r>
            <a:r>
              <a:rPr lang="ja-JP" altLang="ja-JP" sz="3600" dirty="0"/>
              <a:t>が認められる</a:t>
            </a:r>
          </a:p>
          <a:p>
            <a:pPr lvl="0"/>
            <a:r>
              <a:rPr lang="ja-JP" altLang="ja-JP" sz="3600" u="sng" dirty="0">
                <a:solidFill>
                  <a:srgbClr val="FF0000"/>
                </a:solidFill>
              </a:rPr>
              <a:t>拒食・過食</a:t>
            </a:r>
            <a:r>
              <a:rPr lang="ja-JP" altLang="ja-JP" sz="3600" dirty="0"/>
              <a:t>、</a:t>
            </a:r>
            <a:r>
              <a:rPr lang="ja-JP" altLang="ja-JP" sz="3600" u="sng" dirty="0">
                <a:solidFill>
                  <a:srgbClr val="FF0000"/>
                </a:solidFill>
              </a:rPr>
              <a:t>反復運動</a:t>
            </a:r>
            <a:r>
              <a:rPr lang="ja-JP" altLang="ja-JP" sz="3600" dirty="0"/>
              <a:t>、</a:t>
            </a:r>
            <a:r>
              <a:rPr lang="ja-JP" altLang="ja-JP" sz="3600" u="sng" dirty="0">
                <a:solidFill>
                  <a:srgbClr val="FF0000"/>
                </a:solidFill>
              </a:rPr>
              <a:t>錯語</a:t>
            </a:r>
            <a:r>
              <a:rPr lang="ja-JP" altLang="ja-JP" sz="3600" dirty="0"/>
              <a:t>、</a:t>
            </a:r>
            <a:r>
              <a:rPr lang="ja-JP" altLang="ja-JP" sz="3600" u="sng" dirty="0">
                <a:solidFill>
                  <a:srgbClr val="FF0000"/>
                </a:solidFill>
              </a:rPr>
              <a:t>反響言語</a:t>
            </a:r>
            <a:r>
              <a:rPr lang="ja-JP" altLang="ja-JP" sz="3600" dirty="0"/>
              <a:t>、</a:t>
            </a:r>
            <a:r>
              <a:rPr lang="ja-JP" altLang="ja-JP" sz="3600" u="sng" dirty="0">
                <a:solidFill>
                  <a:srgbClr val="FF0000"/>
                </a:solidFill>
              </a:rPr>
              <a:t>語間代</a:t>
            </a:r>
            <a:r>
              <a:rPr lang="ja-JP" altLang="ja-JP" sz="3600" dirty="0"/>
              <a:t>（例</a:t>
            </a:r>
            <a:r>
              <a:rPr lang="en-US" altLang="ja-JP" sz="3600" dirty="0"/>
              <a:t>: </a:t>
            </a:r>
            <a:r>
              <a:rPr lang="ja-JP" altLang="ja-JP" sz="3600" dirty="0"/>
              <a:t>ナゴヤエキ、エキ、エキ）がみられる</a:t>
            </a:r>
          </a:p>
          <a:p>
            <a:pPr marL="0" indent="0">
              <a:buNone/>
            </a:pPr>
            <a:endParaRPr lang="ja-JP" altLang="ja-JP" sz="3600"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27</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アルツハイマー型認知症の進行症状③</a:t>
            </a:r>
            <a:endParaRPr lang="ja-JP" altLang="ja-JP" sz="2800" dirty="0">
              <a:solidFill>
                <a:prstClr val="black"/>
              </a:solidFill>
            </a:endParaRPr>
          </a:p>
        </p:txBody>
      </p:sp>
    </p:spTree>
    <p:extLst>
      <p:ext uri="{BB962C8B-B14F-4D97-AF65-F5344CB8AC3E}">
        <p14:creationId xmlns:p14="http://schemas.microsoft.com/office/powerpoint/2010/main" val="904595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0550" cy="887057"/>
          </a:xfrm>
        </p:spPr>
        <p:style>
          <a:lnRef idx="1">
            <a:schemeClr val="accent3"/>
          </a:lnRef>
          <a:fillRef idx="2">
            <a:schemeClr val="accent3"/>
          </a:fillRef>
          <a:effectRef idx="1">
            <a:schemeClr val="accent3"/>
          </a:effectRef>
          <a:fontRef idx="minor">
            <a:schemeClr val="dk1"/>
          </a:fontRef>
        </p:style>
        <p:txBody>
          <a:bodyPr/>
          <a:lstStyle/>
          <a:p>
            <a:r>
              <a:rPr kumimoji="1" lang="ja-JP" altLang="en-US" dirty="0" smtClean="0"/>
              <a:t>レビー小体型認知症</a:t>
            </a:r>
            <a:endParaRPr kumimoji="1" lang="ja-JP" altLang="en-US" dirty="0"/>
          </a:p>
        </p:txBody>
      </p:sp>
      <p:sp>
        <p:nvSpPr>
          <p:cNvPr id="3" name="コンテンツ プレースホルダー 2"/>
          <p:cNvSpPr>
            <a:spLocks noGrp="1"/>
          </p:cNvSpPr>
          <p:nvPr>
            <p:ph idx="1"/>
          </p:nvPr>
        </p:nvSpPr>
        <p:spPr>
          <a:xfrm>
            <a:off x="467544" y="2132856"/>
            <a:ext cx="8229600" cy="4281339"/>
          </a:xfrm>
        </p:spPr>
        <p:txBody>
          <a:bodyPr>
            <a:normAutofit fontScale="92500" lnSpcReduction="20000"/>
          </a:bodyPr>
          <a:lstStyle/>
          <a:p>
            <a:r>
              <a:rPr lang="ja-JP" altLang="ja-JP" dirty="0"/>
              <a:t>一次性認知症ではアルツハイマー病に次いで多い病気で、</a:t>
            </a:r>
            <a:r>
              <a:rPr lang="ja-JP" altLang="ja-JP" u="sng" dirty="0">
                <a:solidFill>
                  <a:srgbClr val="FF0000"/>
                </a:solidFill>
              </a:rPr>
              <a:t>一次性認知症全体の約</a:t>
            </a:r>
            <a:r>
              <a:rPr lang="en-US" altLang="ja-JP" u="sng" dirty="0">
                <a:solidFill>
                  <a:srgbClr val="FF0000"/>
                </a:solidFill>
              </a:rPr>
              <a:t>2</a:t>
            </a:r>
            <a:r>
              <a:rPr lang="ja-JP" altLang="ja-JP" u="sng" dirty="0">
                <a:solidFill>
                  <a:srgbClr val="FF0000"/>
                </a:solidFill>
              </a:rPr>
              <a:t>割</a:t>
            </a:r>
            <a:r>
              <a:rPr lang="ja-JP" altLang="ja-JP" dirty="0"/>
              <a:t>を占めると</a:t>
            </a:r>
            <a:r>
              <a:rPr lang="ja-JP" altLang="ja-JP" dirty="0" smtClean="0"/>
              <a:t>いわれる</a:t>
            </a:r>
            <a:r>
              <a:rPr lang="ja-JP" altLang="en-US" dirty="0" smtClean="0"/>
              <a:t>。</a:t>
            </a:r>
            <a:endParaRPr lang="en-US" altLang="ja-JP" dirty="0" smtClean="0"/>
          </a:p>
          <a:p>
            <a:r>
              <a:rPr lang="ja-JP" altLang="ja-JP" dirty="0"/>
              <a:t>この病気は、主として大脳皮質の多数の</a:t>
            </a:r>
            <a:r>
              <a:rPr lang="ja-JP" altLang="ja-JP" u="sng" dirty="0">
                <a:solidFill>
                  <a:srgbClr val="FF0000"/>
                </a:solidFill>
              </a:rPr>
              <a:t>神経細胞内に「レビー小体」という特殊な変化</a:t>
            </a:r>
            <a:r>
              <a:rPr lang="ja-JP" altLang="ja-JP" dirty="0"/>
              <a:t>が現れるもので、レビー小体型認知症、</a:t>
            </a:r>
            <a:r>
              <a:rPr lang="ja-JP" altLang="ja-JP" dirty="0" err="1"/>
              <a:t>びまん</a:t>
            </a:r>
            <a:r>
              <a:rPr lang="ja-JP" altLang="ja-JP" dirty="0"/>
              <a:t>性レビー小体病とも呼ばれています。</a:t>
            </a:r>
            <a:r>
              <a:rPr lang="en-US" altLang="ja-JP" dirty="0"/>
              <a:t/>
            </a:r>
            <a:br>
              <a:rPr lang="en-US" altLang="ja-JP" dirty="0"/>
            </a:br>
            <a:r>
              <a:rPr lang="ja-JP" altLang="ja-JP" b="1" u="sng" dirty="0">
                <a:solidFill>
                  <a:srgbClr val="FF0000"/>
                </a:solidFill>
              </a:rPr>
              <a:t>パーキンソン病の場合はレビー小体が脳の下の方にある「脳幹」に出る</a:t>
            </a:r>
            <a:r>
              <a:rPr lang="ja-JP" altLang="ja-JP" dirty="0"/>
              <a:t>のに対し、</a:t>
            </a:r>
            <a:r>
              <a:rPr lang="ja-JP" altLang="ja-JP" b="1" u="sng" dirty="0">
                <a:solidFill>
                  <a:srgbClr val="FF0000"/>
                </a:solidFill>
              </a:rPr>
              <a:t>レビー小体型認知症の場合は、大脳皮質全体</a:t>
            </a:r>
            <a:r>
              <a:rPr lang="ja-JP" altLang="ja-JP" dirty="0"/>
              <a:t>に出現します。</a:t>
            </a:r>
          </a:p>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5" name="正方形/長方形 4"/>
          <p:cNvSpPr/>
          <p:nvPr/>
        </p:nvSpPr>
        <p:spPr>
          <a:xfrm>
            <a:off x="467544" y="1161695"/>
            <a:ext cx="597666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dirty="0" smtClean="0">
                <a:solidFill>
                  <a:prstClr val="black"/>
                </a:solidFill>
              </a:rPr>
              <a:t>レビー小体型認知症の生理・病理学①</a:t>
            </a:r>
            <a:endParaRPr lang="ja-JP" altLang="ja-JP" sz="2800" dirty="0">
              <a:solidFill>
                <a:prstClr val="black"/>
              </a:solidFill>
            </a:endParaRPr>
          </a:p>
        </p:txBody>
      </p:sp>
    </p:spTree>
    <p:extLst>
      <p:ext uri="{BB962C8B-B14F-4D97-AF65-F5344CB8AC3E}">
        <p14:creationId xmlns:p14="http://schemas.microsoft.com/office/powerpoint/2010/main" val="3308034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5" name="正方形/長方形 4"/>
          <p:cNvSpPr/>
          <p:nvPr/>
        </p:nvSpPr>
        <p:spPr>
          <a:xfrm>
            <a:off x="467544" y="188640"/>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dirty="0" smtClean="0">
                <a:solidFill>
                  <a:prstClr val="black"/>
                </a:solidFill>
              </a:rPr>
              <a:t>レビー小体型認知症の生理・病理学②</a:t>
            </a:r>
            <a:endParaRPr lang="ja-JP" altLang="ja-JP" sz="2800" dirty="0">
              <a:solidFill>
                <a:prstClr val="black"/>
              </a:solidFill>
            </a:endParaRPr>
          </a:p>
        </p:txBody>
      </p:sp>
      <p:pic>
        <p:nvPicPr>
          <p:cNvPr id="6" name="コンテンツ プレースホルダー 5" descr="脳の構造"/>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2120" y="3501008"/>
            <a:ext cx="2762250" cy="2095500"/>
          </a:xfrm>
          <a:prstGeom prst="rect">
            <a:avLst/>
          </a:prstGeom>
          <a:noFill/>
          <a:ln>
            <a:noFill/>
          </a:ln>
        </p:spPr>
      </p:pic>
      <p:sp>
        <p:nvSpPr>
          <p:cNvPr id="2" name="正方形/長方形 1"/>
          <p:cNvSpPr/>
          <p:nvPr/>
        </p:nvSpPr>
        <p:spPr>
          <a:xfrm>
            <a:off x="467544" y="1556792"/>
            <a:ext cx="8208912" cy="2677656"/>
          </a:xfrm>
          <a:prstGeom prst="rect">
            <a:avLst/>
          </a:prstGeom>
        </p:spPr>
        <p:txBody>
          <a:bodyPr wrap="square">
            <a:spAutoFit/>
          </a:bodyPr>
          <a:lstStyle/>
          <a:p>
            <a:pPr fontAlgn="auto">
              <a:spcBef>
                <a:spcPts val="0"/>
              </a:spcBef>
              <a:spcAft>
                <a:spcPts val="0"/>
              </a:spcAft>
            </a:pPr>
            <a:r>
              <a:rPr lang="ja-JP" altLang="ja-JP" sz="2800" dirty="0">
                <a:solidFill>
                  <a:prstClr val="black"/>
                </a:solidFill>
                <a:latin typeface="Calibri"/>
                <a:ea typeface="ＭＳ Ｐゴシック"/>
              </a:rPr>
              <a:t>パーキンソン病患者の場合、中脳のドーパミン神経が変性脱落しますが、この部分を顕微鏡で丹念に調べると</a:t>
            </a:r>
            <a:r>
              <a:rPr lang="ja-JP" altLang="ja-JP" sz="2800" u="sng" dirty="0">
                <a:solidFill>
                  <a:srgbClr val="FF0000"/>
                </a:solidFill>
                <a:latin typeface="Calibri"/>
                <a:ea typeface="ＭＳ Ｐゴシック"/>
              </a:rPr>
              <a:t>神経細胞の中に特殊な変化</a:t>
            </a:r>
            <a:r>
              <a:rPr lang="ja-JP" altLang="ja-JP" sz="2800" dirty="0">
                <a:solidFill>
                  <a:prstClr val="black"/>
                </a:solidFill>
                <a:latin typeface="Calibri"/>
                <a:ea typeface="ＭＳ Ｐゴシック"/>
              </a:rPr>
              <a:t>＝構造物（封入体）が見えます。</a:t>
            </a:r>
            <a:r>
              <a:rPr lang="en-US" altLang="ja-JP" sz="2800" dirty="0">
                <a:solidFill>
                  <a:prstClr val="black"/>
                </a:solidFill>
                <a:latin typeface="Calibri"/>
                <a:ea typeface="ＭＳ Ｐゴシック"/>
              </a:rPr>
              <a:t/>
            </a:r>
            <a:br>
              <a:rPr lang="en-US" altLang="ja-JP" sz="2800" dirty="0">
                <a:solidFill>
                  <a:prstClr val="black"/>
                </a:solidFill>
                <a:latin typeface="Calibri"/>
                <a:ea typeface="ＭＳ Ｐゴシック"/>
              </a:rPr>
            </a:br>
            <a:r>
              <a:rPr lang="ja-JP" altLang="ja-JP" sz="2800" dirty="0">
                <a:solidFill>
                  <a:prstClr val="black"/>
                </a:solidFill>
                <a:latin typeface="Calibri"/>
                <a:ea typeface="ＭＳ Ｐゴシック"/>
              </a:rPr>
              <a:t>この構造物を発見者の名前をとって「レビー小体」と呼んでいます</a:t>
            </a:r>
            <a:endParaRPr lang="ja-JP" altLang="en-US" sz="2800" dirty="0">
              <a:solidFill>
                <a:prstClr val="black"/>
              </a:solidFill>
              <a:latin typeface="Calibri"/>
              <a:ea typeface="ＭＳ Ｐゴシック"/>
            </a:endParaRPr>
          </a:p>
        </p:txBody>
      </p:sp>
      <p:sp>
        <p:nvSpPr>
          <p:cNvPr id="7" name="正方形/長方形 6"/>
          <p:cNvSpPr/>
          <p:nvPr/>
        </p:nvSpPr>
        <p:spPr>
          <a:xfrm>
            <a:off x="683568" y="4234448"/>
            <a:ext cx="496855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ja-JP" sz="2000" dirty="0">
                <a:solidFill>
                  <a:prstClr val="black"/>
                </a:solidFill>
              </a:rPr>
              <a:t>レビー小体は、パーキンソン病に特徴的なものと見なされていましたが、最近では、パーキンソン症状のない患者にもみられることがわかってきました</a:t>
            </a:r>
            <a:r>
              <a:rPr lang="ja-JP" altLang="ja-JP" sz="2000" dirty="0" smtClean="0">
                <a:solidFill>
                  <a:prstClr val="black"/>
                </a:solidFill>
              </a:rPr>
              <a:t>。</a:t>
            </a:r>
            <a:endParaRPr lang="ja-JP" altLang="en-US" sz="2000" dirty="0">
              <a:solidFill>
                <a:prstClr val="black"/>
              </a:solidFill>
            </a:endParaRPr>
          </a:p>
        </p:txBody>
      </p:sp>
      <p:sp>
        <p:nvSpPr>
          <p:cNvPr id="8" name="正方形/長方形 7"/>
          <p:cNvSpPr/>
          <p:nvPr/>
        </p:nvSpPr>
        <p:spPr>
          <a:xfrm>
            <a:off x="539552" y="5661438"/>
            <a:ext cx="831641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pPr>
            <a:r>
              <a:rPr lang="ja-JP" altLang="ja-JP" sz="2800" dirty="0">
                <a:solidFill>
                  <a:prstClr val="black"/>
                </a:solidFill>
              </a:rPr>
              <a:t>特に、大脳皮質と呼ばれる部分にレビー小体が多数出現してくるものをレビー小体病と呼んでいます。</a:t>
            </a:r>
            <a:endParaRPr lang="ja-JP" altLang="en-US" sz="2800" dirty="0">
              <a:solidFill>
                <a:prstClr val="black"/>
              </a:solidFill>
            </a:endParaRPr>
          </a:p>
        </p:txBody>
      </p:sp>
    </p:spTree>
    <p:extLst>
      <p:ext uri="{BB962C8B-B14F-4D97-AF65-F5344CB8AC3E}">
        <p14:creationId xmlns:p14="http://schemas.microsoft.com/office/powerpoint/2010/main" val="869723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28675" y="1052550"/>
            <a:ext cx="7543800" cy="136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b="1" i="1" dirty="0" smtClean="0">
                <a:solidFill>
                  <a:srgbClr val="8A71C9"/>
                </a:solidFill>
                <a:latin typeface="Meiryo UI" pitchFamily="50" charset="-128"/>
                <a:ea typeface="Meiryo UI" pitchFamily="50" charset="-128"/>
                <a:cs typeface="Meiryo UI" pitchFamily="50" charset="-128"/>
              </a:rPr>
              <a:t>看護職員</a:t>
            </a:r>
            <a:endParaRPr lang="ja-JP" altLang="en-US" b="1" i="1" dirty="0">
              <a:solidFill>
                <a:srgbClr val="8A71C9"/>
              </a:solidFill>
              <a:latin typeface="Meiryo UI" pitchFamily="50" charset="-128"/>
              <a:ea typeface="Meiryo UI" pitchFamily="50" charset="-128"/>
              <a:cs typeface="Meiryo UI" pitchFamily="50" charset="-128"/>
            </a:endParaRPr>
          </a:p>
          <a:p>
            <a:pPr algn="ctr" eaLnBrk="1" hangingPunct="1"/>
            <a:r>
              <a:rPr lang="ja-JP" altLang="en-US" b="1" i="1" dirty="0">
                <a:latin typeface="Meiryo UI" pitchFamily="50" charset="-128"/>
                <a:ea typeface="Meiryo UI" pitchFamily="50" charset="-128"/>
                <a:cs typeface="Meiryo UI" pitchFamily="50" charset="-128"/>
              </a:rPr>
              <a:t>認知症対応力向上研修</a:t>
            </a:r>
          </a:p>
        </p:txBody>
      </p:sp>
      <p:sp>
        <p:nvSpPr>
          <p:cNvPr id="2051" name="Text Box 3"/>
          <p:cNvSpPr txBox="1">
            <a:spLocks noChangeArrowheads="1"/>
          </p:cNvSpPr>
          <p:nvPr/>
        </p:nvSpPr>
        <p:spPr bwMode="auto">
          <a:xfrm>
            <a:off x="2090737" y="5488153"/>
            <a:ext cx="5019675" cy="25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900" b="1" dirty="0">
                <a:solidFill>
                  <a:schemeClr val="bg2"/>
                </a:solidFill>
                <a:latin typeface="Meiryo UI" pitchFamily="50" charset="-128"/>
                <a:ea typeface="Meiryo UI" pitchFamily="50" charset="-128"/>
                <a:cs typeface="Meiryo UI" pitchFamily="50" charset="-128"/>
              </a:rPr>
              <a:t>平成</a:t>
            </a:r>
            <a:r>
              <a:rPr lang="en-US" altLang="ja-JP" sz="900" b="1" dirty="0" smtClean="0">
                <a:solidFill>
                  <a:schemeClr val="bg2"/>
                </a:solidFill>
                <a:latin typeface="Meiryo UI" pitchFamily="50" charset="-128"/>
                <a:ea typeface="Meiryo UI" pitchFamily="50" charset="-128"/>
                <a:cs typeface="Meiryo UI" pitchFamily="50" charset="-128"/>
              </a:rPr>
              <a:t>27</a:t>
            </a:r>
            <a:r>
              <a:rPr lang="ja-JP" altLang="en-US" sz="900" b="1" dirty="0" smtClean="0">
                <a:solidFill>
                  <a:schemeClr val="bg2"/>
                </a:solidFill>
                <a:latin typeface="Meiryo UI" pitchFamily="50" charset="-128"/>
                <a:ea typeface="Meiryo UI" pitchFamily="50" charset="-128"/>
                <a:cs typeface="Meiryo UI" pitchFamily="50" charset="-128"/>
              </a:rPr>
              <a:t>年度 </a:t>
            </a:r>
            <a:r>
              <a:rPr lang="ja-JP" altLang="en-US" sz="900" b="1" dirty="0">
                <a:solidFill>
                  <a:schemeClr val="bg2"/>
                </a:solidFill>
                <a:latin typeface="Meiryo UI" pitchFamily="50" charset="-128"/>
                <a:ea typeface="Meiryo UI" pitchFamily="50" charset="-128"/>
                <a:cs typeface="Meiryo UI" pitchFamily="50" charset="-128"/>
              </a:rPr>
              <a:t>厚生労働省老人保健事業推進費等補助金（老人保健健康増進等事業分）</a:t>
            </a:r>
          </a:p>
        </p:txBody>
      </p:sp>
      <p:sp>
        <p:nvSpPr>
          <p:cNvPr id="2052" name="Text Box 4"/>
          <p:cNvSpPr txBox="1">
            <a:spLocks noChangeArrowheads="1"/>
          </p:cNvSpPr>
          <p:nvPr/>
        </p:nvSpPr>
        <p:spPr bwMode="auto">
          <a:xfrm>
            <a:off x="688387" y="5666078"/>
            <a:ext cx="7695603" cy="68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200" b="1" dirty="0">
                <a:latin typeface="Meiryo UI" pitchFamily="50" charset="-128"/>
                <a:ea typeface="Meiryo UI" pitchFamily="50" charset="-128"/>
                <a:cs typeface="Meiryo UI" pitchFamily="50" charset="-128"/>
              </a:rPr>
              <a:t>歯科医師、薬剤師、看護師および急性期病棟従事者へ</a:t>
            </a:r>
            <a:r>
              <a:rPr lang="ja-JP" altLang="en-US" sz="1200" b="1" dirty="0" smtClean="0">
                <a:latin typeface="Meiryo UI" pitchFamily="50" charset="-128"/>
                <a:ea typeface="Meiryo UI" pitchFamily="50" charset="-128"/>
                <a:cs typeface="Meiryo UI" pitchFamily="50" charset="-128"/>
              </a:rPr>
              <a:t>の認知症対</a:t>
            </a:r>
            <a:r>
              <a:rPr lang="ja-JP" altLang="en-US" sz="1200" b="1" dirty="0">
                <a:latin typeface="Meiryo UI" pitchFamily="50" charset="-128"/>
                <a:ea typeface="Meiryo UI" pitchFamily="50" charset="-128"/>
                <a:cs typeface="Meiryo UI" pitchFamily="50" charset="-128"/>
              </a:rPr>
              <a:t>応力向上研修教材開発に関する研究事業</a:t>
            </a:r>
          </a:p>
          <a:p>
            <a:pPr algn="ctr" eaLnBrk="1" hangingPunct="1">
              <a:lnSpc>
                <a:spcPct val="130000"/>
              </a:lnSpc>
              <a:spcBef>
                <a:spcPts val="600"/>
              </a:spcBef>
            </a:pPr>
            <a:r>
              <a:rPr lang="ja-JP" altLang="en-US" sz="1400" b="1" dirty="0">
                <a:latin typeface="Meiryo UI" pitchFamily="50" charset="-128"/>
                <a:ea typeface="Meiryo UI" pitchFamily="50" charset="-128"/>
                <a:cs typeface="Meiryo UI" pitchFamily="50" charset="-128"/>
              </a:rPr>
              <a:t>看護</a:t>
            </a:r>
            <a:r>
              <a:rPr lang="ja-JP" altLang="en-US" sz="1400" b="1" dirty="0" smtClean="0">
                <a:latin typeface="Meiryo UI" pitchFamily="50" charset="-128"/>
                <a:ea typeface="Meiryo UI" pitchFamily="50" charset="-128"/>
                <a:cs typeface="Meiryo UI" pitchFamily="50" charset="-128"/>
              </a:rPr>
              <a:t>職員</a:t>
            </a:r>
            <a:r>
              <a:rPr lang="ja-JP" altLang="en-US" sz="1400" b="1" dirty="0">
                <a:latin typeface="Meiryo UI" pitchFamily="50" charset="-128"/>
                <a:ea typeface="Meiryo UI" pitchFamily="50" charset="-128"/>
                <a:cs typeface="Meiryo UI" pitchFamily="50" charset="-128"/>
              </a:rPr>
              <a:t>分科会</a:t>
            </a:r>
            <a:r>
              <a:rPr lang="ja-JP" altLang="en-US" sz="1400" b="1" dirty="0" smtClean="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編</a:t>
            </a:r>
          </a:p>
        </p:txBody>
      </p:sp>
      <p:sp>
        <p:nvSpPr>
          <p:cNvPr id="7" name="Text Box 2"/>
          <p:cNvSpPr txBox="1">
            <a:spLocks noChangeArrowheads="1"/>
          </p:cNvSpPr>
          <p:nvPr/>
        </p:nvSpPr>
        <p:spPr bwMode="auto">
          <a:xfrm>
            <a:off x="1617785" y="2824582"/>
            <a:ext cx="6348046" cy="168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1200"/>
              </a:spcBef>
            </a:pPr>
            <a:r>
              <a:rPr lang="ja-JP" altLang="en-US" sz="2800" b="1" dirty="0">
                <a:solidFill>
                  <a:schemeClr val="tx1">
                    <a:lumMod val="65000"/>
                    <a:lumOff val="35000"/>
                  </a:schemeClr>
                </a:solidFill>
                <a:latin typeface="Meiryo UI" pitchFamily="50" charset="-128"/>
                <a:ea typeface="Meiryo UI" pitchFamily="50" charset="-128"/>
                <a:cs typeface="Meiryo UI" pitchFamily="50" charset="-128"/>
              </a:rPr>
              <a:t>１</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．基本知識</a:t>
            </a:r>
            <a:r>
              <a:rPr lang="ja-JP" altLang="en-US" sz="2800" b="1" i="1" dirty="0" smtClean="0">
                <a:solidFill>
                  <a:schemeClr val="tx1">
                    <a:lumMod val="65000"/>
                    <a:lumOff val="35000"/>
                  </a:schemeClr>
                </a:solidFill>
                <a:latin typeface="Meiryo UI" pitchFamily="50" charset="-128"/>
                <a:ea typeface="Meiryo UI" pitchFamily="50" charset="-128"/>
                <a:cs typeface="Meiryo UI" pitchFamily="50" charset="-128"/>
              </a:rPr>
              <a:t> 編 （講義）</a:t>
            </a:r>
            <a:endParaRPr lang="ja-JP" altLang="en-US" sz="2800" b="1" dirty="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1200"/>
              </a:spcBef>
            </a:pPr>
            <a:r>
              <a:rPr lang="ja-JP" altLang="en-US" sz="2800" b="1" dirty="0">
                <a:solidFill>
                  <a:schemeClr val="tx1">
                    <a:lumMod val="65000"/>
                    <a:lumOff val="35000"/>
                  </a:schemeClr>
                </a:solidFill>
                <a:latin typeface="Meiryo UI" pitchFamily="50" charset="-128"/>
                <a:ea typeface="Meiryo UI" pitchFamily="50" charset="-128"/>
                <a:cs typeface="Meiryo UI" pitchFamily="50" charset="-128"/>
              </a:rPr>
              <a:t>２</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800" b="1" i="1" dirty="0" smtClean="0">
                <a:solidFill>
                  <a:schemeClr val="tx1">
                    <a:lumMod val="65000"/>
                    <a:lumOff val="35000"/>
                  </a:schemeClr>
                </a:solidFill>
                <a:latin typeface="Meiryo UI" pitchFamily="50" charset="-128"/>
                <a:ea typeface="Meiryo UI" pitchFamily="50" charset="-128"/>
                <a:cs typeface="Meiryo UI" pitchFamily="50" charset="-128"/>
              </a:rPr>
              <a:t>対応力向上 </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編</a:t>
            </a:r>
            <a:r>
              <a:rPr lang="ja-JP" altLang="en-US" sz="28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（講義・事例検討） </a:t>
            </a:r>
            <a:endParaRPr lang="ja-JP" altLang="en-US" sz="2800" b="1" dirty="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1200"/>
              </a:spcBef>
            </a:pPr>
            <a:r>
              <a:rPr lang="ja-JP" altLang="en-US" sz="2800" b="1" dirty="0">
                <a:solidFill>
                  <a:schemeClr val="tx1">
                    <a:lumMod val="65000"/>
                    <a:lumOff val="35000"/>
                  </a:schemeClr>
                </a:solidFill>
                <a:latin typeface="Meiryo UI" pitchFamily="50" charset="-128"/>
                <a:ea typeface="Meiryo UI" pitchFamily="50" charset="-128"/>
                <a:cs typeface="Meiryo UI" pitchFamily="50" charset="-128"/>
              </a:rPr>
              <a:t>３</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．マネジメント </a:t>
            </a:r>
            <a:r>
              <a:rPr lang="ja-JP" altLang="en-US" sz="2800" b="1" i="1" dirty="0" smtClean="0">
                <a:solidFill>
                  <a:schemeClr val="tx1">
                    <a:lumMod val="65000"/>
                    <a:lumOff val="35000"/>
                  </a:schemeClr>
                </a:solidFill>
                <a:latin typeface="Meiryo UI" pitchFamily="50" charset="-128"/>
                <a:ea typeface="Meiryo UI" pitchFamily="50" charset="-128"/>
                <a:cs typeface="Meiryo UI" pitchFamily="50" charset="-128"/>
              </a:rPr>
              <a:t>編 （</a:t>
            </a:r>
            <a:r>
              <a:rPr lang="ja-JP" altLang="en-US" sz="2800" b="1" dirty="0" smtClean="0">
                <a:solidFill>
                  <a:schemeClr val="tx1">
                    <a:lumMod val="65000"/>
                    <a:lumOff val="35000"/>
                  </a:schemeClr>
                </a:solidFill>
                <a:latin typeface="Meiryo UI" pitchFamily="50" charset="-128"/>
                <a:ea typeface="Meiryo UI" pitchFamily="50" charset="-128"/>
                <a:cs typeface="Meiryo UI" pitchFamily="50" charset="-128"/>
              </a:rPr>
              <a:t>講義・</a:t>
            </a:r>
            <a:r>
              <a:rPr lang="en-US" altLang="ja-JP" sz="2800" b="1" dirty="0" smtClean="0">
                <a:solidFill>
                  <a:schemeClr val="tx1">
                    <a:lumMod val="65000"/>
                    <a:lumOff val="35000"/>
                  </a:schemeClr>
                </a:solidFill>
                <a:latin typeface="Meiryo UI" pitchFamily="50" charset="-128"/>
                <a:ea typeface="Meiryo UI" pitchFamily="50" charset="-128"/>
                <a:cs typeface="Meiryo UI" pitchFamily="50" charset="-128"/>
              </a:rPr>
              <a:t>GW</a:t>
            </a:r>
            <a:r>
              <a:rPr lang="ja-JP" altLang="en-US" sz="2800" b="1" i="1" dirty="0" smtClean="0">
                <a:solidFill>
                  <a:schemeClr val="tx1">
                    <a:lumMod val="65000"/>
                    <a:lumOff val="35000"/>
                  </a:schemeClr>
                </a:solidFill>
                <a:latin typeface="Meiryo UI" pitchFamily="50" charset="-128"/>
                <a:ea typeface="Meiryo UI" pitchFamily="50" charset="-128"/>
                <a:cs typeface="Meiryo UI" pitchFamily="50" charset="-128"/>
              </a:rPr>
              <a:t>）</a:t>
            </a:r>
            <a:endParaRPr lang="ja-JP" altLang="en-US" sz="28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4ED978E9-DE30-41CA-8EE8-00A5622E5BAC}" type="slidenum">
              <a:rPr lang="en-US" altLang="ja-JP" smtClean="0"/>
              <a:pPr>
                <a:defRPr/>
              </a:pPr>
              <a:t>3</a:t>
            </a:fld>
            <a:endParaRPr lang="en-US" altLang="ja-JP"/>
          </a:p>
        </p:txBody>
      </p:sp>
    </p:spTree>
    <p:extLst>
      <p:ext uri="{BB962C8B-B14F-4D97-AF65-F5344CB8AC3E}">
        <p14:creationId xmlns:p14="http://schemas.microsoft.com/office/powerpoint/2010/main" val="737215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97285513"/>
              </p:ext>
            </p:extLst>
          </p:nvPr>
        </p:nvGraphicFramePr>
        <p:xfrm>
          <a:off x="457200" y="404662"/>
          <a:ext cx="8229600" cy="6192689"/>
        </p:xfrm>
        <a:graphic>
          <a:graphicData uri="http://schemas.openxmlformats.org/drawingml/2006/table">
            <a:tbl>
              <a:tblPr firstRow="1" firstCol="1" bandRow="1"/>
              <a:tblGrid>
                <a:gridCol w="4114800"/>
                <a:gridCol w="4114800"/>
              </a:tblGrid>
              <a:tr h="1749265">
                <a:tc>
                  <a:txBody>
                    <a:bodyPr/>
                    <a:lstStyle/>
                    <a:p>
                      <a:pPr algn="ctr">
                        <a:lnSpc>
                          <a:spcPts val="1320"/>
                        </a:lnSpc>
                        <a:spcAft>
                          <a:spcPts val="0"/>
                        </a:spcAft>
                      </a:pPr>
                      <a:r>
                        <a:rPr lang="en-US" sz="2000" b="1" u="sng" kern="0" dirty="0" err="1">
                          <a:solidFill>
                            <a:srgbClr val="0000FF"/>
                          </a:solidFill>
                          <a:effectLst/>
                          <a:latin typeface="ＭＳ Ｐゴシック"/>
                          <a:ea typeface="ＭＳ 明朝"/>
                          <a:cs typeface="ＭＳ Ｐゴシック"/>
                          <a:hlinkClick r:id="rId2"/>
                        </a:rPr>
                        <a:t>アルツハイマ</a:t>
                      </a:r>
                      <a:r>
                        <a:rPr lang="en-US" sz="2000" b="1" u="sng" kern="0" dirty="0">
                          <a:solidFill>
                            <a:srgbClr val="0000FF"/>
                          </a:solidFill>
                          <a:effectLst/>
                          <a:latin typeface="ＭＳ Ｐゴシック"/>
                          <a:ea typeface="ＭＳ 明朝"/>
                          <a:cs typeface="ＭＳ Ｐゴシック"/>
                          <a:hlinkClick r:id="rId2"/>
                        </a:rPr>
                        <a:t>ー</a:t>
                      </a:r>
                      <a:r>
                        <a:rPr lang="ja-JP" sz="2000" b="1" u="sng" kern="0" dirty="0">
                          <a:solidFill>
                            <a:srgbClr val="4B4B4B"/>
                          </a:solidFill>
                          <a:effectLst/>
                          <a:latin typeface="Century"/>
                          <a:ea typeface="ＭＳ Ｐゴシック"/>
                          <a:cs typeface="ＭＳ Ｐゴシック"/>
                        </a:rPr>
                        <a:t>と</a:t>
                      </a:r>
                      <a:r>
                        <a:rPr lang="ja-JP" sz="2000" b="1" u="sng" kern="0" dirty="0" smtClean="0">
                          <a:solidFill>
                            <a:srgbClr val="4B4B4B"/>
                          </a:solidFill>
                          <a:effectLst/>
                          <a:latin typeface="Century"/>
                          <a:ea typeface="ＭＳ Ｐゴシック"/>
                          <a:cs typeface="ＭＳ Ｐゴシック"/>
                        </a:rPr>
                        <a:t>似た</a:t>
                      </a:r>
                      <a:r>
                        <a:rPr lang="ja-JP" altLang="en-US" sz="2000" b="1" u="sng" kern="0" dirty="0" smtClean="0">
                          <a:solidFill>
                            <a:srgbClr val="4B4B4B"/>
                          </a:solidFill>
                          <a:effectLst/>
                          <a:latin typeface="Century"/>
                          <a:ea typeface="ＭＳ Ｐゴシック"/>
                          <a:cs typeface="ＭＳ Ｐゴシック"/>
                        </a:rPr>
                        <a:t>認知</a:t>
                      </a:r>
                      <a:r>
                        <a:rPr lang="ja-JP" sz="2000" b="1" u="sng" kern="0" dirty="0" smtClean="0">
                          <a:solidFill>
                            <a:srgbClr val="4B4B4B"/>
                          </a:solidFill>
                          <a:effectLst/>
                          <a:latin typeface="Century"/>
                          <a:ea typeface="ＭＳ Ｐゴシック"/>
                          <a:cs typeface="ＭＳ Ｐゴシック"/>
                        </a:rPr>
                        <a:t>症状</a:t>
                      </a:r>
                      <a:endParaRPr lang="ja-JP" sz="2000" u="sng" kern="100" dirty="0">
                        <a:effectLst/>
                        <a:latin typeface="Century"/>
                        <a:ea typeface="ＭＳ 明朝"/>
                        <a:cs typeface="Times New Roman"/>
                      </a:endParaRPr>
                    </a:p>
                  </a:txBody>
                  <a:tcPr marL="76200" marR="7620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c>
                  <a:txBody>
                    <a:bodyPr/>
                    <a:lstStyle/>
                    <a:p>
                      <a:pPr algn="ctr">
                        <a:lnSpc>
                          <a:spcPts val="1320"/>
                        </a:lnSpc>
                        <a:spcAft>
                          <a:spcPts val="0"/>
                        </a:spcAft>
                      </a:pPr>
                      <a:r>
                        <a:rPr lang="ja-JP" sz="1400" kern="0" dirty="0">
                          <a:solidFill>
                            <a:srgbClr val="4B4B4B"/>
                          </a:solidFill>
                          <a:effectLst/>
                          <a:latin typeface="Century"/>
                          <a:ea typeface="ＭＳ Ｐゴシック"/>
                          <a:cs typeface="ＭＳ Ｐゴシック"/>
                        </a:rPr>
                        <a:t>・時間と場所の認知</a:t>
                      </a:r>
                      <a:r>
                        <a:rPr lang="ja-JP" sz="1400" kern="0" dirty="0" smtClean="0">
                          <a:solidFill>
                            <a:srgbClr val="4B4B4B"/>
                          </a:solidFill>
                          <a:effectLst/>
                          <a:latin typeface="Century"/>
                          <a:ea typeface="ＭＳ Ｐゴシック"/>
                          <a:cs typeface="ＭＳ Ｐゴシック"/>
                        </a:rPr>
                        <a:t>障害</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・気分、態度の</a:t>
                      </a:r>
                      <a:r>
                        <a:rPr lang="ja-JP" sz="1400" kern="0" dirty="0" smtClean="0">
                          <a:solidFill>
                            <a:srgbClr val="4B4B4B"/>
                          </a:solidFill>
                          <a:effectLst/>
                          <a:latin typeface="Century"/>
                          <a:ea typeface="ＭＳ Ｐゴシック"/>
                          <a:cs typeface="ＭＳ Ｐゴシック"/>
                        </a:rPr>
                        <a:t>変化</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・判断力、分別、見識の</a:t>
                      </a:r>
                      <a:r>
                        <a:rPr lang="ja-JP" sz="1400" kern="0" dirty="0" smtClean="0">
                          <a:solidFill>
                            <a:srgbClr val="4B4B4B"/>
                          </a:solidFill>
                          <a:effectLst/>
                          <a:latin typeface="Century"/>
                          <a:ea typeface="ＭＳ Ｐゴシック"/>
                          <a:cs typeface="ＭＳ Ｐゴシック"/>
                        </a:rPr>
                        <a:t>減少</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・独創力、統率力の</a:t>
                      </a:r>
                      <a:r>
                        <a:rPr lang="ja-JP" sz="1400" kern="0" dirty="0" smtClean="0">
                          <a:solidFill>
                            <a:srgbClr val="4B4B4B"/>
                          </a:solidFill>
                          <a:effectLst/>
                          <a:latin typeface="Century"/>
                          <a:ea typeface="ＭＳ Ｐゴシック"/>
                          <a:cs typeface="ＭＳ Ｐゴシック"/>
                        </a:rPr>
                        <a:t>欠如</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・注意力散漫、記憶の混乱</a:t>
                      </a:r>
                      <a:endParaRPr lang="ja-JP" sz="1400" kern="100" dirty="0">
                        <a:effectLst/>
                        <a:latin typeface="Century"/>
                        <a:ea typeface="ＭＳ 明朝"/>
                        <a:cs typeface="Times New Roman"/>
                      </a:endParaRPr>
                    </a:p>
                  </a:txBody>
                  <a:tcPr marL="0" marR="0" marT="0" marB="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r>
              <a:tr h="2064230">
                <a:tc>
                  <a:txBody>
                    <a:bodyPr/>
                    <a:lstStyle/>
                    <a:p>
                      <a:pPr algn="ctr">
                        <a:lnSpc>
                          <a:spcPts val="1320"/>
                        </a:lnSpc>
                        <a:spcAft>
                          <a:spcPts val="0"/>
                        </a:spcAft>
                      </a:pPr>
                      <a:r>
                        <a:rPr lang="en-US" sz="2000" b="1" u="sng" kern="0" dirty="0" err="1">
                          <a:solidFill>
                            <a:srgbClr val="0000FF"/>
                          </a:solidFill>
                          <a:effectLst/>
                          <a:latin typeface="ＭＳ Ｐゴシック"/>
                          <a:ea typeface="ＭＳ 明朝"/>
                          <a:cs typeface="ＭＳ Ｐゴシック"/>
                          <a:hlinkClick r:id="rId3"/>
                        </a:rPr>
                        <a:t>パーキンソン病</a:t>
                      </a:r>
                      <a:r>
                        <a:rPr lang="ja-JP" sz="2000" b="1" u="sng" kern="0" dirty="0">
                          <a:solidFill>
                            <a:srgbClr val="4B4B4B"/>
                          </a:solidFill>
                          <a:effectLst/>
                          <a:latin typeface="Century"/>
                          <a:ea typeface="ＭＳ Ｐゴシック"/>
                          <a:cs typeface="ＭＳ Ｐゴシック"/>
                        </a:rPr>
                        <a:t>に似た症状</a:t>
                      </a:r>
                      <a:endParaRPr lang="ja-JP" sz="2000" u="sng" kern="100" dirty="0">
                        <a:effectLst/>
                        <a:latin typeface="Century"/>
                        <a:ea typeface="ＭＳ 明朝"/>
                        <a:cs typeface="Times New Roman"/>
                      </a:endParaRPr>
                    </a:p>
                  </a:txBody>
                  <a:tcPr marL="76200" marR="7620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c>
                  <a:txBody>
                    <a:bodyPr/>
                    <a:lstStyle/>
                    <a:p>
                      <a:pPr algn="ctr">
                        <a:lnSpc>
                          <a:spcPts val="1320"/>
                        </a:lnSpc>
                        <a:spcAft>
                          <a:spcPts val="0"/>
                        </a:spcAft>
                      </a:pPr>
                      <a:r>
                        <a:rPr lang="ja-JP" sz="1400" b="1" kern="0" dirty="0">
                          <a:solidFill>
                            <a:srgbClr val="FF0000"/>
                          </a:solidFill>
                          <a:effectLst/>
                          <a:latin typeface="Century"/>
                          <a:ea typeface="ＭＳ Ｐゴシック"/>
                          <a:cs typeface="ＭＳ Ｐゴシック"/>
                        </a:rPr>
                        <a:t>・筋肉の収縮（ゆっくりとした動作、凍ったような姿勢</a:t>
                      </a:r>
                      <a:r>
                        <a:rPr lang="ja-JP" sz="1400" b="1" kern="0" dirty="0" smtClean="0">
                          <a:solidFill>
                            <a:srgbClr val="FF0000"/>
                          </a:solidFill>
                          <a:effectLst/>
                          <a:latin typeface="Century"/>
                          <a:ea typeface="ＭＳ Ｐゴシック"/>
                          <a:cs typeface="ＭＳ Ｐゴシック"/>
                        </a:rPr>
                        <a:t>）</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・バランスの悪さ、ひきづるような</a:t>
                      </a:r>
                      <a:r>
                        <a:rPr lang="ja-JP" sz="1400" b="1" kern="0" dirty="0" smtClean="0">
                          <a:solidFill>
                            <a:srgbClr val="FF0000"/>
                          </a:solidFill>
                          <a:effectLst/>
                          <a:latin typeface="Century"/>
                          <a:ea typeface="ＭＳ Ｐゴシック"/>
                          <a:cs typeface="ＭＳ Ｐゴシック"/>
                        </a:rPr>
                        <a:t>足取り</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・手足の</a:t>
                      </a:r>
                      <a:r>
                        <a:rPr lang="ja-JP" sz="1400" b="1" kern="0" dirty="0" smtClean="0">
                          <a:solidFill>
                            <a:srgbClr val="FF0000"/>
                          </a:solidFill>
                          <a:effectLst/>
                          <a:latin typeface="Century"/>
                          <a:ea typeface="ＭＳ Ｐゴシック"/>
                          <a:cs typeface="ＭＳ Ｐゴシック"/>
                        </a:rPr>
                        <a:t>震え</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・猫背の</a:t>
                      </a:r>
                      <a:r>
                        <a:rPr lang="ja-JP" sz="1400" kern="0" dirty="0" smtClean="0">
                          <a:solidFill>
                            <a:srgbClr val="4B4B4B"/>
                          </a:solidFill>
                          <a:effectLst/>
                          <a:latin typeface="Century"/>
                          <a:ea typeface="ＭＳ Ｐゴシック"/>
                          <a:cs typeface="ＭＳ Ｐゴシック"/>
                        </a:rPr>
                        <a:t>姿勢</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・嚥下困難</a:t>
                      </a:r>
                      <a:r>
                        <a:rPr lang="ja-JP" sz="1400" kern="0" dirty="0">
                          <a:solidFill>
                            <a:srgbClr val="4B4B4B"/>
                          </a:solidFill>
                          <a:effectLst/>
                          <a:latin typeface="Century"/>
                          <a:ea typeface="ＭＳ Ｐゴシック"/>
                          <a:cs typeface="ＭＳ Ｐゴシック"/>
                        </a:rPr>
                        <a:t>、弱々しい</a:t>
                      </a:r>
                      <a:r>
                        <a:rPr lang="ja-JP" sz="1400" kern="0" dirty="0" smtClean="0">
                          <a:solidFill>
                            <a:srgbClr val="4B4B4B"/>
                          </a:solidFill>
                          <a:effectLst/>
                          <a:latin typeface="Century"/>
                          <a:ea typeface="ＭＳ Ｐゴシック"/>
                          <a:cs typeface="ＭＳ Ｐゴシック"/>
                        </a:rPr>
                        <a:t>声</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・気絶、卒倒</a:t>
                      </a:r>
                      <a:endParaRPr lang="ja-JP" sz="1400" kern="100" dirty="0">
                        <a:effectLst/>
                        <a:latin typeface="Century"/>
                        <a:ea typeface="ＭＳ 明朝"/>
                        <a:cs typeface="Times New Roman"/>
                      </a:endParaRPr>
                    </a:p>
                  </a:txBody>
                  <a:tcPr marL="0" marR="0" marT="0" marB="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r>
              <a:tr h="2379194">
                <a:tc>
                  <a:txBody>
                    <a:bodyPr/>
                    <a:lstStyle/>
                    <a:p>
                      <a:pPr algn="ctr">
                        <a:lnSpc>
                          <a:spcPts val="1320"/>
                        </a:lnSpc>
                        <a:spcAft>
                          <a:spcPts val="0"/>
                        </a:spcAft>
                      </a:pPr>
                      <a:r>
                        <a:rPr lang="ja-JP" sz="2000" b="1" u="sng" kern="0" dirty="0">
                          <a:solidFill>
                            <a:srgbClr val="4B4B4B"/>
                          </a:solidFill>
                          <a:effectLst/>
                          <a:latin typeface="Century"/>
                          <a:ea typeface="ＭＳ Ｐゴシック"/>
                          <a:cs typeface="ＭＳ Ｐゴシック"/>
                        </a:rPr>
                        <a:t>その他の典型的な症状</a:t>
                      </a:r>
                      <a:endParaRPr lang="ja-JP" sz="2000" u="sng" kern="100" dirty="0">
                        <a:effectLst/>
                        <a:latin typeface="Century"/>
                        <a:ea typeface="ＭＳ 明朝"/>
                        <a:cs typeface="Times New Roman"/>
                      </a:endParaRPr>
                    </a:p>
                  </a:txBody>
                  <a:tcPr marL="76200" marR="7620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c>
                  <a:txBody>
                    <a:bodyPr/>
                    <a:lstStyle/>
                    <a:p>
                      <a:pPr algn="ctr">
                        <a:lnSpc>
                          <a:spcPts val="1320"/>
                        </a:lnSpc>
                        <a:spcAft>
                          <a:spcPts val="0"/>
                        </a:spcAft>
                      </a:pPr>
                      <a:r>
                        <a:rPr lang="ja-JP" sz="1400" b="1" kern="0" dirty="0">
                          <a:solidFill>
                            <a:srgbClr val="FF0000"/>
                          </a:solidFill>
                          <a:effectLst/>
                          <a:latin typeface="Century"/>
                          <a:ea typeface="ＭＳ Ｐゴシック"/>
                          <a:cs typeface="ＭＳ Ｐゴシック"/>
                        </a:rPr>
                        <a:t>・幻覚（幻視、幻聴、等</a:t>
                      </a:r>
                      <a:r>
                        <a:rPr lang="ja-JP" sz="1400" b="1" kern="0" dirty="0" smtClean="0">
                          <a:solidFill>
                            <a:srgbClr val="FF0000"/>
                          </a:solidFill>
                          <a:effectLst/>
                          <a:latin typeface="Century"/>
                          <a:ea typeface="ＭＳ Ｐゴシック"/>
                          <a:cs typeface="ＭＳ Ｐゴシック"/>
                        </a:rPr>
                        <a:t>）</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a:t>
                      </a:r>
                      <a:r>
                        <a:rPr lang="ja-JP" sz="1400" b="1" kern="0" dirty="0" smtClean="0">
                          <a:solidFill>
                            <a:srgbClr val="FF0000"/>
                          </a:solidFill>
                          <a:effectLst/>
                          <a:latin typeface="Century"/>
                          <a:ea typeface="ＭＳ Ｐゴシック"/>
                          <a:cs typeface="ＭＳ Ｐゴシック"/>
                        </a:rPr>
                        <a:t>無反応</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・無秩序な</a:t>
                      </a:r>
                      <a:r>
                        <a:rPr lang="ja-JP" sz="1400" b="1" kern="0" dirty="0" smtClean="0">
                          <a:solidFill>
                            <a:srgbClr val="FF0000"/>
                          </a:solidFill>
                          <a:effectLst/>
                          <a:latin typeface="Century"/>
                          <a:ea typeface="ＭＳ Ｐゴシック"/>
                          <a:cs typeface="ＭＳ Ｐゴシック"/>
                        </a:rPr>
                        <a:t>態度</a:t>
                      </a:r>
                      <a:endParaRPr lang="en-US" altLang="ja-JP" sz="1400" b="1"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a:t>
                      </a:r>
                      <a:r>
                        <a:rPr lang="ja-JP" sz="1400" kern="0" dirty="0" smtClean="0">
                          <a:solidFill>
                            <a:srgbClr val="4B4B4B"/>
                          </a:solidFill>
                          <a:effectLst/>
                          <a:latin typeface="Century"/>
                          <a:ea typeface="ＭＳ Ｐゴシック"/>
                          <a:cs typeface="ＭＳ Ｐゴシック"/>
                        </a:rPr>
                        <a:t>錯乱</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0" kern="0" dirty="0">
                          <a:solidFill>
                            <a:srgbClr val="FF0000"/>
                          </a:solidFill>
                          <a:effectLst/>
                          <a:latin typeface="Century"/>
                          <a:ea typeface="ＭＳ Ｐゴシック"/>
                          <a:cs typeface="ＭＳ Ｐゴシック"/>
                        </a:rPr>
                        <a:t>・睡眠障害、せん</a:t>
                      </a:r>
                      <a:r>
                        <a:rPr lang="ja-JP" sz="1400" b="0" kern="0" dirty="0" smtClean="0">
                          <a:solidFill>
                            <a:srgbClr val="FF0000"/>
                          </a:solidFill>
                          <a:effectLst/>
                          <a:latin typeface="Century"/>
                          <a:ea typeface="ＭＳ Ｐゴシック"/>
                          <a:cs typeface="ＭＳ Ｐゴシック"/>
                        </a:rPr>
                        <a:t>妄</a:t>
                      </a:r>
                      <a:endParaRPr lang="en-US" altLang="ja-JP" sz="1400" b="0" kern="0" dirty="0" smtClean="0">
                        <a:solidFill>
                          <a:srgbClr val="FF0000"/>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kern="0" dirty="0">
                          <a:solidFill>
                            <a:srgbClr val="4B4B4B"/>
                          </a:solidFill>
                          <a:effectLst/>
                          <a:latin typeface="Century"/>
                          <a:ea typeface="ＭＳ Ｐゴシック"/>
                          <a:cs typeface="ＭＳ Ｐゴシック"/>
                        </a:rPr>
                        <a:t>・自律神経の機能障害（便秘、血圧の変動、失禁、性的機能障害</a:t>
                      </a:r>
                      <a:r>
                        <a:rPr lang="ja-JP" sz="1400" kern="0" dirty="0" smtClean="0">
                          <a:solidFill>
                            <a:srgbClr val="4B4B4B"/>
                          </a:solidFill>
                          <a:effectLst/>
                          <a:latin typeface="Century"/>
                          <a:ea typeface="ＭＳ Ｐゴシック"/>
                          <a:cs typeface="ＭＳ Ｐゴシック"/>
                        </a:rPr>
                        <a:t>）</a:t>
                      </a:r>
                      <a:endParaRPr lang="en-US" altLang="ja-JP" sz="1400" kern="0" dirty="0" smtClean="0">
                        <a:solidFill>
                          <a:srgbClr val="4B4B4B"/>
                        </a:solidFill>
                        <a:effectLst/>
                        <a:latin typeface="Century"/>
                        <a:ea typeface="ＭＳ Ｐゴシック"/>
                        <a:cs typeface="ＭＳ Ｐゴシック"/>
                      </a:endParaRPr>
                    </a:p>
                    <a:p>
                      <a:pPr algn="ctr">
                        <a:lnSpc>
                          <a:spcPts val="1320"/>
                        </a:lnSpc>
                        <a:spcAft>
                          <a:spcPts val="0"/>
                        </a:spcAft>
                      </a:pPr>
                      <a:r>
                        <a:rPr lang="en-US" sz="1400" kern="0" dirty="0">
                          <a:solidFill>
                            <a:srgbClr val="4B4B4B"/>
                          </a:solidFill>
                          <a:effectLst/>
                          <a:latin typeface="Century"/>
                          <a:ea typeface="ＭＳ Ｐゴシック"/>
                          <a:cs typeface="ＭＳ Ｐゴシック"/>
                        </a:rPr>
                        <a:t/>
                      </a:r>
                      <a:br>
                        <a:rPr lang="en-US" sz="1400" kern="0" dirty="0">
                          <a:solidFill>
                            <a:srgbClr val="4B4B4B"/>
                          </a:solidFill>
                          <a:effectLst/>
                          <a:latin typeface="Century"/>
                          <a:ea typeface="ＭＳ Ｐゴシック"/>
                          <a:cs typeface="ＭＳ Ｐゴシック"/>
                        </a:rPr>
                      </a:br>
                      <a:r>
                        <a:rPr lang="ja-JP" sz="1400" b="1" kern="0" dirty="0">
                          <a:solidFill>
                            <a:srgbClr val="FF0000"/>
                          </a:solidFill>
                          <a:effectLst/>
                          <a:latin typeface="Century"/>
                          <a:ea typeface="ＭＳ Ｐゴシック"/>
                          <a:cs typeface="ＭＳ Ｐゴシック"/>
                        </a:rPr>
                        <a:t>・日内変動が激しい</a:t>
                      </a:r>
                      <a:endParaRPr lang="ja-JP" sz="1400" b="1" kern="100" dirty="0">
                        <a:solidFill>
                          <a:srgbClr val="FF0000"/>
                        </a:solidFill>
                        <a:effectLst/>
                        <a:latin typeface="Century"/>
                        <a:ea typeface="ＭＳ 明朝"/>
                        <a:cs typeface="Times New Roman"/>
                      </a:endParaRPr>
                    </a:p>
                  </a:txBody>
                  <a:tcPr marL="0" marR="0" marT="0" marB="0" anchor="ctr">
                    <a:lnL w="12700" cap="flat" cmpd="sng" algn="ctr">
                      <a:solidFill>
                        <a:srgbClr val="818181"/>
                      </a:solidFill>
                      <a:prstDash val="solid"/>
                      <a:round/>
                      <a:headEnd type="none" w="med" len="med"/>
                      <a:tailEnd type="none" w="med" len="med"/>
                    </a:lnL>
                    <a:lnR w="12700" cap="flat" cmpd="sng" algn="ctr">
                      <a:solidFill>
                        <a:srgbClr val="818181"/>
                      </a:solidFill>
                      <a:prstDash val="solid"/>
                      <a:round/>
                      <a:headEnd type="none" w="med" len="med"/>
                      <a:tailEnd type="none" w="med" len="med"/>
                    </a:lnR>
                    <a:lnT w="12700" cap="flat" cmpd="sng" algn="ctr">
                      <a:solidFill>
                        <a:srgbClr val="818181"/>
                      </a:solidFill>
                      <a:prstDash val="solid"/>
                      <a:round/>
                      <a:headEnd type="none" w="med" len="med"/>
                      <a:tailEnd type="none" w="med" len="med"/>
                    </a:lnT>
                    <a:lnB w="12700" cap="flat" cmpd="sng" algn="ctr">
                      <a:solidFill>
                        <a:srgbClr val="81818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30</a:t>
            </a:fld>
            <a:endParaRPr lang="ja-JP" altLang="en-US">
              <a:solidFill>
                <a:prstClr val="black">
                  <a:tint val="75000"/>
                </a:prstClr>
              </a:solidFill>
            </a:endParaRPr>
          </a:p>
        </p:txBody>
      </p:sp>
      <p:sp>
        <p:nvSpPr>
          <p:cNvPr id="6" name="角丸四角形 5"/>
          <p:cNvSpPr/>
          <p:nvPr/>
        </p:nvSpPr>
        <p:spPr>
          <a:xfrm>
            <a:off x="395536" y="188640"/>
            <a:ext cx="417646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fontAlgn="auto">
              <a:spcBef>
                <a:spcPts val="0"/>
              </a:spcBef>
              <a:spcAft>
                <a:spcPts val="0"/>
              </a:spcAft>
            </a:pPr>
            <a:r>
              <a:rPr lang="ja-JP" altLang="ja-JP" sz="2400" b="1" dirty="0">
                <a:solidFill>
                  <a:prstClr val="black"/>
                </a:solidFill>
              </a:rPr>
              <a:t>レビー小体病の３つの特徴</a:t>
            </a:r>
            <a:endParaRPr lang="ja-JP" altLang="ja-JP" sz="2400" dirty="0">
              <a:solidFill>
                <a:prstClr val="black"/>
              </a:solidFill>
            </a:endParaRPr>
          </a:p>
        </p:txBody>
      </p:sp>
    </p:spTree>
    <p:extLst>
      <p:ext uri="{BB962C8B-B14F-4D97-AF65-F5344CB8AC3E}">
        <p14:creationId xmlns:p14="http://schemas.microsoft.com/office/powerpoint/2010/main" val="358274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lstStyle/>
          <a:p>
            <a:pPr marL="0" indent="0">
              <a:buNone/>
            </a:pPr>
            <a:r>
              <a:rPr lang="ja-JP" altLang="en-US" b="1" dirty="0" smtClean="0"/>
              <a:t>１．</a:t>
            </a:r>
            <a:r>
              <a:rPr lang="ja-JP" altLang="ja-JP" b="1" dirty="0" smtClean="0"/>
              <a:t>とても</a:t>
            </a:r>
            <a:r>
              <a:rPr lang="ja-JP" altLang="ja-JP" b="1" dirty="0"/>
              <a:t>生々しい幻視が</a:t>
            </a:r>
            <a:r>
              <a:rPr lang="ja-JP" altLang="ja-JP" b="1" dirty="0" smtClean="0"/>
              <a:t>みえる</a:t>
            </a:r>
            <a:endParaRPr lang="en-US" altLang="ja-JP" b="1" dirty="0" smtClean="0"/>
          </a:p>
          <a:p>
            <a:pPr marL="0" indent="0">
              <a:buNone/>
            </a:pPr>
            <a:endParaRPr lang="en-US" altLang="ja-JP" dirty="0" smtClean="0"/>
          </a:p>
          <a:p>
            <a:r>
              <a:rPr lang="ja-JP" altLang="ja-JP" dirty="0" smtClean="0"/>
              <a:t>「</a:t>
            </a:r>
            <a:r>
              <a:rPr lang="ja-JP" altLang="ja-JP" dirty="0"/>
              <a:t>座敷で</a:t>
            </a:r>
            <a:r>
              <a:rPr lang="en-US" altLang="ja-JP" dirty="0"/>
              <a:t>3</a:t>
            </a:r>
            <a:r>
              <a:rPr lang="ja-JP" altLang="ja-JP" dirty="0"/>
              <a:t>人の子供たちが走り回っている」といった、</a:t>
            </a:r>
            <a:r>
              <a:rPr lang="ja-JP" altLang="ja-JP" u="sng" dirty="0">
                <a:solidFill>
                  <a:srgbClr val="FF0000"/>
                </a:solidFill>
              </a:rPr>
              <a:t>非常にリアルな幻視</a:t>
            </a:r>
            <a:r>
              <a:rPr lang="ja-JP" altLang="ja-JP" dirty="0"/>
              <a:t>を見ます。</a:t>
            </a:r>
            <a:r>
              <a:rPr lang="en-US" altLang="ja-JP" dirty="0"/>
              <a:t/>
            </a:r>
            <a:br>
              <a:rPr lang="en-US" altLang="ja-JP" dirty="0"/>
            </a:br>
            <a:r>
              <a:rPr lang="ja-JP" altLang="ja-JP" dirty="0"/>
              <a:t>幻視は、</a:t>
            </a:r>
            <a:r>
              <a:rPr lang="ja-JP" altLang="ja-JP" u="sng" dirty="0">
                <a:solidFill>
                  <a:srgbClr val="FF0000"/>
                </a:solidFill>
              </a:rPr>
              <a:t>極めてリアリティ</a:t>
            </a:r>
            <a:r>
              <a:rPr lang="ja-JP" altLang="ja-JP" dirty="0"/>
              <a:t>のある</a:t>
            </a:r>
            <a:r>
              <a:rPr lang="ja-JP" altLang="ja-JP" u="sng" dirty="0">
                <a:solidFill>
                  <a:srgbClr val="FF0000"/>
                </a:solidFill>
              </a:rPr>
              <a:t>等身大の人物群が登場することが多い</a:t>
            </a:r>
            <a:r>
              <a:rPr lang="ja-JP" altLang="ja-JP" dirty="0"/>
              <a:t>のだという。</a:t>
            </a:r>
            <a:r>
              <a:rPr lang="en-US" altLang="ja-JP" dirty="0"/>
              <a:t/>
            </a:r>
            <a:br>
              <a:rPr lang="en-US" altLang="ja-JP" dirty="0"/>
            </a:b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31</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ja-JP" sz="2800" b="1" dirty="0">
                <a:solidFill>
                  <a:prstClr val="black"/>
                </a:solidFill>
              </a:rPr>
              <a:t>レビー</a:t>
            </a:r>
            <a:r>
              <a:rPr lang="ja-JP" altLang="ja-JP" sz="2800" b="1" dirty="0" smtClean="0">
                <a:solidFill>
                  <a:prstClr val="black"/>
                </a:solidFill>
              </a:rPr>
              <a:t>小体</a:t>
            </a:r>
            <a:r>
              <a:rPr lang="ja-JP" altLang="en-US" sz="2800" b="1" dirty="0" smtClean="0">
                <a:solidFill>
                  <a:prstClr val="black"/>
                </a:solidFill>
              </a:rPr>
              <a:t>型認知症の病態特性①</a:t>
            </a:r>
            <a:endParaRPr lang="ja-JP" altLang="ja-JP" sz="2800" dirty="0">
              <a:solidFill>
                <a:prstClr val="black"/>
              </a:solidFill>
            </a:endParaRPr>
          </a:p>
        </p:txBody>
      </p:sp>
    </p:spTree>
    <p:extLst>
      <p:ext uri="{BB962C8B-B14F-4D97-AF65-F5344CB8AC3E}">
        <p14:creationId xmlns:p14="http://schemas.microsoft.com/office/powerpoint/2010/main" val="343478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fontScale="92500" lnSpcReduction="10000"/>
          </a:bodyPr>
          <a:lstStyle/>
          <a:p>
            <a:pPr marL="0" indent="0">
              <a:buNone/>
            </a:pPr>
            <a:r>
              <a:rPr lang="ja-JP" altLang="en-US" b="1" dirty="0" smtClean="0"/>
              <a:t>２．</a:t>
            </a:r>
            <a:r>
              <a:rPr lang="ja-JP" altLang="ja-JP" b="1" u="sng" dirty="0" smtClean="0"/>
              <a:t>日</a:t>
            </a:r>
            <a:r>
              <a:rPr lang="ja-JP" altLang="ja-JP" b="1" u="sng" dirty="0"/>
              <a:t>によって症状に変動が</a:t>
            </a:r>
            <a:r>
              <a:rPr lang="ja-JP" altLang="ja-JP" b="1" u="sng" dirty="0" smtClean="0"/>
              <a:t>ある</a:t>
            </a:r>
            <a:endParaRPr lang="en-US" altLang="ja-JP" b="1" u="sng" dirty="0" smtClean="0"/>
          </a:p>
          <a:p>
            <a:pPr marL="0" indent="0">
              <a:buNone/>
            </a:pPr>
            <a:endParaRPr lang="ja-JP" altLang="ja-JP" dirty="0"/>
          </a:p>
          <a:p>
            <a:r>
              <a:rPr lang="ja-JP" altLang="ja-JP" u="sng" dirty="0">
                <a:solidFill>
                  <a:srgbClr val="FF0000"/>
                </a:solidFill>
              </a:rPr>
              <a:t>正常に思えるときと様子がおかしいときが繰返し</a:t>
            </a:r>
            <a:r>
              <a:rPr lang="ja-JP" altLang="ja-JP" dirty="0"/>
              <a:t>みられます</a:t>
            </a:r>
            <a:r>
              <a:rPr lang="ja-JP" altLang="ja-JP" dirty="0" smtClean="0"/>
              <a:t>。</a:t>
            </a:r>
            <a:endParaRPr lang="en-US" altLang="ja-JP" dirty="0" smtClean="0"/>
          </a:p>
          <a:p>
            <a:r>
              <a:rPr lang="ja-JP" altLang="ja-JP" dirty="0" smtClean="0"/>
              <a:t>また</a:t>
            </a:r>
            <a:r>
              <a:rPr lang="ja-JP" altLang="ja-JP" dirty="0"/>
              <a:t>、</a:t>
            </a:r>
            <a:r>
              <a:rPr lang="ja-JP" altLang="ja-JP" u="sng" dirty="0">
                <a:solidFill>
                  <a:srgbClr val="FF0000"/>
                </a:solidFill>
              </a:rPr>
              <a:t>日によって症状が良かったり、悪かったりすることも特徴</a:t>
            </a:r>
            <a:r>
              <a:rPr lang="ja-JP" altLang="ja-JP" dirty="0"/>
              <a:t>です</a:t>
            </a:r>
            <a:r>
              <a:rPr lang="ja-JP" altLang="ja-JP" dirty="0" smtClean="0"/>
              <a:t>。</a:t>
            </a:r>
            <a:endParaRPr lang="en-US" altLang="ja-JP" dirty="0" smtClean="0"/>
          </a:p>
          <a:p>
            <a:r>
              <a:rPr lang="ja-JP" altLang="ja-JP" dirty="0" smtClean="0"/>
              <a:t>多く</a:t>
            </a:r>
            <a:r>
              <a:rPr lang="ja-JP" altLang="ja-JP" dirty="0"/>
              <a:t>の患者さんでは、</a:t>
            </a:r>
            <a:r>
              <a:rPr lang="ja-JP" altLang="ja-JP" u="sng" dirty="0">
                <a:solidFill>
                  <a:srgbClr val="FF0000"/>
                </a:solidFill>
              </a:rPr>
              <a:t>経過を追ってゆくとパーキンソン病の症状が出現してくる</a:t>
            </a:r>
            <a:r>
              <a:rPr lang="ja-JP" altLang="ja-JP" dirty="0"/>
              <a:t>ため、途中でレビー小体病と気づかれる場合が少なくありません。</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ja-JP" sz="2800" b="1" dirty="0">
                <a:solidFill>
                  <a:prstClr val="black"/>
                </a:solidFill>
              </a:rPr>
              <a:t>レビー</a:t>
            </a:r>
            <a:r>
              <a:rPr lang="ja-JP" altLang="ja-JP" sz="2800" b="1" dirty="0" smtClean="0">
                <a:solidFill>
                  <a:prstClr val="black"/>
                </a:solidFill>
              </a:rPr>
              <a:t>小体</a:t>
            </a:r>
            <a:r>
              <a:rPr lang="ja-JP" altLang="en-US" sz="2800" b="1" dirty="0" smtClean="0">
                <a:solidFill>
                  <a:prstClr val="black"/>
                </a:solidFill>
              </a:rPr>
              <a:t>型認知症の病態特性②</a:t>
            </a:r>
            <a:endParaRPr lang="ja-JP" altLang="ja-JP" sz="2800" dirty="0">
              <a:solidFill>
                <a:prstClr val="black"/>
              </a:solidFill>
            </a:endParaRPr>
          </a:p>
        </p:txBody>
      </p:sp>
    </p:spTree>
    <p:extLst>
      <p:ext uri="{BB962C8B-B14F-4D97-AF65-F5344CB8AC3E}">
        <p14:creationId xmlns:p14="http://schemas.microsoft.com/office/powerpoint/2010/main" val="2241950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155566"/>
          </a:xfrm>
        </p:spPr>
        <p:txBody>
          <a:bodyPr>
            <a:normAutofit fontScale="92500" lnSpcReduction="10000"/>
          </a:bodyPr>
          <a:lstStyle/>
          <a:p>
            <a:pPr marL="0" indent="0">
              <a:buNone/>
            </a:pPr>
            <a:r>
              <a:rPr lang="ja-JP" altLang="en-US" b="1" dirty="0" smtClean="0"/>
              <a:t>３．</a:t>
            </a:r>
            <a:r>
              <a:rPr lang="ja-JP" altLang="ja-JP" b="1" dirty="0" smtClean="0"/>
              <a:t>パーキンソン</a:t>
            </a:r>
            <a:r>
              <a:rPr lang="ja-JP" altLang="ja-JP" b="1" dirty="0"/>
              <a:t>症状がみられる</a:t>
            </a:r>
            <a:endParaRPr lang="ja-JP" altLang="ja-JP" dirty="0"/>
          </a:p>
          <a:p>
            <a:r>
              <a:rPr lang="ja-JP" altLang="ja-JP" dirty="0"/>
              <a:t>歩きにくい、動きが遅い、手が不器用になるなど。</a:t>
            </a:r>
            <a:r>
              <a:rPr lang="en-US" altLang="ja-JP" dirty="0"/>
              <a:t/>
            </a:r>
            <a:br>
              <a:rPr lang="en-US" altLang="ja-JP" dirty="0"/>
            </a:br>
            <a:r>
              <a:rPr lang="ja-JP" altLang="ja-JP" u="sng" dirty="0">
                <a:solidFill>
                  <a:srgbClr val="FF0000"/>
                </a:solidFill>
              </a:rPr>
              <a:t>脳血流検査ではアルツハイマー病に似た特徴（頭頂葉・側頭葉の血流低下）に加え、視覚に関連の深い後頭葉にも血流低下</a:t>
            </a:r>
            <a:r>
              <a:rPr lang="ja-JP" altLang="ja-JP" dirty="0"/>
              <a:t>がみられます</a:t>
            </a:r>
            <a:r>
              <a:rPr lang="ja-JP" altLang="ja-JP" dirty="0" smtClean="0"/>
              <a:t>。</a:t>
            </a:r>
            <a:endParaRPr lang="en-US" altLang="ja-JP" dirty="0" smtClean="0"/>
          </a:p>
          <a:p>
            <a:r>
              <a:rPr lang="ja-JP" altLang="ja-JP" u="sng" dirty="0" smtClean="0">
                <a:solidFill>
                  <a:srgbClr val="FF0000"/>
                </a:solidFill>
              </a:rPr>
              <a:t>適切</a:t>
            </a:r>
            <a:r>
              <a:rPr lang="ja-JP" altLang="ja-JP" u="sng" dirty="0">
                <a:solidFill>
                  <a:srgbClr val="FF0000"/>
                </a:solidFill>
              </a:rPr>
              <a:t>な治療を受けると見違えるほど元気になる</a:t>
            </a:r>
            <a:r>
              <a:rPr lang="ja-JP" altLang="ja-JP" dirty="0"/>
              <a:t>患者さんもおられるので、専門医に相談することが大切です</a:t>
            </a:r>
            <a:r>
              <a:rPr lang="ja-JP" altLang="ja-JP" dirty="0" smtClean="0"/>
              <a:t>。</a:t>
            </a:r>
            <a:endParaRPr lang="en-US" altLang="ja-JP" dirty="0" smtClean="0"/>
          </a:p>
          <a:p>
            <a:r>
              <a:rPr lang="ja-JP" altLang="ja-JP" dirty="0" smtClean="0"/>
              <a:t>また</a:t>
            </a:r>
            <a:r>
              <a:rPr lang="ja-JP" altLang="ja-JP" dirty="0"/>
              <a:t>、この病気で注意が必要なのは、幻覚があるからと</a:t>
            </a:r>
            <a:r>
              <a:rPr lang="ja-JP" altLang="ja-JP" sz="3500" b="1" u="sng" dirty="0">
                <a:solidFill>
                  <a:srgbClr val="FF0000"/>
                </a:solidFill>
              </a:rPr>
              <a:t>安易に神経遮断薬を使うと、認知症やパーキンソン症状が悪化しやすい</a:t>
            </a:r>
            <a:r>
              <a:rPr lang="ja-JP" altLang="ja-JP" dirty="0"/>
              <a:t>ことです。</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ja-JP" sz="2800" b="1" dirty="0">
                <a:solidFill>
                  <a:prstClr val="black"/>
                </a:solidFill>
              </a:rPr>
              <a:t>レビー</a:t>
            </a:r>
            <a:r>
              <a:rPr lang="ja-JP" altLang="ja-JP" sz="2800" b="1" dirty="0" smtClean="0">
                <a:solidFill>
                  <a:prstClr val="black"/>
                </a:solidFill>
              </a:rPr>
              <a:t>小体</a:t>
            </a:r>
            <a:r>
              <a:rPr lang="ja-JP" altLang="en-US" sz="2800" b="1" dirty="0" smtClean="0">
                <a:solidFill>
                  <a:prstClr val="black"/>
                </a:solidFill>
              </a:rPr>
              <a:t>型認知症の病態特性③</a:t>
            </a:r>
            <a:endParaRPr lang="ja-JP" altLang="ja-JP" sz="2800" dirty="0">
              <a:solidFill>
                <a:prstClr val="black"/>
              </a:solidFill>
            </a:endParaRPr>
          </a:p>
        </p:txBody>
      </p:sp>
    </p:spTree>
    <p:extLst>
      <p:ext uri="{BB962C8B-B14F-4D97-AF65-F5344CB8AC3E}">
        <p14:creationId xmlns:p14="http://schemas.microsoft.com/office/powerpoint/2010/main" val="385236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204864"/>
            <a:ext cx="8229600" cy="3921299"/>
          </a:xfrm>
        </p:spPr>
        <p:txBody>
          <a:bodyPr/>
          <a:lstStyle/>
          <a:p>
            <a:r>
              <a:rPr lang="ja-JP" altLang="en-US" u="sng" dirty="0" smtClean="0">
                <a:solidFill>
                  <a:srgbClr val="FF0000"/>
                </a:solidFill>
              </a:rPr>
              <a:t>健忘</a:t>
            </a:r>
            <a:r>
              <a:rPr lang="ja-JP" altLang="en-US" dirty="0" smtClean="0"/>
              <a:t>：物忘れ</a:t>
            </a:r>
            <a:r>
              <a:rPr lang="ja-JP" altLang="en-US" dirty="0"/>
              <a:t>がひどくなる</a:t>
            </a:r>
          </a:p>
          <a:p>
            <a:r>
              <a:rPr lang="ja-JP" altLang="en-US" u="sng" dirty="0">
                <a:solidFill>
                  <a:srgbClr val="FF0000"/>
                </a:solidFill>
              </a:rPr>
              <a:t>見当識</a:t>
            </a:r>
            <a:r>
              <a:rPr lang="ja-JP" altLang="en-US" u="sng" dirty="0" smtClean="0">
                <a:solidFill>
                  <a:srgbClr val="FF0000"/>
                </a:solidFill>
              </a:rPr>
              <a:t>障害</a:t>
            </a:r>
            <a:r>
              <a:rPr lang="ja-JP" altLang="en-US" dirty="0" smtClean="0"/>
              <a:t>：日時</a:t>
            </a:r>
            <a:r>
              <a:rPr lang="ja-JP" altLang="en-US" dirty="0"/>
              <a:t>、場所、人が分からなくなる</a:t>
            </a:r>
          </a:p>
          <a:p>
            <a:r>
              <a:rPr lang="ja-JP" altLang="en-US" u="sng" dirty="0">
                <a:solidFill>
                  <a:srgbClr val="FF0000"/>
                </a:solidFill>
              </a:rPr>
              <a:t>思考</a:t>
            </a:r>
            <a:r>
              <a:rPr lang="ja-JP" altLang="en-US" u="sng" dirty="0" smtClean="0">
                <a:solidFill>
                  <a:srgbClr val="FF0000"/>
                </a:solidFill>
              </a:rPr>
              <a:t>障害</a:t>
            </a:r>
            <a:r>
              <a:rPr lang="ja-JP" altLang="en-US" dirty="0" smtClean="0"/>
              <a:t>：考える</a:t>
            </a:r>
            <a:r>
              <a:rPr lang="ja-JP" altLang="en-US" dirty="0"/>
              <a:t>力、理解する力が低下する。計算ができなくなる</a:t>
            </a:r>
          </a:p>
          <a:p>
            <a:r>
              <a:rPr lang="ja-JP" altLang="en-US" u="sng" dirty="0">
                <a:solidFill>
                  <a:srgbClr val="FF0000"/>
                </a:solidFill>
              </a:rPr>
              <a:t>認知</a:t>
            </a:r>
            <a:r>
              <a:rPr lang="ja-JP" altLang="en-US" u="sng" dirty="0" smtClean="0">
                <a:solidFill>
                  <a:srgbClr val="FF0000"/>
                </a:solidFill>
              </a:rPr>
              <a:t>障害</a:t>
            </a:r>
            <a:r>
              <a:rPr lang="ja-JP" altLang="en-US" dirty="0" smtClean="0"/>
              <a:t>：物事</a:t>
            </a:r>
            <a:r>
              <a:rPr lang="ja-JP" altLang="en-US" dirty="0"/>
              <a:t>を見分け判断する力が低下する。人違いをする。</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5" name="タイトル 4"/>
          <p:cNvSpPr>
            <a:spLocks noGrp="1"/>
          </p:cNvSpPr>
          <p:nvPr>
            <p:ph type="title"/>
          </p:nvPr>
        </p:nvSpPr>
        <p:spPr>
          <a:prstGeom prst="rect">
            <a:avLst/>
          </a:prstGeom>
        </p:spPr>
        <p:style>
          <a:lnRef idx="1">
            <a:schemeClr val="accent3"/>
          </a:lnRef>
          <a:fillRef idx="2">
            <a:schemeClr val="accent3"/>
          </a:fillRef>
          <a:effectRef idx="1">
            <a:schemeClr val="accent3"/>
          </a:effectRef>
          <a:fontRef idx="minor">
            <a:schemeClr val="dk1"/>
          </a:fontRef>
        </p:style>
        <p:txBody>
          <a:bodyPr rtlCol="0" anchor="ctr">
            <a:normAutofit/>
          </a:bodyPr>
          <a:lstStyle/>
          <a:p>
            <a:r>
              <a:rPr lang="ja-JP" altLang="en-US" sz="3600" b="1" dirty="0" smtClean="0"/>
              <a:t>改めて、認知症の症状を考える。</a:t>
            </a:r>
            <a:endParaRPr lang="ja-JP" altLang="ja-JP" sz="3600" dirty="0"/>
          </a:p>
        </p:txBody>
      </p:sp>
      <p:sp>
        <p:nvSpPr>
          <p:cNvPr id="6" name="角丸四角形 5"/>
          <p:cNvSpPr/>
          <p:nvPr/>
        </p:nvSpPr>
        <p:spPr>
          <a:xfrm>
            <a:off x="467544" y="1556792"/>
            <a:ext cx="35283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3200" b="1" dirty="0">
                <a:solidFill>
                  <a:prstClr val="black"/>
                </a:solidFill>
              </a:rPr>
              <a:t>認知機能</a:t>
            </a:r>
            <a:r>
              <a:rPr lang="ja-JP" altLang="ja-JP" sz="3200" b="1" dirty="0" smtClean="0">
                <a:solidFill>
                  <a:prstClr val="black"/>
                </a:solidFill>
              </a:rPr>
              <a:t>の</a:t>
            </a:r>
            <a:r>
              <a:rPr lang="ja-JP" altLang="ja-JP" sz="3200" b="1" dirty="0">
                <a:solidFill>
                  <a:prstClr val="black"/>
                </a:solidFill>
              </a:rPr>
              <a:t>低下</a:t>
            </a:r>
            <a:endParaRPr lang="ja-JP" altLang="ja-JP" sz="3200" dirty="0">
              <a:solidFill>
                <a:prstClr val="black"/>
              </a:solidFill>
            </a:endParaRPr>
          </a:p>
        </p:txBody>
      </p:sp>
    </p:spTree>
    <p:extLst>
      <p:ext uri="{BB962C8B-B14F-4D97-AF65-F5344CB8AC3E}">
        <p14:creationId xmlns:p14="http://schemas.microsoft.com/office/powerpoint/2010/main" val="3978962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204864"/>
            <a:ext cx="8229600" cy="3921299"/>
          </a:xfrm>
        </p:spPr>
        <p:txBody>
          <a:bodyPr>
            <a:normAutofit/>
          </a:bodyPr>
          <a:lstStyle/>
          <a:p>
            <a:r>
              <a:rPr lang="ja-JP" altLang="en-US" u="sng" dirty="0">
                <a:solidFill>
                  <a:srgbClr val="FF0000"/>
                </a:solidFill>
              </a:rPr>
              <a:t>夜間せん</a:t>
            </a:r>
            <a:r>
              <a:rPr lang="ja-JP" altLang="en-US" u="sng" dirty="0" smtClean="0">
                <a:solidFill>
                  <a:srgbClr val="FF0000"/>
                </a:solidFill>
              </a:rPr>
              <a:t>妄</a:t>
            </a:r>
            <a:r>
              <a:rPr lang="ja-JP" altLang="en-US" dirty="0" smtClean="0"/>
              <a:t>：夜</a:t>
            </a:r>
            <a:r>
              <a:rPr lang="ja-JP" altLang="en-US" dirty="0"/>
              <a:t>になると興奮し言動がおかしく</a:t>
            </a:r>
            <a:r>
              <a:rPr lang="ja-JP" altLang="en-US" dirty="0" smtClean="0"/>
              <a:t>なる</a:t>
            </a:r>
            <a:endParaRPr lang="en-US" altLang="ja-JP" dirty="0"/>
          </a:p>
          <a:p>
            <a:r>
              <a:rPr lang="ja-JP" altLang="en-US" u="sng" dirty="0" smtClean="0">
                <a:solidFill>
                  <a:srgbClr val="FF0000"/>
                </a:solidFill>
              </a:rPr>
              <a:t>不眠</a:t>
            </a:r>
            <a:r>
              <a:rPr lang="ja-JP" altLang="en-US" dirty="0" smtClean="0"/>
              <a:t>：夜眠らない</a:t>
            </a:r>
            <a:endParaRPr lang="en-US" altLang="ja-JP" dirty="0"/>
          </a:p>
          <a:p>
            <a:r>
              <a:rPr lang="ja-JP" altLang="en-US" u="sng" dirty="0" smtClean="0">
                <a:solidFill>
                  <a:srgbClr val="FF0000"/>
                </a:solidFill>
              </a:rPr>
              <a:t>幻覚</a:t>
            </a:r>
            <a:r>
              <a:rPr lang="ja-JP" altLang="en-US" dirty="0" smtClean="0"/>
              <a:t>：ある</a:t>
            </a:r>
            <a:r>
              <a:rPr lang="ja-JP" altLang="en-US" dirty="0"/>
              <a:t>はずのないものが見えたり聞こえたり</a:t>
            </a:r>
            <a:r>
              <a:rPr lang="ja-JP" altLang="en-US" dirty="0" smtClean="0"/>
              <a:t>する</a:t>
            </a:r>
            <a:endParaRPr lang="en-US" altLang="ja-JP" dirty="0"/>
          </a:p>
          <a:p>
            <a:r>
              <a:rPr lang="ja-JP" altLang="en-US" u="sng" dirty="0" smtClean="0">
                <a:solidFill>
                  <a:srgbClr val="FF0000"/>
                </a:solidFill>
              </a:rPr>
              <a:t>妄想</a:t>
            </a:r>
            <a:r>
              <a:rPr lang="ja-JP" altLang="en-US" dirty="0" smtClean="0"/>
              <a:t>：ありえない</a:t>
            </a:r>
            <a:r>
              <a:rPr lang="ja-JP" altLang="en-US" dirty="0"/>
              <a:t>ことを固く</a:t>
            </a:r>
            <a:r>
              <a:rPr lang="ja-JP" altLang="en-US" dirty="0" smtClean="0"/>
              <a:t>信じ込む</a:t>
            </a:r>
            <a:endParaRPr lang="en-US" altLang="ja-JP" dirty="0"/>
          </a:p>
          <a:p>
            <a:r>
              <a:rPr lang="ja-JP" altLang="en-US" u="sng" dirty="0" smtClean="0">
                <a:solidFill>
                  <a:srgbClr val="FF0000"/>
                </a:solidFill>
              </a:rPr>
              <a:t>抑うつ</a:t>
            </a:r>
            <a:r>
              <a:rPr lang="ja-JP" altLang="en-US" dirty="0" smtClean="0"/>
              <a:t>：気分</a:t>
            </a:r>
            <a:r>
              <a:rPr lang="ja-JP" altLang="en-US" dirty="0"/>
              <a:t>が落ち込む</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6" name="角丸四角形 5"/>
          <p:cNvSpPr/>
          <p:nvPr/>
        </p:nvSpPr>
        <p:spPr>
          <a:xfrm>
            <a:off x="611560" y="908720"/>
            <a:ext cx="35283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en-US" sz="3200" b="1" dirty="0">
                <a:solidFill>
                  <a:prstClr val="black"/>
                </a:solidFill>
              </a:rPr>
              <a:t>精神</a:t>
            </a:r>
            <a:r>
              <a:rPr lang="ja-JP" altLang="ja-JP" sz="3200" b="1" dirty="0" smtClean="0">
                <a:solidFill>
                  <a:prstClr val="black"/>
                </a:solidFill>
              </a:rPr>
              <a:t>症状</a:t>
            </a:r>
            <a:endParaRPr lang="ja-JP" altLang="ja-JP" sz="3200" dirty="0">
              <a:solidFill>
                <a:prstClr val="black"/>
              </a:solidFill>
            </a:endParaRPr>
          </a:p>
        </p:txBody>
      </p:sp>
    </p:spTree>
    <p:extLst>
      <p:ext uri="{BB962C8B-B14F-4D97-AF65-F5344CB8AC3E}">
        <p14:creationId xmlns:p14="http://schemas.microsoft.com/office/powerpoint/2010/main" val="86078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204864"/>
            <a:ext cx="8229600" cy="3921299"/>
          </a:xfrm>
        </p:spPr>
        <p:txBody>
          <a:bodyPr>
            <a:normAutofit/>
          </a:bodyPr>
          <a:lstStyle/>
          <a:p>
            <a:r>
              <a:rPr lang="ja-JP" altLang="en-US" u="sng" dirty="0">
                <a:solidFill>
                  <a:srgbClr val="FF0000"/>
                </a:solidFill>
              </a:rPr>
              <a:t>歩行</a:t>
            </a:r>
            <a:r>
              <a:rPr lang="ja-JP" altLang="en-US" u="sng" dirty="0" smtClean="0">
                <a:solidFill>
                  <a:srgbClr val="FF0000"/>
                </a:solidFill>
              </a:rPr>
              <a:t>障害</a:t>
            </a:r>
            <a:r>
              <a:rPr lang="ja-JP" altLang="en-US" dirty="0" smtClean="0"/>
              <a:t>：歩く</a:t>
            </a:r>
            <a:r>
              <a:rPr lang="ja-JP" altLang="en-US" dirty="0"/>
              <a:t>ことが困難に</a:t>
            </a:r>
            <a:r>
              <a:rPr lang="ja-JP" altLang="en-US" dirty="0" smtClean="0"/>
              <a:t>なる</a:t>
            </a:r>
            <a:endParaRPr lang="en-US" altLang="ja-JP" dirty="0" smtClean="0"/>
          </a:p>
          <a:p>
            <a:pPr marL="0" indent="0">
              <a:buNone/>
            </a:pPr>
            <a:endParaRPr lang="ja-JP" altLang="en-US" dirty="0"/>
          </a:p>
          <a:p>
            <a:r>
              <a:rPr lang="ja-JP" altLang="en-US" u="sng" dirty="0">
                <a:solidFill>
                  <a:srgbClr val="FF0000"/>
                </a:solidFill>
              </a:rPr>
              <a:t>嚥下</a:t>
            </a:r>
            <a:r>
              <a:rPr lang="ja-JP" altLang="en-US" u="sng" dirty="0" smtClean="0">
                <a:solidFill>
                  <a:srgbClr val="FF0000"/>
                </a:solidFill>
              </a:rPr>
              <a:t>障害</a:t>
            </a:r>
            <a:r>
              <a:rPr lang="ja-JP" altLang="en-US" dirty="0" smtClean="0"/>
              <a:t>：食べ物</a:t>
            </a:r>
            <a:r>
              <a:rPr lang="ja-JP" altLang="en-US" dirty="0"/>
              <a:t>の飲み込みが悪くなったり、むせたり</a:t>
            </a:r>
            <a:r>
              <a:rPr lang="ja-JP" altLang="en-US" dirty="0" smtClean="0"/>
              <a:t>する</a:t>
            </a:r>
            <a:endParaRPr lang="en-US" altLang="ja-JP" dirty="0" smtClean="0"/>
          </a:p>
          <a:p>
            <a:pPr marL="0" indent="0">
              <a:buNone/>
            </a:pPr>
            <a:endParaRPr lang="ja-JP" altLang="en-US" dirty="0"/>
          </a:p>
          <a:p>
            <a:r>
              <a:rPr lang="ja-JP" altLang="en-US" u="sng" dirty="0">
                <a:solidFill>
                  <a:srgbClr val="FF0000"/>
                </a:solidFill>
              </a:rPr>
              <a:t>膀胱直腸</a:t>
            </a:r>
            <a:r>
              <a:rPr lang="ja-JP" altLang="en-US" u="sng" dirty="0" smtClean="0">
                <a:solidFill>
                  <a:srgbClr val="FF0000"/>
                </a:solidFill>
              </a:rPr>
              <a:t>障害</a:t>
            </a:r>
            <a:r>
              <a:rPr lang="ja-JP" altLang="en-US" dirty="0" smtClean="0"/>
              <a:t>：尿</a:t>
            </a:r>
            <a:r>
              <a:rPr lang="ja-JP" altLang="en-US" dirty="0"/>
              <a:t>や便が出にくかったり、失禁したり</a:t>
            </a:r>
            <a:r>
              <a:rPr lang="ja-JP" altLang="en-US" dirty="0" smtClean="0"/>
              <a:t>する</a:t>
            </a:r>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6" name="角丸四角形 5"/>
          <p:cNvSpPr/>
          <p:nvPr/>
        </p:nvSpPr>
        <p:spPr>
          <a:xfrm>
            <a:off x="611560" y="908720"/>
            <a:ext cx="3528392" cy="6480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r>
              <a:rPr lang="ja-JP" altLang="ja-JP" sz="3200" b="1" dirty="0">
                <a:solidFill>
                  <a:prstClr val="black"/>
                </a:solidFill>
              </a:rPr>
              <a:t>身体の障害</a:t>
            </a:r>
            <a:endParaRPr lang="ja-JP" altLang="ja-JP" sz="3200" dirty="0">
              <a:solidFill>
                <a:prstClr val="black"/>
              </a:solidFill>
            </a:endParaRPr>
          </a:p>
        </p:txBody>
      </p:sp>
    </p:spTree>
    <p:extLst>
      <p:ext uri="{BB962C8B-B14F-4D97-AF65-F5344CB8AC3E}">
        <p14:creationId xmlns:p14="http://schemas.microsoft.com/office/powerpoint/2010/main" val="750657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kumimoji="1" lang="ja-JP" altLang="en-US" dirty="0" smtClean="0"/>
              <a:t>前頭側頭型認知症～ピック病～</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37</a:t>
            </a:fld>
            <a:endParaRPr lang="ja-JP" alt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69127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コンテンツ プレースホルダー 2"/>
          <p:cNvSpPr>
            <a:spLocks noGrp="1"/>
          </p:cNvSpPr>
          <p:nvPr>
            <p:ph idx="1"/>
          </p:nvPr>
        </p:nvSpPr>
        <p:spPr>
          <a:xfrm>
            <a:off x="457200" y="1600201"/>
            <a:ext cx="8229600" cy="2260848"/>
          </a:xfrm>
          <a:solidFill>
            <a:schemeClr val="bg1"/>
          </a:solidFill>
        </p:spPr>
        <p:txBody>
          <a:bodyPr/>
          <a:lstStyle/>
          <a:p>
            <a:r>
              <a:rPr lang="ja-JP" altLang="en-US" dirty="0"/>
              <a:t>病気を報告したのが</a:t>
            </a:r>
            <a:r>
              <a:rPr lang="ja-JP" altLang="en-US" u="sng" dirty="0">
                <a:solidFill>
                  <a:srgbClr val="FF0000"/>
                </a:solidFill>
              </a:rPr>
              <a:t>アーノルド・ピック</a:t>
            </a:r>
            <a:r>
              <a:rPr lang="ja-JP" altLang="en-US" dirty="0"/>
              <a:t>という医師が報告したことに由来します</a:t>
            </a:r>
            <a:r>
              <a:rPr lang="ja-JP" altLang="en-US" dirty="0" smtClean="0"/>
              <a:t>。</a:t>
            </a:r>
            <a:endParaRPr lang="en-US" altLang="ja-JP" dirty="0" smtClean="0"/>
          </a:p>
          <a:p>
            <a:r>
              <a:rPr lang="ja-JP" altLang="en-US" dirty="0"/>
              <a:t>大脳の</a:t>
            </a:r>
            <a:r>
              <a:rPr lang="ja-JP" altLang="en-US" u="sng" dirty="0">
                <a:solidFill>
                  <a:srgbClr val="FF0000"/>
                </a:solidFill>
              </a:rPr>
              <a:t>前頭葉・側頭葉というところが</a:t>
            </a:r>
            <a:r>
              <a:rPr lang="ja-JP" altLang="en-US" u="sng" dirty="0" smtClean="0">
                <a:solidFill>
                  <a:srgbClr val="FF0000"/>
                </a:solidFill>
              </a:rPr>
              <a:t>萎縮</a:t>
            </a:r>
            <a:r>
              <a:rPr lang="ja-JP" altLang="en-US" dirty="0" smtClean="0"/>
              <a:t>が</a:t>
            </a:r>
            <a:r>
              <a:rPr lang="ja-JP" altLang="en-US" dirty="0"/>
              <a:t>特徴です。</a:t>
            </a:r>
            <a:endParaRPr kumimoji="1" lang="ja-JP" altLang="en-US" dirty="0"/>
          </a:p>
        </p:txBody>
      </p:sp>
      <p:sp>
        <p:nvSpPr>
          <p:cNvPr id="6" name="円/楕円 5"/>
          <p:cNvSpPr/>
          <p:nvPr/>
        </p:nvSpPr>
        <p:spPr>
          <a:xfrm>
            <a:off x="3311860" y="5709756"/>
            <a:ext cx="1080120" cy="32403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7" name="円/楕円 6"/>
          <p:cNvSpPr/>
          <p:nvPr/>
        </p:nvSpPr>
        <p:spPr>
          <a:xfrm>
            <a:off x="1619672" y="4806990"/>
            <a:ext cx="1080120" cy="49421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auto">
              <a:spcBef>
                <a:spcPts val="0"/>
              </a:spcBef>
              <a:spcAft>
                <a:spcPts val="0"/>
              </a:spcAft>
            </a:pPr>
            <a:endParaRPr lang="ja-JP" altLang="en-US" sz="1800">
              <a:solidFill>
                <a:prstClr val="black"/>
              </a:solidFill>
            </a:endParaRPr>
          </a:p>
        </p:txBody>
      </p:sp>
      <p:sp>
        <p:nvSpPr>
          <p:cNvPr id="8" name="正方形/長方形 7"/>
          <p:cNvSpPr/>
          <p:nvPr/>
        </p:nvSpPr>
        <p:spPr>
          <a:xfrm>
            <a:off x="6660232" y="3356992"/>
            <a:ext cx="2376264" cy="31683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fontAlgn="auto">
              <a:spcBef>
                <a:spcPts val="0"/>
              </a:spcBef>
              <a:spcAft>
                <a:spcPts val="0"/>
              </a:spcAft>
            </a:pPr>
            <a:r>
              <a:rPr lang="ja-JP" altLang="en-US" sz="1800" dirty="0">
                <a:solidFill>
                  <a:prstClr val="black"/>
                </a:solidFill>
              </a:rPr>
              <a:t>脳の前の部分は、</a:t>
            </a:r>
            <a:r>
              <a:rPr lang="ja-JP" altLang="en-US" sz="1800" u="sng" dirty="0">
                <a:solidFill>
                  <a:srgbClr val="FF0000"/>
                </a:solidFill>
              </a:rPr>
              <a:t>人間の本能的な衝動を</a:t>
            </a:r>
            <a:r>
              <a:rPr lang="ja-JP" altLang="en-US" sz="1800" u="sng" dirty="0" smtClean="0">
                <a:solidFill>
                  <a:srgbClr val="FF0000"/>
                </a:solidFill>
              </a:rPr>
              <a:t>抑え、理性的</a:t>
            </a:r>
            <a:r>
              <a:rPr lang="ja-JP" altLang="en-US" sz="1800" u="sng" dirty="0">
                <a:solidFill>
                  <a:srgbClr val="FF0000"/>
                </a:solidFill>
              </a:rPr>
              <a:t>な行動</a:t>
            </a:r>
            <a:r>
              <a:rPr lang="ja-JP" altLang="en-US" sz="1800" dirty="0">
                <a:solidFill>
                  <a:prstClr val="black"/>
                </a:solidFill>
              </a:rPr>
              <a:t>をとる、</a:t>
            </a:r>
            <a:r>
              <a:rPr lang="ja-JP" altLang="en-US" sz="1800" u="sng" dirty="0">
                <a:solidFill>
                  <a:srgbClr val="FF0000"/>
                </a:solidFill>
              </a:rPr>
              <a:t>他人の気持ちを推し量る</a:t>
            </a:r>
            <a:r>
              <a:rPr lang="ja-JP" altLang="en-US" sz="1800" u="sng" dirty="0" smtClean="0">
                <a:solidFill>
                  <a:srgbClr val="FF0000"/>
                </a:solidFill>
              </a:rPr>
              <a:t>、と</a:t>
            </a:r>
            <a:r>
              <a:rPr lang="ja-JP" altLang="en-US" sz="1800" u="sng" dirty="0">
                <a:solidFill>
                  <a:srgbClr val="FF0000"/>
                </a:solidFill>
              </a:rPr>
              <a:t>いう働き</a:t>
            </a:r>
            <a:r>
              <a:rPr lang="ja-JP" altLang="en-US" sz="1800" dirty="0">
                <a:solidFill>
                  <a:prstClr val="black"/>
                </a:solidFill>
              </a:rPr>
              <a:t>があります。また、</a:t>
            </a:r>
            <a:r>
              <a:rPr lang="ja-JP" altLang="en-US" sz="1800" u="sng" dirty="0">
                <a:solidFill>
                  <a:srgbClr val="FF0000"/>
                </a:solidFill>
              </a:rPr>
              <a:t>物事を計画</a:t>
            </a:r>
            <a:r>
              <a:rPr lang="ja-JP" altLang="en-US" sz="1800" u="sng" dirty="0" smtClean="0">
                <a:solidFill>
                  <a:srgbClr val="FF0000"/>
                </a:solidFill>
              </a:rPr>
              <a:t>・実行</a:t>
            </a:r>
            <a:r>
              <a:rPr lang="ja-JP" altLang="en-US" sz="1800" u="sng" dirty="0">
                <a:solidFill>
                  <a:srgbClr val="FF0000"/>
                </a:solidFill>
              </a:rPr>
              <a:t>し、物事に対する興味や関心を</a:t>
            </a:r>
          </a:p>
          <a:p>
            <a:pPr fontAlgn="auto">
              <a:spcBef>
                <a:spcPts val="0"/>
              </a:spcBef>
              <a:spcAft>
                <a:spcPts val="0"/>
              </a:spcAft>
            </a:pPr>
            <a:r>
              <a:rPr lang="ja-JP" altLang="en-US" sz="1800" u="sng" dirty="0">
                <a:solidFill>
                  <a:srgbClr val="FF0000"/>
                </a:solidFill>
              </a:rPr>
              <a:t>維持</a:t>
            </a:r>
            <a:r>
              <a:rPr lang="ja-JP" altLang="en-US" sz="1800" dirty="0">
                <a:solidFill>
                  <a:prstClr val="black"/>
                </a:solidFill>
              </a:rPr>
              <a:t>する働き</a:t>
            </a:r>
          </a:p>
        </p:txBody>
      </p:sp>
    </p:spTree>
    <p:extLst>
      <p:ext uri="{BB962C8B-B14F-4D97-AF65-F5344CB8AC3E}">
        <p14:creationId xmlns:p14="http://schemas.microsoft.com/office/powerpoint/2010/main" val="1784641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a:bodyPr>
          <a:lstStyle/>
          <a:p>
            <a:r>
              <a:rPr lang="ja-JP" altLang="en-US" dirty="0"/>
              <a:t>どのようにしてこの病気になるかは</a:t>
            </a:r>
            <a:r>
              <a:rPr lang="ja-JP" altLang="en-US" u="sng" dirty="0">
                <a:solidFill>
                  <a:srgbClr val="FF0000"/>
                </a:solidFill>
              </a:rPr>
              <a:t>わかっていません</a:t>
            </a:r>
            <a:r>
              <a:rPr lang="ja-JP" altLang="en-US" dirty="0" smtClean="0"/>
              <a:t>。</a:t>
            </a:r>
            <a:endParaRPr lang="en-US" altLang="ja-JP" dirty="0" smtClean="0"/>
          </a:p>
          <a:p>
            <a:r>
              <a:rPr lang="ja-JP" altLang="en-US" dirty="0"/>
              <a:t>ただし、いくつかのタイプがこの病気にはあることがわかってきています。一つはピック球（写真）という</a:t>
            </a:r>
            <a:r>
              <a:rPr lang="ja-JP" altLang="en-US" u="sng" dirty="0">
                <a:solidFill>
                  <a:srgbClr val="FF0000"/>
                </a:solidFill>
              </a:rPr>
              <a:t>異常構造物が神経細胞の中にたまる</a:t>
            </a:r>
            <a:r>
              <a:rPr lang="ja-JP" altLang="en-US" dirty="0"/>
              <a:t>タイプです。</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前頭側頭型認知症～ピック病～</a:t>
            </a:r>
            <a:r>
              <a:rPr lang="ja-JP" altLang="en-US" sz="2800" b="1" dirty="0" err="1" smtClean="0">
                <a:solidFill>
                  <a:prstClr val="black"/>
                </a:solidFill>
              </a:rPr>
              <a:t>の</a:t>
            </a:r>
            <a:r>
              <a:rPr lang="ja-JP" altLang="en-US" sz="2800" b="1" dirty="0" smtClean="0">
                <a:solidFill>
                  <a:prstClr val="black"/>
                </a:solidFill>
              </a:rPr>
              <a:t>病態生理学</a:t>
            </a:r>
            <a:endParaRPr lang="ja-JP" altLang="ja-JP" sz="2800"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77072"/>
            <a:ext cx="331236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四角形吹き出し 1"/>
          <p:cNvSpPr/>
          <p:nvPr/>
        </p:nvSpPr>
        <p:spPr>
          <a:xfrm>
            <a:off x="683568" y="4653136"/>
            <a:ext cx="2520280" cy="1656184"/>
          </a:xfrm>
          <a:prstGeom prst="wedgeRectCallout">
            <a:avLst>
              <a:gd name="adj1" fmla="val 94781"/>
              <a:gd name="adj2" fmla="val -17524"/>
            </a:avLst>
          </a:prstGeom>
        </p:spPr>
        <p:style>
          <a:lnRef idx="2">
            <a:schemeClr val="accent2"/>
          </a:lnRef>
          <a:fillRef idx="1">
            <a:schemeClr val="lt1"/>
          </a:fillRef>
          <a:effectRef idx="0">
            <a:schemeClr val="accent2"/>
          </a:effectRef>
          <a:fontRef idx="minor">
            <a:schemeClr val="dk1"/>
          </a:fontRef>
        </p:style>
        <p:txBody>
          <a:bodyPr rtlCol="0" anchor="ctr"/>
          <a:lstStyle/>
          <a:p>
            <a:pPr algn="ctr" fontAlgn="auto">
              <a:spcBef>
                <a:spcPts val="0"/>
              </a:spcBef>
              <a:spcAft>
                <a:spcPts val="0"/>
              </a:spcAft>
            </a:pPr>
            <a:r>
              <a:rPr lang="ja-JP" altLang="en-US" sz="2800" dirty="0">
                <a:solidFill>
                  <a:prstClr val="black"/>
                </a:solidFill>
              </a:rPr>
              <a:t>ピック球：神経細胞の中に、核と並んでみられる（矢印）</a:t>
            </a:r>
          </a:p>
        </p:txBody>
      </p:sp>
    </p:spTree>
    <p:extLst>
      <p:ext uri="{BB962C8B-B14F-4D97-AF65-F5344CB8AC3E}">
        <p14:creationId xmlns:p14="http://schemas.microsoft.com/office/powerpoint/2010/main" val="1349360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a:bodyPr>
          <a:lstStyle/>
          <a:p>
            <a:r>
              <a:rPr lang="ja-JP" altLang="en-US" dirty="0"/>
              <a:t>もの忘れよりも</a:t>
            </a:r>
            <a:r>
              <a:rPr lang="ja-JP" altLang="en-US" dirty="0" smtClean="0"/>
              <a:t>、</a:t>
            </a:r>
            <a:r>
              <a:rPr lang="ja-JP" altLang="en-US" u="sng" dirty="0" smtClean="0">
                <a:solidFill>
                  <a:srgbClr val="FF0000"/>
                </a:solidFill>
              </a:rPr>
              <a:t>性格</a:t>
            </a:r>
            <a:r>
              <a:rPr lang="ja-JP" altLang="en-US" u="sng" dirty="0">
                <a:solidFill>
                  <a:srgbClr val="FF0000"/>
                </a:solidFill>
              </a:rPr>
              <a:t>変化やコミュニケーション障害・行動異常</a:t>
            </a:r>
            <a:r>
              <a:rPr lang="ja-JP" altLang="en-US" dirty="0"/>
              <a:t>といった、社会生活上の支障</a:t>
            </a:r>
            <a:r>
              <a:rPr lang="ja-JP" altLang="en-US" dirty="0" smtClean="0"/>
              <a:t>が目立つ</a:t>
            </a:r>
            <a:r>
              <a:rPr lang="ja-JP" altLang="en-US" dirty="0"/>
              <a:t>のが</a:t>
            </a:r>
            <a:r>
              <a:rPr lang="ja-JP" altLang="en-US" dirty="0" smtClean="0"/>
              <a:t>特徴</a:t>
            </a:r>
            <a:endParaRPr lang="en-US" altLang="ja-JP" dirty="0" smtClean="0"/>
          </a:p>
          <a:p>
            <a:r>
              <a:rPr lang="ja-JP" altLang="en-US" dirty="0"/>
              <a:t>はじめのうちから</a:t>
            </a:r>
            <a:r>
              <a:rPr lang="ja-JP" altLang="en-US" u="sng" dirty="0">
                <a:solidFill>
                  <a:srgbClr val="FF0000"/>
                </a:solidFill>
              </a:rPr>
              <a:t>人格や行動に問題</a:t>
            </a:r>
            <a:r>
              <a:rPr lang="ja-JP" altLang="en-US" dirty="0"/>
              <a:t>がでて</a:t>
            </a:r>
            <a:r>
              <a:rPr lang="ja-JP" altLang="en-US" dirty="0" smtClean="0"/>
              <a:t>くる</a:t>
            </a:r>
            <a:endParaRPr lang="en-US" altLang="ja-JP" dirty="0" smtClean="0"/>
          </a:p>
          <a:p>
            <a:r>
              <a:rPr lang="ja-JP" altLang="en-US" dirty="0"/>
              <a:t>しばしば精神疾患や他の認知症</a:t>
            </a:r>
            <a:r>
              <a:rPr lang="ja-JP" altLang="en-US" dirty="0" smtClean="0"/>
              <a:t>と</a:t>
            </a:r>
            <a:r>
              <a:rPr lang="ja-JP" altLang="en-US" u="sng" dirty="0" smtClean="0">
                <a:solidFill>
                  <a:srgbClr val="FF0000"/>
                </a:solidFill>
              </a:rPr>
              <a:t>間違って</a:t>
            </a:r>
            <a:r>
              <a:rPr lang="ja-JP" altLang="en-US" u="sng" dirty="0">
                <a:solidFill>
                  <a:srgbClr val="FF0000"/>
                </a:solidFill>
              </a:rPr>
              <a:t>診断</a:t>
            </a:r>
            <a:r>
              <a:rPr lang="ja-JP" altLang="en-US" dirty="0"/>
              <a:t>されることがあります</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前頭側頭型認知症～ピック病～</a:t>
            </a:r>
            <a:r>
              <a:rPr lang="ja-JP" altLang="en-US" sz="2800" b="1" dirty="0">
                <a:solidFill>
                  <a:prstClr val="black"/>
                </a:solidFill>
              </a:rPr>
              <a:t>　</a:t>
            </a:r>
            <a:r>
              <a:rPr lang="ja-JP" altLang="en-US" sz="2800" b="1" dirty="0" smtClean="0">
                <a:solidFill>
                  <a:prstClr val="black"/>
                </a:solidFill>
              </a:rPr>
              <a:t>特徴的な症状</a:t>
            </a:r>
            <a:endParaRPr lang="ja-JP" altLang="ja-JP" sz="2800" dirty="0">
              <a:solidFill>
                <a:prstClr val="black"/>
              </a:solidFill>
            </a:endParaRPr>
          </a:p>
        </p:txBody>
      </p:sp>
    </p:spTree>
    <p:extLst>
      <p:ext uri="{BB962C8B-B14F-4D97-AF65-F5344CB8AC3E}">
        <p14:creationId xmlns:p14="http://schemas.microsoft.com/office/powerpoint/2010/main" val="31109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03169" y="641862"/>
            <a:ext cx="6745180" cy="531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eaLnBrk="0" hangingPunct="0">
              <a:defRPr kumimoji="1" sz="3600">
                <a:solidFill>
                  <a:schemeClr val="tx1"/>
                </a:solidFill>
                <a:latin typeface="Arial" pitchFamily="34" charset="0"/>
                <a:ea typeface="ＭＳ Ｐゴシック" pitchFamily="50" charset="-128"/>
              </a:defRPr>
            </a:lvl1pPr>
            <a:lvl2pPr marL="742950" indent="-285750" defTabSz="908050" eaLnBrk="0" hangingPunct="0">
              <a:defRPr kumimoji="1" sz="3600">
                <a:solidFill>
                  <a:schemeClr val="tx1"/>
                </a:solidFill>
                <a:latin typeface="Arial" pitchFamily="34" charset="0"/>
                <a:ea typeface="ＭＳ Ｐゴシック" pitchFamily="50" charset="-128"/>
              </a:defRPr>
            </a:lvl2pPr>
            <a:lvl3pPr marL="1143000" indent="-228600" defTabSz="908050" eaLnBrk="0" hangingPunct="0">
              <a:defRPr kumimoji="1" sz="3600">
                <a:solidFill>
                  <a:schemeClr val="tx1"/>
                </a:solidFill>
                <a:latin typeface="Arial" pitchFamily="34" charset="0"/>
                <a:ea typeface="ＭＳ Ｐゴシック" pitchFamily="50" charset="-128"/>
              </a:defRPr>
            </a:lvl3pPr>
            <a:lvl4pPr marL="1600200" indent="-228600" defTabSz="908050" eaLnBrk="0" hangingPunct="0">
              <a:defRPr kumimoji="1" sz="3600">
                <a:solidFill>
                  <a:schemeClr val="tx1"/>
                </a:solidFill>
                <a:latin typeface="Arial" pitchFamily="34" charset="0"/>
                <a:ea typeface="ＭＳ Ｐゴシック" pitchFamily="50" charset="-128"/>
              </a:defRPr>
            </a:lvl4pPr>
            <a:lvl5pPr marL="2057400" indent="-228600" defTabSz="908050" eaLnBrk="0" hangingPunct="0">
              <a:defRPr kumimoji="1" sz="3600">
                <a:solidFill>
                  <a:schemeClr val="tx1"/>
                </a:solidFill>
                <a:latin typeface="Arial" pitchFamily="34" charset="0"/>
                <a:ea typeface="ＭＳ Ｐゴシック" pitchFamily="50" charset="-128"/>
              </a:defRPr>
            </a:lvl5pPr>
            <a:lvl6pPr marL="25146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80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2400"/>
              </a:spcBef>
            </a:pPr>
            <a:r>
              <a:rPr lang="ja-JP" altLang="en-US" sz="3200" b="1" u="sng" dirty="0" smtClean="0">
                <a:solidFill>
                  <a:srgbClr val="7152BE"/>
                </a:solidFill>
                <a:latin typeface="Trebuchet MS" panose="020B0603020202020204" pitchFamily="34" charset="0"/>
                <a:ea typeface="Meiryo UI" pitchFamily="50" charset="-128"/>
                <a:cs typeface="Meiryo UI" pitchFamily="50" charset="-128"/>
              </a:rPr>
              <a:t> </a:t>
            </a:r>
            <a:r>
              <a:rPr lang="en-US" altLang="ja-JP" sz="3200" b="1" u="sng" dirty="0" smtClean="0">
                <a:solidFill>
                  <a:srgbClr val="7152BE"/>
                </a:solidFill>
                <a:latin typeface="Trebuchet MS" panose="020B0603020202020204" pitchFamily="34" charset="0"/>
                <a:ea typeface="Meiryo UI" pitchFamily="50" charset="-128"/>
                <a:cs typeface="Meiryo UI" pitchFamily="50" charset="-128"/>
              </a:rPr>
              <a:t>1</a:t>
            </a:r>
            <a:r>
              <a:rPr lang="en-US" altLang="ja-JP" sz="3200" b="1" u="sng" dirty="0" smtClean="0">
                <a:solidFill>
                  <a:srgbClr val="7152BE"/>
                </a:solidFill>
                <a:latin typeface="Meiryo UI" pitchFamily="50" charset="-128"/>
                <a:ea typeface="Meiryo UI" pitchFamily="50" charset="-128"/>
                <a:cs typeface="Meiryo UI" pitchFamily="50" charset="-128"/>
              </a:rPr>
              <a:t>.</a:t>
            </a:r>
            <a:r>
              <a:rPr lang="ja-JP" altLang="en-US" sz="3200" b="1" u="sng" dirty="0" smtClean="0">
                <a:solidFill>
                  <a:srgbClr val="7152BE"/>
                </a:solidFill>
                <a:latin typeface="Meiryo UI" pitchFamily="50" charset="-128"/>
                <a:ea typeface="Meiryo UI" pitchFamily="50" charset="-128"/>
                <a:cs typeface="Meiryo UI" pitchFamily="50" charset="-128"/>
              </a:rPr>
              <a:t> </a:t>
            </a:r>
            <a:r>
              <a:rPr lang="ja-JP" altLang="en-US" sz="3200" b="1" i="1" u="sng" dirty="0" smtClean="0">
                <a:solidFill>
                  <a:srgbClr val="7152BE"/>
                </a:solidFill>
                <a:latin typeface="Meiryo UI" pitchFamily="50" charset="-128"/>
                <a:ea typeface="Meiryo UI" pitchFamily="50" charset="-128"/>
                <a:cs typeface="Meiryo UI" pitchFamily="50" charset="-128"/>
              </a:rPr>
              <a:t>基本知識 編</a:t>
            </a:r>
            <a:r>
              <a:rPr lang="ja-JP" altLang="en-US" sz="3200" b="1" u="sng" dirty="0" smtClean="0">
                <a:solidFill>
                  <a:srgbClr val="7152BE"/>
                </a:solidFill>
                <a:latin typeface="Meiryo UI" pitchFamily="50" charset="-128"/>
                <a:ea typeface="Meiryo UI" pitchFamily="50" charset="-128"/>
                <a:cs typeface="Meiryo UI" pitchFamily="50" charset="-128"/>
              </a:rPr>
              <a:t>（</a:t>
            </a:r>
            <a:r>
              <a:rPr lang="en-US" altLang="ja-JP" sz="3200" b="1" u="sng" dirty="0" smtClean="0">
                <a:solidFill>
                  <a:srgbClr val="7152BE"/>
                </a:solidFill>
                <a:latin typeface="Trebuchet MS" panose="020B0603020202020204" pitchFamily="34" charset="0"/>
                <a:ea typeface="Meiryo UI" pitchFamily="50" charset="-128"/>
                <a:cs typeface="Meiryo UI" pitchFamily="50" charset="-128"/>
              </a:rPr>
              <a:t>180</a:t>
            </a:r>
            <a:r>
              <a:rPr lang="ja-JP" altLang="en-US" sz="3200" b="1" u="sng" dirty="0" smtClean="0">
                <a:solidFill>
                  <a:srgbClr val="7152BE"/>
                </a:solidFill>
                <a:latin typeface="Meiryo UI" pitchFamily="50" charset="-128"/>
                <a:ea typeface="Meiryo UI" pitchFamily="50" charset="-128"/>
                <a:cs typeface="Meiryo UI" pitchFamily="50" charset="-128"/>
              </a:rPr>
              <a:t>分</a:t>
            </a:r>
            <a:r>
              <a:rPr lang="ja-JP" altLang="en-US" sz="3200" b="1" u="sng" dirty="0">
                <a:solidFill>
                  <a:srgbClr val="7152BE"/>
                </a:solidFill>
                <a:latin typeface="Meiryo UI" pitchFamily="50" charset="-128"/>
                <a:ea typeface="Meiryo UI" pitchFamily="50" charset="-128"/>
                <a:cs typeface="Meiryo UI" pitchFamily="50" charset="-128"/>
              </a:rPr>
              <a:t>）</a:t>
            </a:r>
          </a:p>
          <a:p>
            <a:pPr eaLnBrk="1" hangingPunct="1">
              <a:spcBef>
                <a:spcPts val="2400"/>
              </a:spcBef>
            </a:pP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2</a:t>
            </a:r>
            <a:r>
              <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400" b="1" i="1" u="sng" dirty="0" smtClean="0">
                <a:solidFill>
                  <a:schemeClr val="tx1">
                    <a:lumMod val="65000"/>
                    <a:lumOff val="35000"/>
                  </a:schemeClr>
                </a:solidFill>
                <a:latin typeface="Meiryo UI" pitchFamily="50" charset="-128"/>
                <a:ea typeface="Meiryo UI" pitchFamily="50" charset="-128"/>
                <a:cs typeface="Meiryo UI" pitchFamily="50" charset="-128"/>
              </a:rPr>
              <a:t>対応力向上</a:t>
            </a:r>
            <a:r>
              <a:rPr lang="ja-JP" altLang="en-US" sz="2400" b="1" i="1" u="sng"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編（</a:t>
            </a:r>
            <a:r>
              <a:rPr lang="en-US" altLang="ja-JP" sz="2400" b="1" u="sng" dirty="0">
                <a:solidFill>
                  <a:schemeClr val="tx1">
                    <a:lumMod val="65000"/>
                    <a:lumOff val="35000"/>
                  </a:schemeClr>
                </a:solidFill>
                <a:latin typeface="Trebuchet MS" panose="020B0603020202020204" pitchFamily="34" charset="0"/>
                <a:ea typeface="Meiryo UI" pitchFamily="50" charset="-128"/>
                <a:cs typeface="Meiryo UI" pitchFamily="50" charset="-128"/>
              </a:rPr>
              <a:t>48</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0</a:t>
            </a:r>
            <a:r>
              <a:rPr lang="ja-JP" altLang="en-US" sz="2100" b="1" u="sng" dirty="0">
                <a:solidFill>
                  <a:schemeClr val="tx1">
                    <a:lumMod val="65000"/>
                    <a:lumOff val="35000"/>
                  </a:schemeClr>
                </a:solidFill>
                <a:latin typeface="Meiryo UI" pitchFamily="50" charset="-128"/>
                <a:ea typeface="Meiryo UI" pitchFamily="50" charset="-128"/>
                <a:cs typeface="Meiryo UI" pitchFamily="50" charset="-128"/>
              </a:rPr>
              <a:t>分</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a:t>
            </a:r>
            <a:endPar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認知症</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2</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せん妄</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3</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地域連携</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4</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事例検討</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認知症、せん妄</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p>
          <a:p>
            <a:pPr eaLnBrk="1" hangingPunct="1">
              <a:spcBef>
                <a:spcPts val="2400"/>
              </a:spcBef>
            </a:pP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3</a:t>
            </a:r>
            <a:r>
              <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 マネジメント</a:t>
            </a:r>
            <a:r>
              <a:rPr lang="ja-JP" altLang="en-US" sz="2400" b="1" u="sng"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400" b="1" i="1" u="sng" dirty="0" smtClean="0">
                <a:solidFill>
                  <a:schemeClr val="tx1">
                    <a:lumMod val="65000"/>
                    <a:lumOff val="35000"/>
                  </a:schemeClr>
                </a:solidFill>
                <a:latin typeface="Meiryo UI" pitchFamily="50" charset="-128"/>
                <a:ea typeface="Meiryo UI" pitchFamily="50" charset="-128"/>
                <a:cs typeface="Meiryo UI" pitchFamily="50" charset="-128"/>
              </a:rPr>
              <a:t>編（</a:t>
            </a:r>
            <a:r>
              <a:rPr lang="en-US" altLang="ja-JP" sz="2400" b="1" u="sng"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420</a:t>
            </a:r>
            <a:r>
              <a:rPr lang="ja-JP" altLang="en-US" sz="2100" b="1" u="sng" dirty="0" smtClean="0">
                <a:solidFill>
                  <a:schemeClr val="tx1">
                    <a:lumMod val="65000"/>
                    <a:lumOff val="35000"/>
                  </a:schemeClr>
                </a:solidFill>
                <a:latin typeface="Meiryo UI" pitchFamily="50" charset="-128"/>
                <a:ea typeface="Meiryo UI" pitchFamily="50" charset="-128"/>
                <a:cs typeface="Meiryo UI" pitchFamily="50" charset="-128"/>
              </a:rPr>
              <a:t>分</a:t>
            </a:r>
            <a:r>
              <a:rPr lang="ja-JP" altLang="en-US" sz="2400" b="1" u="sng" dirty="0" smtClean="0">
                <a:solidFill>
                  <a:schemeClr val="tx1">
                    <a:lumMod val="65000"/>
                    <a:lumOff val="35000"/>
                  </a:schemeClr>
                </a:solidFill>
                <a:latin typeface="Meiryo UI" pitchFamily="50" charset="-128"/>
                <a:ea typeface="Meiryo UI" pitchFamily="50" charset="-128"/>
                <a:cs typeface="Meiryo UI" pitchFamily="50" charset="-128"/>
              </a:rPr>
              <a:t>）</a:t>
            </a:r>
            <a:endParaRPr lang="en-US" altLang="ja-JP" sz="2400" b="1" u="sng"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マネジメント</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2</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人材育成</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3</a:t>
            </a:r>
            <a:r>
              <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rPr>
              <a:t>)</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en-US" altLang="ja-JP" sz="22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GW</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①自施設の現状</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000" b="1" dirty="0" smtClean="0">
                <a:solidFill>
                  <a:schemeClr val="tx1">
                    <a:lumMod val="65000"/>
                    <a:lumOff val="35000"/>
                  </a:schemeClr>
                </a:solidFill>
                <a:latin typeface="Meiryo UI" pitchFamily="50" charset="-128"/>
                <a:ea typeface="Meiryo UI" pitchFamily="50" charset="-128"/>
                <a:cs typeface="Meiryo UI" pitchFamily="50" charset="-128"/>
              </a:rPr>
              <a:t>   </a:t>
            </a:r>
            <a:r>
              <a:rPr lang="ja-JP" altLang="en-US" sz="2200" b="1" dirty="0" smtClean="0">
                <a:solidFill>
                  <a:schemeClr val="tx1">
                    <a:lumMod val="65000"/>
                    <a:lumOff val="35000"/>
                  </a:schemeClr>
                </a:solidFill>
                <a:latin typeface="Meiryo UI" pitchFamily="50" charset="-128"/>
                <a:ea typeface="Meiryo UI" pitchFamily="50" charset="-128"/>
                <a:cs typeface="Meiryo UI" pitchFamily="50" charset="-128"/>
              </a:rPr>
              <a:t>   ②人材育成計画の策定</a:t>
            </a:r>
            <a:endParaRPr lang="en-US" altLang="ja-JP" sz="2200" b="1" dirty="0" smtClean="0">
              <a:solidFill>
                <a:schemeClr val="tx1">
                  <a:lumMod val="65000"/>
                  <a:lumOff val="35000"/>
                </a:schemeClr>
              </a:solidFill>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4</a:t>
            </a:fld>
            <a:endParaRPr lang="en-US" altLang="ja-JP"/>
          </a:p>
        </p:txBody>
      </p:sp>
    </p:spTree>
    <p:extLst>
      <p:ext uri="{BB962C8B-B14F-4D97-AF65-F5344CB8AC3E}">
        <p14:creationId xmlns:p14="http://schemas.microsoft.com/office/powerpoint/2010/main" val="2209994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a:bodyPr>
          <a:lstStyle/>
          <a:p>
            <a:pPr marL="0" indent="0">
              <a:buNone/>
            </a:pPr>
            <a:r>
              <a:rPr lang="en-US" altLang="ja-JP" b="1" u="sng" dirty="0" smtClean="0">
                <a:solidFill>
                  <a:srgbClr val="FF0000"/>
                </a:solidFill>
              </a:rPr>
              <a:t>【</a:t>
            </a:r>
            <a:r>
              <a:rPr lang="ja-JP" altLang="en-US" b="1" u="sng" dirty="0" smtClean="0">
                <a:solidFill>
                  <a:srgbClr val="FF0000"/>
                </a:solidFill>
              </a:rPr>
              <a:t>常同行動</a:t>
            </a:r>
            <a:r>
              <a:rPr lang="en-US" altLang="ja-JP" b="1" u="sng" dirty="0" smtClean="0">
                <a:solidFill>
                  <a:srgbClr val="FF0000"/>
                </a:solidFill>
              </a:rPr>
              <a:t>】</a:t>
            </a:r>
          </a:p>
          <a:p>
            <a:r>
              <a:rPr lang="ja-JP" altLang="en-US" dirty="0"/>
              <a:t>決まった時間に</a:t>
            </a:r>
            <a:r>
              <a:rPr lang="ja-JP" altLang="en-US" dirty="0" smtClean="0"/>
              <a:t>決まった行動を行う。</a:t>
            </a:r>
            <a:endParaRPr lang="ja-JP" altLang="en-US" dirty="0"/>
          </a:p>
          <a:p>
            <a:r>
              <a:rPr lang="ja-JP" altLang="en-US" dirty="0"/>
              <a:t>同じコースを、毎日</a:t>
            </a:r>
            <a:r>
              <a:rPr lang="ja-JP" altLang="en-US" dirty="0" smtClean="0"/>
              <a:t>２回歩くなど</a:t>
            </a:r>
            <a:endParaRPr lang="ja-JP" altLang="en-US" dirty="0"/>
          </a:p>
          <a:p>
            <a:r>
              <a:rPr lang="ja-JP" altLang="en-US" dirty="0"/>
              <a:t>同じ内容の話や言葉を</a:t>
            </a:r>
            <a:r>
              <a:rPr lang="ja-JP" altLang="en-US" dirty="0" smtClean="0"/>
              <a:t>くりかえす</a:t>
            </a:r>
            <a:endParaRPr lang="ja-JP" altLang="en-US" dirty="0"/>
          </a:p>
          <a:p>
            <a:r>
              <a:rPr lang="ja-JP" altLang="en-US" dirty="0"/>
              <a:t>同じものばかりを食べる</a:t>
            </a:r>
          </a:p>
          <a:p>
            <a:r>
              <a:rPr lang="ja-JP" altLang="en-US" dirty="0"/>
              <a:t>絶えず膝を手で</a:t>
            </a:r>
            <a:r>
              <a:rPr lang="ja-JP" altLang="en-US" dirty="0" smtClean="0"/>
              <a:t>擦り続ける</a:t>
            </a:r>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特徴的な症状①</a:t>
            </a:r>
            <a:endParaRPr lang="ja-JP" altLang="ja-JP" sz="2800" dirty="0">
              <a:solidFill>
                <a:prstClr val="black"/>
              </a:solidFill>
            </a:endParaRPr>
          </a:p>
        </p:txBody>
      </p:sp>
    </p:spTree>
    <p:extLst>
      <p:ext uri="{BB962C8B-B14F-4D97-AF65-F5344CB8AC3E}">
        <p14:creationId xmlns:p14="http://schemas.microsoft.com/office/powerpoint/2010/main" val="616076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a:bodyPr>
          <a:lstStyle/>
          <a:p>
            <a:pPr marL="0" indent="0">
              <a:buNone/>
            </a:pPr>
            <a:r>
              <a:rPr lang="en-US" altLang="ja-JP" b="1" dirty="0" smtClean="0">
                <a:solidFill>
                  <a:srgbClr val="FF0000"/>
                </a:solidFill>
              </a:rPr>
              <a:t>【</a:t>
            </a:r>
            <a:r>
              <a:rPr lang="ja-JP" altLang="en-US" b="1" dirty="0">
                <a:solidFill>
                  <a:srgbClr val="FF0000"/>
                </a:solidFill>
              </a:rPr>
              <a:t>脱抑制</a:t>
            </a:r>
            <a:r>
              <a:rPr lang="en-US" altLang="ja-JP" b="1" dirty="0" smtClean="0">
                <a:solidFill>
                  <a:srgbClr val="FF0000"/>
                </a:solidFill>
              </a:rPr>
              <a:t>】</a:t>
            </a:r>
          </a:p>
          <a:p>
            <a:r>
              <a:rPr lang="ja-JP" altLang="en-US" dirty="0"/>
              <a:t>本能のおもむくままの行動</a:t>
            </a:r>
          </a:p>
          <a:p>
            <a:r>
              <a:rPr lang="ja-JP" altLang="en-US" dirty="0"/>
              <a:t>万引き・痴漢・放尿</a:t>
            </a:r>
          </a:p>
          <a:p>
            <a:r>
              <a:rPr lang="ja-JP" altLang="en-US" dirty="0"/>
              <a:t>周囲や他者への配慮や</a:t>
            </a:r>
            <a:r>
              <a:rPr lang="ja-JP" altLang="en-US" dirty="0" smtClean="0"/>
              <a:t>礼儀に欠ける</a:t>
            </a:r>
            <a:endParaRPr lang="ja-JP" altLang="en-US" dirty="0"/>
          </a:p>
          <a:p>
            <a:r>
              <a:rPr lang="ja-JP" altLang="en-US" dirty="0"/>
              <a:t>時として、衝動的な暴力行為</a:t>
            </a:r>
          </a:p>
          <a:p>
            <a:r>
              <a:rPr lang="ja-JP" altLang="en-US" dirty="0"/>
              <a:t>過ちを指摘されても、</a:t>
            </a:r>
            <a:r>
              <a:rPr lang="ja-JP" altLang="en-US" dirty="0" smtClean="0"/>
              <a:t>悪気なくあっけらかんと</a:t>
            </a:r>
            <a:r>
              <a:rPr lang="ja-JP" altLang="en-US" dirty="0"/>
              <a:t>している</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特徴的な症状②</a:t>
            </a:r>
            <a:endParaRPr lang="ja-JP" altLang="ja-JP" sz="2800" dirty="0">
              <a:solidFill>
                <a:prstClr val="black"/>
              </a:solidFill>
            </a:endParaRPr>
          </a:p>
        </p:txBody>
      </p:sp>
    </p:spTree>
    <p:extLst>
      <p:ext uri="{BB962C8B-B14F-4D97-AF65-F5344CB8AC3E}">
        <p14:creationId xmlns:p14="http://schemas.microsoft.com/office/powerpoint/2010/main" val="125615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4785395"/>
          </a:xfrm>
        </p:spPr>
        <p:txBody>
          <a:bodyPr>
            <a:normAutofit/>
          </a:bodyPr>
          <a:lstStyle/>
          <a:p>
            <a:pPr marL="0" indent="0">
              <a:buNone/>
            </a:pPr>
            <a:r>
              <a:rPr lang="en-US" altLang="ja-JP" b="1" u="sng" dirty="0" smtClean="0">
                <a:solidFill>
                  <a:srgbClr val="FF0000"/>
                </a:solidFill>
              </a:rPr>
              <a:t>【</a:t>
            </a:r>
            <a:r>
              <a:rPr lang="ja-JP" altLang="en-US" b="1" u="sng" dirty="0">
                <a:solidFill>
                  <a:srgbClr val="FF0000"/>
                </a:solidFill>
              </a:rPr>
              <a:t>被影響性の亢進（影響</a:t>
            </a:r>
            <a:r>
              <a:rPr lang="ja-JP" altLang="en-US" b="1" u="sng" dirty="0" smtClean="0">
                <a:solidFill>
                  <a:srgbClr val="FF0000"/>
                </a:solidFill>
              </a:rPr>
              <a:t>されやすさ）</a:t>
            </a:r>
            <a:r>
              <a:rPr lang="en-US" altLang="ja-JP" b="1" u="sng" dirty="0" smtClean="0">
                <a:solidFill>
                  <a:srgbClr val="FF0000"/>
                </a:solidFill>
              </a:rPr>
              <a:t>】</a:t>
            </a:r>
          </a:p>
          <a:p>
            <a:r>
              <a:rPr lang="ja-JP" altLang="en-US" dirty="0"/>
              <a:t>外的刺激に対して容易</a:t>
            </a:r>
            <a:r>
              <a:rPr lang="ja-JP" altLang="en-US" dirty="0" smtClean="0"/>
              <a:t>に反応する</a:t>
            </a:r>
            <a:endParaRPr lang="ja-JP" altLang="en-US" dirty="0"/>
          </a:p>
          <a:p>
            <a:r>
              <a:rPr lang="ja-JP" altLang="en-US" dirty="0"/>
              <a:t>相手の言葉をそのまま</a:t>
            </a:r>
            <a:r>
              <a:rPr lang="ja-JP" altLang="en-US" dirty="0" smtClean="0"/>
              <a:t>応える（オウム返し）</a:t>
            </a:r>
            <a:endParaRPr lang="ja-JP" altLang="en-US" dirty="0"/>
          </a:p>
          <a:p>
            <a:r>
              <a:rPr lang="ja-JP" altLang="en-US" dirty="0"/>
              <a:t>相手の動作を真似する</a:t>
            </a:r>
            <a:r>
              <a:rPr lang="ja-JP" altLang="en-US" dirty="0" smtClean="0"/>
              <a:t>（首を傾げ</a:t>
            </a:r>
            <a:r>
              <a:rPr lang="ja-JP" altLang="en-US" dirty="0" err="1" smtClean="0"/>
              <a:t>れは</a:t>
            </a:r>
            <a:r>
              <a:rPr lang="ja-JP" altLang="en-US" dirty="0" smtClean="0"/>
              <a:t>同じような行動をとる）</a:t>
            </a:r>
            <a:endParaRPr lang="ja-JP" altLang="en-US" dirty="0"/>
          </a:p>
          <a:p>
            <a:r>
              <a:rPr lang="ja-JP" altLang="en-US" dirty="0"/>
              <a:t>カラオケで他の人の</a:t>
            </a:r>
            <a:r>
              <a:rPr lang="ja-JP" altLang="en-US" dirty="0" smtClean="0"/>
              <a:t>順番なのに、イントロが始まると歌いだす。</a:t>
            </a:r>
            <a:endParaRPr lang="ja-JP" altLang="en-US" dirty="0"/>
          </a:p>
          <a:p>
            <a:r>
              <a:rPr lang="ja-JP" altLang="en-US" dirty="0"/>
              <a:t>目に入った文字を</a:t>
            </a:r>
            <a:r>
              <a:rPr lang="ja-JP" altLang="en-US" dirty="0" smtClean="0"/>
              <a:t>いちいち読み上げる</a:t>
            </a:r>
            <a:endParaRPr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特徴的な症状③</a:t>
            </a:r>
            <a:endParaRPr lang="ja-JP" altLang="ja-JP" sz="2800" dirty="0">
              <a:solidFill>
                <a:prstClr val="black"/>
              </a:solidFill>
            </a:endParaRPr>
          </a:p>
        </p:txBody>
      </p:sp>
    </p:spTree>
    <p:extLst>
      <p:ext uri="{BB962C8B-B14F-4D97-AF65-F5344CB8AC3E}">
        <p14:creationId xmlns:p14="http://schemas.microsoft.com/office/powerpoint/2010/main" val="1449164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040560"/>
          </a:xfrm>
        </p:spPr>
        <p:txBody>
          <a:bodyPr>
            <a:normAutofit fontScale="92500"/>
          </a:bodyPr>
          <a:lstStyle/>
          <a:p>
            <a:pPr marL="0" indent="0">
              <a:buNone/>
            </a:pPr>
            <a:r>
              <a:rPr lang="en-US" altLang="ja-JP" dirty="0" smtClean="0"/>
              <a:t>【</a:t>
            </a:r>
            <a:r>
              <a:rPr lang="ja-JP" altLang="en-US" dirty="0"/>
              <a:t>注意・集中力低下</a:t>
            </a:r>
            <a:r>
              <a:rPr lang="en-US" altLang="ja-JP" dirty="0" smtClean="0"/>
              <a:t>】</a:t>
            </a:r>
          </a:p>
          <a:p>
            <a:r>
              <a:rPr lang="ja-JP" altLang="en-US" dirty="0"/>
              <a:t>落ち着かずひとつの</a:t>
            </a:r>
            <a:r>
              <a:rPr lang="ja-JP" altLang="en-US" dirty="0" smtClean="0"/>
              <a:t>行為が続けられない。</a:t>
            </a:r>
            <a:endParaRPr lang="ja-JP" altLang="en-US" dirty="0"/>
          </a:p>
          <a:p>
            <a:r>
              <a:rPr lang="ja-JP" altLang="en-US" dirty="0"/>
              <a:t>関心がなくなると</a:t>
            </a:r>
            <a:r>
              <a:rPr lang="ja-JP" altLang="en-US" dirty="0" smtClean="0"/>
              <a:t>診察室から出ていく（立ち去り行動）</a:t>
            </a:r>
            <a:endParaRPr lang="en-US" altLang="ja-JP" dirty="0" smtClean="0"/>
          </a:p>
          <a:p>
            <a:pPr marL="0" indent="0">
              <a:buNone/>
            </a:pPr>
            <a:r>
              <a:rPr lang="en-US" altLang="ja-JP" dirty="0" smtClean="0"/>
              <a:t>【</a:t>
            </a:r>
            <a:r>
              <a:rPr lang="ja-JP" altLang="en-US" dirty="0"/>
              <a:t>感情・情動の変化</a:t>
            </a:r>
            <a:r>
              <a:rPr lang="en-US" altLang="ja-JP" dirty="0" smtClean="0"/>
              <a:t>】</a:t>
            </a:r>
            <a:endParaRPr lang="en-US" altLang="ja-JP" dirty="0"/>
          </a:p>
          <a:p>
            <a:r>
              <a:rPr lang="ja-JP" altLang="en-US" dirty="0"/>
              <a:t>初期から感情の変化が</a:t>
            </a:r>
            <a:r>
              <a:rPr lang="ja-JP" altLang="en-US" dirty="0" smtClean="0"/>
              <a:t>乏しくなる</a:t>
            </a:r>
            <a:endParaRPr lang="ja-JP" altLang="en-US" dirty="0"/>
          </a:p>
          <a:p>
            <a:r>
              <a:rPr lang="ja-JP" altLang="en-US" dirty="0"/>
              <a:t>理由なくニコニコする</a:t>
            </a:r>
            <a:r>
              <a:rPr lang="ja-JP" altLang="en-US" dirty="0" smtClean="0"/>
              <a:t>一方、不機嫌な時がある。</a:t>
            </a:r>
            <a:endParaRPr lang="ja-JP" altLang="en-US" dirty="0"/>
          </a:p>
          <a:p>
            <a:r>
              <a:rPr lang="ja-JP" altLang="en-US" dirty="0"/>
              <a:t>他者と共に笑い、共に</a:t>
            </a:r>
            <a:r>
              <a:rPr lang="ja-JP" altLang="en-US" dirty="0" smtClean="0"/>
              <a:t>感動するといった情緒的</a:t>
            </a:r>
            <a:r>
              <a:rPr lang="ja-JP" altLang="en-US" dirty="0"/>
              <a:t>交流が少なくなる</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特徴的な症状④</a:t>
            </a:r>
            <a:endParaRPr lang="ja-JP" altLang="ja-JP" sz="2800" dirty="0">
              <a:solidFill>
                <a:prstClr val="black"/>
              </a:solidFill>
            </a:endParaRPr>
          </a:p>
        </p:txBody>
      </p:sp>
    </p:spTree>
    <p:extLst>
      <p:ext uri="{BB962C8B-B14F-4D97-AF65-F5344CB8AC3E}">
        <p14:creationId xmlns:p14="http://schemas.microsoft.com/office/powerpoint/2010/main" val="959319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040560"/>
          </a:xfrm>
        </p:spPr>
        <p:txBody>
          <a:bodyPr>
            <a:normAutofit/>
          </a:bodyPr>
          <a:lstStyle/>
          <a:p>
            <a:pPr marL="0" indent="0">
              <a:buNone/>
            </a:pPr>
            <a:r>
              <a:rPr lang="en-US" altLang="ja-JP" dirty="0" smtClean="0"/>
              <a:t>【</a:t>
            </a:r>
            <a:r>
              <a:rPr lang="ja-JP" altLang="en-US" dirty="0"/>
              <a:t>病識の欠如</a:t>
            </a:r>
            <a:r>
              <a:rPr lang="en-US" altLang="ja-JP" dirty="0" smtClean="0"/>
              <a:t>】</a:t>
            </a:r>
          </a:p>
          <a:p>
            <a:r>
              <a:rPr lang="ja-JP" altLang="en-US" dirty="0"/>
              <a:t>自分が病気であること</a:t>
            </a:r>
            <a:r>
              <a:rPr lang="ja-JP" altLang="en-US" dirty="0" smtClean="0"/>
              <a:t>の自覚がない</a:t>
            </a:r>
            <a:endParaRPr lang="ja-JP" altLang="en-US" dirty="0"/>
          </a:p>
          <a:p>
            <a:r>
              <a:rPr lang="ja-JP" altLang="en-US" dirty="0"/>
              <a:t>受診や通院が困難になる</a:t>
            </a:r>
            <a:endParaRPr lang="en-US" altLang="ja-JP" dirty="0" smtClean="0"/>
          </a:p>
          <a:p>
            <a:pPr marL="0" indent="0">
              <a:buNone/>
            </a:pPr>
            <a:r>
              <a:rPr lang="en-US" altLang="ja-JP" dirty="0" smtClean="0"/>
              <a:t>【</a:t>
            </a:r>
            <a:r>
              <a:rPr lang="ja-JP" altLang="en-US" dirty="0"/>
              <a:t>言葉の障害</a:t>
            </a:r>
            <a:r>
              <a:rPr lang="en-US" altLang="ja-JP" dirty="0" smtClean="0"/>
              <a:t>】</a:t>
            </a:r>
            <a:endParaRPr lang="en-US" altLang="ja-JP" dirty="0"/>
          </a:p>
          <a:p>
            <a:r>
              <a:rPr lang="ja-JP" altLang="en-US" dirty="0"/>
              <a:t>言葉の意味がわからなくなる</a:t>
            </a:r>
          </a:p>
          <a:p>
            <a:r>
              <a:rPr lang="ja-JP" altLang="en-US" dirty="0"/>
              <a:t>文字の読み間違いが多い</a:t>
            </a:r>
          </a:p>
          <a:p>
            <a:r>
              <a:rPr lang="ja-JP" altLang="en-US" dirty="0"/>
              <a:t>物の名前がでてこない</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a:t>
            </a:r>
            <a:r>
              <a:rPr lang="ja-JP" altLang="en-US" sz="2800" b="1" dirty="0">
                <a:solidFill>
                  <a:prstClr val="black"/>
                </a:solidFill>
              </a:rPr>
              <a:t>⑤</a:t>
            </a:r>
            <a:endParaRPr lang="ja-JP" altLang="ja-JP" sz="2800" dirty="0">
              <a:solidFill>
                <a:prstClr val="black"/>
              </a:solidFill>
            </a:endParaRPr>
          </a:p>
        </p:txBody>
      </p:sp>
    </p:spTree>
    <p:extLst>
      <p:ext uri="{BB962C8B-B14F-4D97-AF65-F5344CB8AC3E}">
        <p14:creationId xmlns:p14="http://schemas.microsoft.com/office/powerpoint/2010/main" val="412886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40768"/>
            <a:ext cx="8229600" cy="5040560"/>
          </a:xfrm>
        </p:spPr>
        <p:txBody>
          <a:bodyPr>
            <a:normAutofit fontScale="92500" lnSpcReduction="20000"/>
          </a:bodyPr>
          <a:lstStyle/>
          <a:p>
            <a:pPr marL="0" indent="0">
              <a:buNone/>
            </a:pPr>
            <a:r>
              <a:rPr lang="en-US" altLang="ja-JP" b="1" u="sng" dirty="0" smtClean="0">
                <a:solidFill>
                  <a:srgbClr val="FF0000"/>
                </a:solidFill>
              </a:rPr>
              <a:t>【</a:t>
            </a:r>
            <a:r>
              <a:rPr lang="ja-JP" altLang="en-US" b="1" u="sng" dirty="0">
                <a:solidFill>
                  <a:srgbClr val="FF0000"/>
                </a:solidFill>
              </a:rPr>
              <a:t>食行動異常</a:t>
            </a:r>
            <a:r>
              <a:rPr lang="en-US" altLang="ja-JP" b="1" u="sng" dirty="0" smtClean="0">
                <a:solidFill>
                  <a:srgbClr val="FF0000"/>
                </a:solidFill>
              </a:rPr>
              <a:t>】</a:t>
            </a:r>
          </a:p>
          <a:p>
            <a:r>
              <a:rPr lang="ja-JP" altLang="en-US" b="1" dirty="0">
                <a:solidFill>
                  <a:srgbClr val="FF0000"/>
                </a:solidFill>
              </a:rPr>
              <a:t>食欲が変化し、</a:t>
            </a:r>
            <a:r>
              <a:rPr lang="ja-JP" altLang="en-US" b="1" dirty="0" smtClean="0">
                <a:solidFill>
                  <a:srgbClr val="FF0000"/>
                </a:solidFill>
              </a:rPr>
              <a:t>たくさん食べる・盗み食い</a:t>
            </a:r>
            <a:endParaRPr lang="ja-JP" altLang="en-US" b="1" dirty="0">
              <a:solidFill>
                <a:srgbClr val="FF0000"/>
              </a:solidFill>
            </a:endParaRPr>
          </a:p>
          <a:p>
            <a:r>
              <a:rPr lang="ja-JP" altLang="en-US" b="1" dirty="0">
                <a:solidFill>
                  <a:srgbClr val="FF0000"/>
                </a:solidFill>
              </a:rPr>
              <a:t>嗜好が変化し、甘いもの</a:t>
            </a:r>
            <a:r>
              <a:rPr lang="ja-JP" altLang="en-US" b="1" dirty="0" smtClean="0">
                <a:solidFill>
                  <a:srgbClr val="FF0000"/>
                </a:solidFill>
              </a:rPr>
              <a:t>や味の濃い食べ物を好む</a:t>
            </a:r>
            <a:endParaRPr lang="ja-JP" altLang="en-US" b="1" dirty="0">
              <a:solidFill>
                <a:srgbClr val="FF0000"/>
              </a:solidFill>
            </a:endParaRPr>
          </a:p>
          <a:p>
            <a:r>
              <a:rPr lang="ja-JP" altLang="en-US" b="1" dirty="0">
                <a:solidFill>
                  <a:srgbClr val="FF0000"/>
                </a:solidFill>
              </a:rPr>
              <a:t>毎日決まった食品を食べる</a:t>
            </a:r>
          </a:p>
          <a:p>
            <a:r>
              <a:rPr lang="ja-JP" altLang="en-US" b="1" dirty="0">
                <a:solidFill>
                  <a:srgbClr val="FF0000"/>
                </a:solidFill>
              </a:rPr>
              <a:t>十分に咀嚼せず嚥下</a:t>
            </a:r>
            <a:r>
              <a:rPr lang="ja-JP" altLang="en-US" b="1" dirty="0" smtClean="0">
                <a:solidFill>
                  <a:srgbClr val="FF0000"/>
                </a:solidFill>
              </a:rPr>
              <a:t>する⇒誤嚥・窒息のリスク</a:t>
            </a:r>
            <a:endParaRPr lang="en-US" altLang="ja-JP" b="1" dirty="0" smtClean="0">
              <a:solidFill>
                <a:srgbClr val="FF0000"/>
              </a:solidFill>
            </a:endParaRPr>
          </a:p>
          <a:p>
            <a:pPr marL="0" indent="0">
              <a:buNone/>
            </a:pPr>
            <a:r>
              <a:rPr lang="en-US" altLang="ja-JP" b="1" u="sng" dirty="0" smtClean="0">
                <a:solidFill>
                  <a:srgbClr val="FF0000"/>
                </a:solidFill>
              </a:rPr>
              <a:t>【</a:t>
            </a:r>
            <a:r>
              <a:rPr lang="ja-JP" altLang="en-US" b="1" u="sng" dirty="0">
                <a:solidFill>
                  <a:srgbClr val="FF0000"/>
                </a:solidFill>
              </a:rPr>
              <a:t>自発性の低下</a:t>
            </a:r>
            <a:r>
              <a:rPr lang="en-US" altLang="ja-JP" b="1" u="sng" dirty="0" smtClean="0">
                <a:solidFill>
                  <a:srgbClr val="FF0000"/>
                </a:solidFill>
              </a:rPr>
              <a:t>】</a:t>
            </a:r>
          </a:p>
          <a:p>
            <a:r>
              <a:rPr lang="ja-JP" altLang="en-US" b="1" dirty="0">
                <a:solidFill>
                  <a:srgbClr val="FF0000"/>
                </a:solidFill>
              </a:rPr>
              <a:t>家事をしなくなる</a:t>
            </a:r>
          </a:p>
          <a:p>
            <a:r>
              <a:rPr lang="ja-JP" altLang="en-US" b="1" dirty="0">
                <a:solidFill>
                  <a:srgbClr val="FF0000"/>
                </a:solidFill>
              </a:rPr>
              <a:t>常同行動以外は何も</a:t>
            </a:r>
            <a:r>
              <a:rPr lang="ja-JP" altLang="en-US" b="1" dirty="0" smtClean="0">
                <a:solidFill>
                  <a:srgbClr val="FF0000"/>
                </a:solidFill>
              </a:rPr>
              <a:t>せず、ごろごろしている</a:t>
            </a:r>
            <a:endParaRPr lang="ja-JP" altLang="en-US" b="1" dirty="0">
              <a:solidFill>
                <a:srgbClr val="FF0000"/>
              </a:solidFill>
            </a:endParaRPr>
          </a:p>
          <a:p>
            <a:r>
              <a:rPr lang="ja-JP" altLang="en-US" b="1" dirty="0">
                <a:solidFill>
                  <a:srgbClr val="FF0000"/>
                </a:solidFill>
              </a:rPr>
              <a:t>質問をしても真剣に答えない</a:t>
            </a:r>
          </a:p>
          <a:p>
            <a:r>
              <a:rPr lang="ja-JP" altLang="en-US" b="1" dirty="0">
                <a:solidFill>
                  <a:srgbClr val="FF0000"/>
                </a:solidFill>
              </a:rPr>
              <a:t>あまり考えずに即答</a:t>
            </a:r>
            <a:r>
              <a:rPr lang="ja-JP" altLang="en-US" b="1" dirty="0" smtClean="0">
                <a:solidFill>
                  <a:srgbClr val="FF0000"/>
                </a:solidFill>
              </a:rPr>
              <a:t>する（当意即答）</a:t>
            </a:r>
            <a:endParaRPr lang="en-US" altLang="ja-JP" b="1" dirty="0">
              <a:solidFill>
                <a:srgbClr val="FF0000"/>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5" name="正方形/長方形 4"/>
          <p:cNvSpPr/>
          <p:nvPr/>
        </p:nvSpPr>
        <p:spPr>
          <a:xfrm>
            <a:off x="467544" y="404664"/>
            <a:ext cx="7632848"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fontAlgn="auto">
              <a:spcBef>
                <a:spcPts val="0"/>
              </a:spcBef>
              <a:spcAft>
                <a:spcPts val="0"/>
              </a:spcAft>
            </a:pPr>
            <a:r>
              <a:rPr lang="ja-JP" altLang="en-US" sz="2800" b="1" dirty="0" smtClean="0">
                <a:solidFill>
                  <a:prstClr val="black"/>
                </a:solidFill>
              </a:rPr>
              <a:t>特徴的な症状⑥</a:t>
            </a:r>
            <a:endParaRPr lang="ja-JP" altLang="ja-JP" sz="2800" dirty="0">
              <a:solidFill>
                <a:prstClr val="black"/>
              </a:solidFill>
            </a:endParaRPr>
          </a:p>
        </p:txBody>
      </p:sp>
    </p:spTree>
    <p:extLst>
      <p:ext uri="{BB962C8B-B14F-4D97-AF65-F5344CB8AC3E}">
        <p14:creationId xmlns:p14="http://schemas.microsoft.com/office/powerpoint/2010/main" val="4217438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648072"/>
          </a:xfrm>
        </p:spPr>
        <p:txBody>
          <a:bodyPr>
            <a:normAutofit/>
          </a:bodyPr>
          <a:lstStyle/>
          <a:p>
            <a:pPr algn="ct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認知症を知るための</a:t>
            </a:r>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層</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571125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291086" y="8417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スライド番号プレースホルダー 2"/>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174823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648072"/>
          </a:xfrm>
        </p:spPr>
        <p:txBody>
          <a:bodyPr>
            <a:normAutofit/>
          </a:bodyPr>
          <a:lstStyle/>
          <a:p>
            <a:pPr algn="ct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認知症を知るための</a:t>
            </a:r>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層</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286975933"/>
              </p:ext>
            </p:extLst>
          </p:nvPr>
        </p:nvGraphicFramePr>
        <p:xfrm>
          <a:off x="460948" y="22007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291086" y="8417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四角形吹き出し 2"/>
          <p:cNvSpPr/>
          <p:nvPr/>
        </p:nvSpPr>
        <p:spPr>
          <a:xfrm>
            <a:off x="559558" y="959998"/>
            <a:ext cx="8011236" cy="1114462"/>
          </a:xfrm>
          <a:prstGeom prst="wedge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800" dirty="0" smtClean="0"/>
              <a:t>考え方として「健常者が高次脳機能障害を患ったら、日常生活の</a:t>
            </a:r>
            <a:r>
              <a:rPr kumimoji="1" lang="en-US" altLang="ja-JP" sz="2800" dirty="0" smtClean="0"/>
              <a:t>PDCA</a:t>
            </a:r>
            <a:r>
              <a:rPr kumimoji="1" lang="ja-JP" altLang="en-US" sz="2800" dirty="0" smtClean="0"/>
              <a:t>サイクルが困難となる」</a:t>
            </a:r>
            <a:endParaRPr kumimoji="1" lang="ja-JP" altLang="en-US" sz="2800" dirty="0"/>
          </a:p>
        </p:txBody>
      </p:sp>
      <p:sp>
        <p:nvSpPr>
          <p:cNvPr id="6" name="スライド番号プレースホルダー 5"/>
          <p:cNvSpPr>
            <a:spLocks noGrp="1"/>
          </p:cNvSpPr>
          <p:nvPr>
            <p:ph type="sldNum" sz="quarter" idx="12"/>
          </p:nvPr>
        </p:nvSpPr>
        <p:spPr/>
        <p:txBody>
          <a:bodyPr/>
          <a:lstStyle/>
          <a:p>
            <a:fld id="{A9CCD044-C4E8-4AF1-B14E-3FF8101225DA}" type="slidenum">
              <a:rPr lang="ja-JP" altLang="en-US" smtClean="0">
                <a:solidFill>
                  <a:prstClr val="black">
                    <a:tint val="75000"/>
                  </a:prstClr>
                </a:solidFill>
              </a:rPr>
              <a:pPr/>
              <a:t>47</a:t>
            </a:fld>
            <a:endParaRPr lang="ja-JP" altLang="en-US">
              <a:solidFill>
                <a:prstClr val="black">
                  <a:tint val="75000"/>
                </a:prstClr>
              </a:solidFill>
            </a:endParaRPr>
          </a:p>
        </p:txBody>
      </p:sp>
    </p:spTree>
    <p:extLst>
      <p:ext uri="{BB962C8B-B14F-4D97-AF65-F5344CB8AC3E}">
        <p14:creationId xmlns:p14="http://schemas.microsoft.com/office/powerpoint/2010/main" val="46297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14286" y="114300"/>
            <a:ext cx="9158286" cy="685800"/>
          </a:xfrm>
        </p:spPr>
        <p:txBody>
          <a:bodyPr>
            <a:normAutofit/>
          </a:bodyPr>
          <a:lstStyle/>
          <a:p>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主な認知症の原因（四大認知症）</a:t>
            </a:r>
          </a:p>
        </p:txBody>
      </p:sp>
      <p:sp>
        <p:nvSpPr>
          <p:cNvPr id="25603" name="コンテンツ プレースホルダ 2"/>
          <p:cNvSpPr>
            <a:spLocks noGrp="1"/>
          </p:cNvSpPr>
          <p:nvPr>
            <p:ph idx="1"/>
          </p:nvPr>
        </p:nvSpPr>
        <p:spPr>
          <a:xfrm>
            <a:off x="890466" y="1602118"/>
            <a:ext cx="7370563" cy="4525963"/>
          </a:xfrm>
        </p:spPr>
        <p:txBody>
          <a:bodyPr>
            <a:normAutofit/>
          </a:bodyPr>
          <a:lstStyle/>
          <a:p>
            <a:pPr marL="0" indent="0">
              <a:spcBef>
                <a:spcPts val="1800"/>
              </a:spcBef>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アルツハイマー型認知症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血管性認知症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レビー小体型認知症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前頭側頭型認知症</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3000"/>
              </a:spcBef>
              <a:buNone/>
            </a:pP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認知症のうち、約</a:t>
            </a:r>
            <a:r>
              <a:rPr lang="en-US" altLang="ja-JP" sz="2800" b="1" dirty="0" smtClean="0">
                <a:solidFill>
                  <a:srgbClr val="7152BE"/>
                </a:solidFill>
                <a:latin typeface="Trebuchet MS" panose="020B0603020202020204" pitchFamily="34" charset="0"/>
                <a:ea typeface="Meiryo UI" panose="020B0604030504040204" pitchFamily="50" charset="-128"/>
                <a:cs typeface="Meiryo UI" panose="020B0604030504040204" pitchFamily="50" charset="-128"/>
              </a:rPr>
              <a:t>50%</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はアルツハイマー型認知症が占める</a:t>
            </a:r>
            <a:endParaRPr lang="en-US" altLang="ja-JP"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91086" y="8417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48</a:t>
            </a:fld>
            <a:endParaRPr lang="ja-JP" altLang="en-US">
              <a:solidFill>
                <a:prstClr val="black">
                  <a:tint val="75000"/>
                </a:prstClr>
              </a:solidFill>
            </a:endParaRPr>
          </a:p>
        </p:txBody>
      </p:sp>
    </p:spTree>
    <p:extLst>
      <p:ext uri="{BB962C8B-B14F-4D97-AF65-F5344CB8AC3E}">
        <p14:creationId xmlns:p14="http://schemas.microsoft.com/office/powerpoint/2010/main" val="1667460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98905835"/>
              </p:ext>
            </p:extLst>
          </p:nvPr>
        </p:nvGraphicFramePr>
        <p:xfrm>
          <a:off x="179512" y="980728"/>
          <a:ext cx="8712968" cy="5247640"/>
        </p:xfrm>
        <a:graphic>
          <a:graphicData uri="http://schemas.openxmlformats.org/drawingml/2006/table">
            <a:tbl>
              <a:tblPr firstRow="1" bandRow="1">
                <a:tableStyleId>{5C22544A-7EE6-4342-B048-85BDC9FD1C3A}</a:tableStyleId>
              </a:tblPr>
              <a:tblGrid>
                <a:gridCol w="576064"/>
                <a:gridCol w="1944216"/>
                <a:gridCol w="2016224"/>
                <a:gridCol w="2160240"/>
                <a:gridCol w="2016224"/>
              </a:tblGrid>
              <a:tr h="370840">
                <a:tc>
                  <a:txBody>
                    <a:bodyPr/>
                    <a:lstStyle/>
                    <a:p>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アルツハイマー型認知症</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血管性認知症</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レビー小体型認知症</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前頭側頭型認知症</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4">
                        <a:lumMod val="20000"/>
                        <a:lumOff val="80000"/>
                      </a:schemeClr>
                    </a:solidFill>
                  </a:tcPr>
                </a:tc>
              </a:tr>
              <a:tr h="370840">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起因</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脳の神経細胞の脱落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および変性</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脳卒中による神経回路の遮断や脳代謝の低下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脳の神経細胞の脱落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および変性</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脳の神経細胞の脱落</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および変性</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r h="585515">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経過</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緩徐に発症し、進行</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脳卒中の発症と時間的関連をもって発症</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階段状悪化</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緩徐に発症し、進行</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緩徐に発症し、進行</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r h="851059">
                <a:tc>
                  <a:txBody>
                    <a:bodyPr/>
                    <a:lstStyle/>
                    <a:p>
                      <a:pPr algn="ctr"/>
                      <a:r>
                        <a:rPr kumimoji="1" lang="ja-JP" altLang="en-US" sz="13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画像等の</a:t>
                      </a:r>
                      <a:endParaRPr kumimoji="1" lang="en-US" altLang="ja-JP" sz="13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300" b="1"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所見</a:t>
                      </a:r>
                      <a:endParaRPr kumimoji="1" lang="ja-JP" altLang="en-US" sz="1300" b="1"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・脳の萎縮、側脳室下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角の拡大</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・側頭葉、頭頂葉、後</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部帯状回の脳循環代</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謝低下</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・認知症と関連する脳血管病変</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・片麻痺、</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仮性球麻痺</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脳血管性パーキンソ</a:t>
                      </a:r>
                      <a:endParaRPr kumimoji="1"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ン症候群</a:t>
                      </a:r>
                      <a:endParaRPr kumimoji="1" lang="en-US" altLang="ja-JP" sz="1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・海馬の萎縮軽度</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・後頭葉での脳循環代謝低下</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・パーキンソン症候群</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（固縮、小刻み歩行）</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・前頭葉と側頭葉の萎縮</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r h="370840">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・新しいことが覚えられない</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・変化するものほど忘れやすい</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・新しいものから忘れていく</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・忘れたことは想像・創作でつなげていく</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・取り繕い、妄想</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・空間認知機能の低下</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図形模写、手指の模</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倣が困難</a:t>
                      </a: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・機能、記憶に凹凸がある（まだら）</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・情報の処理能力が低下し、判断機能が遅くなる（自発性低下、抑うつ）</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・情報過多でパニックになる</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・突然の状況変化に対応できない</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・感情の起伏が大きくなる</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・初期には記憶障害が目立たない。注意、実行機能、空間認知の障害が生じやすい</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・３つの中核的特徴</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⇒注意や覚醒レベルと関係する認知機能の動揺</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⇒具体的詳細な幻視</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⇒パーキンソン症候群</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・自律神経障害</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・抗精神病薬の感受性亢進</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・レム睡眠行動障害</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・記憶や視空間認知は保たれる</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・性格変化と社会性の消失は早期から認められる</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・感情鈍麻、無関心</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・脱抑制（わが道を行く）</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・常同行動（時刻表的な生活）</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・注意の転動性の亢進と行為の維持困難（立ち去り行動）</a:t>
                      </a:r>
                      <a:endParaRPr kumimoji="1"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・過食、偏食</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solidFill>
                  </a:tcPr>
                </a:tc>
              </a:tr>
            </a:tbl>
          </a:graphicData>
        </a:graphic>
      </p:graphicFrame>
      <p:sp>
        <p:nvSpPr>
          <p:cNvPr id="4" name="テキスト ボックス 3"/>
          <p:cNvSpPr txBox="1"/>
          <p:nvPr/>
        </p:nvSpPr>
        <p:spPr>
          <a:xfrm>
            <a:off x="1428642" y="6351711"/>
            <a:ext cx="7546025" cy="276999"/>
          </a:xfrm>
          <a:prstGeom prst="rect">
            <a:avLst/>
          </a:prstGeom>
          <a:noFill/>
        </p:spPr>
        <p:txBody>
          <a:bodyPr wrap="square" rtlCol="0">
            <a:spAutoFit/>
          </a:bodyPr>
          <a:lstStyle/>
          <a:p>
            <a:pPr fontAlgn="auto">
              <a:spcBef>
                <a:spcPts val="0"/>
              </a:spcBef>
              <a:spcAft>
                <a:spcPts val="0"/>
              </a:spcAft>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日本認知症ケア学会（</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2006</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）：地域における認知症対応実践講座</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（第３版）、ワールドプランニング</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Rectangle 15"/>
          <p:cNvSpPr>
            <a:spLocks noChangeArrowheads="1"/>
          </p:cNvSpPr>
          <p:nvPr/>
        </p:nvSpPr>
        <p:spPr bwMode="auto">
          <a:xfrm>
            <a:off x="598840" y="116632"/>
            <a:ext cx="8100659"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疾患</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ごとの</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6" name="Rectangle 3"/>
          <p:cNvSpPr>
            <a:spLocks noChangeArrowheads="1"/>
          </p:cNvSpPr>
          <p:nvPr/>
        </p:nvSpPr>
        <p:spPr bwMode="auto">
          <a:xfrm>
            <a:off x="291085" y="692696"/>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49</a:t>
            </a:fld>
            <a:endParaRPr lang="ja-JP" altLang="en-US">
              <a:solidFill>
                <a:prstClr val="black">
                  <a:tint val="75000"/>
                </a:prstClr>
              </a:solidFill>
            </a:endParaRPr>
          </a:p>
        </p:txBody>
      </p:sp>
    </p:spTree>
    <p:extLst>
      <p:ext uri="{BB962C8B-B14F-4D97-AF65-F5344CB8AC3E}">
        <p14:creationId xmlns:p14="http://schemas.microsoft.com/office/powerpoint/2010/main" val="3736512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98437" y="229974"/>
            <a:ext cx="8753475" cy="588962"/>
          </a:xfrm>
        </p:spPr>
        <p:txBody>
          <a:bodyPr/>
          <a:lstStyle/>
          <a:p>
            <a:pPr eaLnBrk="1" hangingPunct="1"/>
            <a:r>
              <a:rPr lang="ja-JP" altLang="en-US" sz="3200" b="1" dirty="0" smtClean="0">
                <a:solidFill>
                  <a:schemeClr val="tx1"/>
                </a:solidFill>
                <a:latin typeface="Meiryo UI" pitchFamily="50" charset="-128"/>
                <a:ea typeface="Meiryo UI" pitchFamily="50" charset="-128"/>
                <a:cs typeface="Meiryo UI" pitchFamily="50" charset="-128"/>
              </a:rPr>
              <a:t>認知症施策の方向性について</a:t>
            </a:r>
          </a:p>
        </p:txBody>
      </p:sp>
      <p:sp>
        <p:nvSpPr>
          <p:cNvPr id="19459" name="正方形/長方形 1"/>
          <p:cNvSpPr>
            <a:spLocks noChangeArrowheads="1"/>
          </p:cNvSpPr>
          <p:nvPr/>
        </p:nvSpPr>
        <p:spPr bwMode="auto">
          <a:xfrm>
            <a:off x="654813" y="1368066"/>
            <a:ext cx="8214459"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2600" b="1" dirty="0" smtClean="0">
                <a:solidFill>
                  <a:srgbClr val="000000"/>
                </a:solidFill>
                <a:latin typeface="Meiryo UI" pitchFamily="50" charset="-128"/>
                <a:ea typeface="Meiryo UI" pitchFamily="50" charset="-128"/>
                <a:cs typeface="Meiryo UI" pitchFamily="50" charset="-128"/>
              </a:rPr>
              <a:t>1</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認知症</a:t>
            </a:r>
            <a:r>
              <a:rPr lang="ja-JP" altLang="en-US" sz="2400" b="1" dirty="0">
                <a:solidFill>
                  <a:srgbClr val="000000"/>
                </a:solidFill>
                <a:latin typeface="Meiryo UI" pitchFamily="50" charset="-128"/>
                <a:ea typeface="Meiryo UI" pitchFamily="50" charset="-128"/>
                <a:cs typeface="Meiryo UI" pitchFamily="50" charset="-128"/>
              </a:rPr>
              <a:t>への理解を深めるための</a:t>
            </a:r>
            <a:r>
              <a:rPr lang="ja-JP" altLang="en-US" sz="2400" b="1" dirty="0">
                <a:solidFill>
                  <a:srgbClr val="7152BE"/>
                </a:solidFill>
                <a:latin typeface="Meiryo UI" pitchFamily="50" charset="-128"/>
                <a:ea typeface="Meiryo UI" pitchFamily="50" charset="-128"/>
                <a:cs typeface="Meiryo UI" pitchFamily="50" charset="-128"/>
              </a:rPr>
              <a:t>普及・啓発</a:t>
            </a:r>
            <a:r>
              <a:rPr lang="ja-JP" altLang="en-US" sz="2400" b="1" dirty="0">
                <a:solidFill>
                  <a:srgbClr val="000000"/>
                </a:solidFill>
                <a:latin typeface="Meiryo UI" pitchFamily="50" charset="-128"/>
                <a:ea typeface="Meiryo UI" pitchFamily="50" charset="-128"/>
                <a:cs typeface="Meiryo UI" pitchFamily="50" charset="-128"/>
              </a:rPr>
              <a:t>の推進</a:t>
            </a: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2</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認知症</a:t>
            </a:r>
            <a:r>
              <a:rPr lang="ja-JP" altLang="en-US" sz="2400" b="1" dirty="0">
                <a:solidFill>
                  <a:srgbClr val="000000"/>
                </a:solidFill>
                <a:latin typeface="Meiryo UI" pitchFamily="50" charset="-128"/>
                <a:ea typeface="Meiryo UI" pitchFamily="50" charset="-128"/>
                <a:cs typeface="Meiryo UI" pitchFamily="50" charset="-128"/>
              </a:rPr>
              <a:t>の容態に応じた適時・適切な</a:t>
            </a:r>
            <a:r>
              <a:rPr lang="ja-JP" altLang="en-US" sz="2400" b="1" dirty="0">
                <a:solidFill>
                  <a:srgbClr val="7152BE"/>
                </a:solidFill>
                <a:latin typeface="Meiryo UI" pitchFamily="50" charset="-128"/>
                <a:ea typeface="Meiryo UI" pitchFamily="50" charset="-128"/>
                <a:cs typeface="Meiryo UI" pitchFamily="50" charset="-128"/>
              </a:rPr>
              <a:t>医療・介護等</a:t>
            </a:r>
            <a:r>
              <a:rPr lang="ja-JP" altLang="en-US" sz="2400" b="1" dirty="0">
                <a:solidFill>
                  <a:srgbClr val="000000"/>
                </a:solidFill>
                <a:latin typeface="Meiryo UI" pitchFamily="50" charset="-128"/>
                <a:ea typeface="Meiryo UI" pitchFamily="50" charset="-128"/>
                <a:cs typeface="Meiryo UI" pitchFamily="50" charset="-128"/>
              </a:rPr>
              <a:t>の提供</a:t>
            </a: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3</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a:t>
            </a:r>
            <a:r>
              <a:rPr lang="ja-JP" altLang="en-US" sz="2400" b="1" dirty="0" smtClean="0">
                <a:solidFill>
                  <a:srgbClr val="7152BE"/>
                </a:solidFill>
                <a:latin typeface="Meiryo UI" pitchFamily="50" charset="-128"/>
                <a:ea typeface="Meiryo UI" pitchFamily="50" charset="-128"/>
                <a:cs typeface="Meiryo UI" pitchFamily="50" charset="-128"/>
              </a:rPr>
              <a:t>若年性</a:t>
            </a:r>
            <a:r>
              <a:rPr lang="ja-JP" altLang="en-US" sz="2400" b="1" dirty="0">
                <a:solidFill>
                  <a:srgbClr val="7152BE"/>
                </a:solidFill>
                <a:latin typeface="Meiryo UI" pitchFamily="50" charset="-128"/>
                <a:ea typeface="Meiryo UI" pitchFamily="50" charset="-128"/>
                <a:cs typeface="Meiryo UI" pitchFamily="50" charset="-128"/>
              </a:rPr>
              <a:t>認知症施策</a:t>
            </a:r>
            <a:r>
              <a:rPr lang="ja-JP" altLang="en-US" sz="2400" b="1" dirty="0">
                <a:solidFill>
                  <a:srgbClr val="000000"/>
                </a:solidFill>
                <a:latin typeface="Meiryo UI" pitchFamily="50" charset="-128"/>
                <a:ea typeface="Meiryo UI" pitchFamily="50" charset="-128"/>
                <a:cs typeface="Meiryo UI" pitchFamily="50" charset="-128"/>
              </a:rPr>
              <a:t>の強化</a:t>
            </a: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4</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認知症</a:t>
            </a:r>
            <a:r>
              <a:rPr lang="ja-JP" altLang="en-US" sz="2400" b="1" dirty="0">
                <a:solidFill>
                  <a:srgbClr val="000000"/>
                </a:solidFill>
                <a:latin typeface="Meiryo UI" pitchFamily="50" charset="-128"/>
                <a:ea typeface="Meiryo UI" pitchFamily="50" charset="-128"/>
                <a:cs typeface="Meiryo UI" pitchFamily="50" charset="-128"/>
              </a:rPr>
              <a:t>の人の</a:t>
            </a:r>
            <a:r>
              <a:rPr lang="ja-JP" altLang="en-US" sz="2400" b="1" dirty="0">
                <a:solidFill>
                  <a:srgbClr val="7152BE"/>
                </a:solidFill>
                <a:latin typeface="Meiryo UI" pitchFamily="50" charset="-128"/>
                <a:ea typeface="Meiryo UI" pitchFamily="50" charset="-128"/>
                <a:cs typeface="Meiryo UI" pitchFamily="50" charset="-128"/>
              </a:rPr>
              <a:t>介護者への支援</a:t>
            </a:r>
            <a:endParaRPr lang="en-US" altLang="ja-JP" sz="2400" b="1" dirty="0">
              <a:solidFill>
                <a:srgbClr val="7152BE"/>
              </a:solidFill>
              <a:latin typeface="Meiryo UI" pitchFamily="50" charset="-128"/>
              <a:ea typeface="Meiryo UI" pitchFamily="50" charset="-128"/>
              <a:cs typeface="Meiryo UI" pitchFamily="50" charset="-128"/>
            </a:endParaRP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5</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認知症</a:t>
            </a:r>
            <a:r>
              <a:rPr lang="ja-JP" altLang="en-US" sz="2400" b="1" dirty="0">
                <a:solidFill>
                  <a:srgbClr val="000000"/>
                </a:solidFill>
                <a:latin typeface="Meiryo UI" pitchFamily="50" charset="-128"/>
                <a:ea typeface="Meiryo UI" pitchFamily="50" charset="-128"/>
                <a:cs typeface="Meiryo UI" pitchFamily="50" charset="-128"/>
              </a:rPr>
              <a:t>の人を含む高齢者に</a:t>
            </a:r>
            <a:r>
              <a:rPr lang="ja-JP" altLang="en-US" sz="2400" b="1" dirty="0">
                <a:solidFill>
                  <a:srgbClr val="7152BE"/>
                </a:solidFill>
                <a:latin typeface="Meiryo UI" pitchFamily="50" charset="-128"/>
                <a:ea typeface="Meiryo UI" pitchFamily="50" charset="-128"/>
                <a:cs typeface="Meiryo UI" pitchFamily="50" charset="-128"/>
              </a:rPr>
              <a:t>やさしい地域づくり</a:t>
            </a:r>
            <a:r>
              <a:rPr lang="ja-JP" altLang="en-US" sz="2400" b="1" dirty="0">
                <a:solidFill>
                  <a:srgbClr val="000000"/>
                </a:solidFill>
                <a:latin typeface="Meiryo UI" pitchFamily="50" charset="-128"/>
                <a:ea typeface="Meiryo UI" pitchFamily="50" charset="-128"/>
                <a:cs typeface="Meiryo UI" pitchFamily="50" charset="-128"/>
              </a:rPr>
              <a:t>の推進</a:t>
            </a: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6</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認知症</a:t>
            </a:r>
            <a:r>
              <a:rPr lang="ja-JP" altLang="en-US" sz="2400" b="1" dirty="0">
                <a:solidFill>
                  <a:srgbClr val="000000"/>
                </a:solidFill>
                <a:latin typeface="Meiryo UI" pitchFamily="50" charset="-128"/>
                <a:ea typeface="Meiryo UI" pitchFamily="50" charset="-128"/>
                <a:cs typeface="Meiryo UI" pitchFamily="50" charset="-128"/>
              </a:rPr>
              <a:t>の予防法、診断法、治療法、リハビリテーションモデル</a:t>
            </a:r>
            <a:r>
              <a:rPr lang="ja-JP" altLang="en-US" sz="2400" b="1" dirty="0" smtClean="0">
                <a:solidFill>
                  <a:srgbClr val="000000"/>
                </a:solidFill>
                <a:latin typeface="Meiryo UI" pitchFamily="50" charset="-128"/>
                <a:ea typeface="Meiryo UI" pitchFamily="50" charset="-128"/>
                <a:cs typeface="Meiryo UI" pitchFamily="50" charset="-128"/>
              </a:rPr>
              <a:t>、</a:t>
            </a:r>
            <a:endParaRPr lang="en-US" altLang="ja-JP" sz="2400" b="1" dirty="0" smtClean="0">
              <a:solidFill>
                <a:srgbClr val="000000"/>
              </a:solidFill>
              <a:latin typeface="Meiryo UI" pitchFamily="50" charset="-128"/>
              <a:ea typeface="Meiryo UI" pitchFamily="50" charset="-128"/>
              <a:cs typeface="Meiryo UI" pitchFamily="50" charset="-128"/>
            </a:endParaRPr>
          </a:p>
          <a:p>
            <a:r>
              <a:rPr lang="ja-JP" altLang="en-US" sz="2400" b="1" dirty="0">
                <a:solidFill>
                  <a:srgbClr val="000000"/>
                </a:solidFill>
                <a:latin typeface="Meiryo UI" pitchFamily="50" charset="-128"/>
                <a:ea typeface="Meiryo UI" pitchFamily="50" charset="-128"/>
                <a:cs typeface="Meiryo UI" pitchFamily="50" charset="-128"/>
              </a:rPr>
              <a:t>　</a:t>
            </a:r>
            <a:r>
              <a:rPr lang="ja-JP" altLang="en-US" sz="2400" b="1" dirty="0" smtClean="0">
                <a:solidFill>
                  <a:srgbClr val="000000"/>
                </a:solidFill>
                <a:latin typeface="Meiryo UI" pitchFamily="50" charset="-128"/>
                <a:ea typeface="Meiryo UI" pitchFamily="50" charset="-128"/>
                <a:cs typeface="Meiryo UI" pitchFamily="50" charset="-128"/>
              </a:rPr>
              <a:t>　介護</a:t>
            </a:r>
            <a:r>
              <a:rPr lang="ja-JP" altLang="en-US" sz="2400" b="1" dirty="0">
                <a:solidFill>
                  <a:srgbClr val="000000"/>
                </a:solidFill>
                <a:latin typeface="Meiryo UI" pitchFamily="50" charset="-128"/>
                <a:ea typeface="Meiryo UI" pitchFamily="50" charset="-128"/>
                <a:cs typeface="Meiryo UI" pitchFamily="50" charset="-128"/>
              </a:rPr>
              <a:t>モデル等の</a:t>
            </a:r>
            <a:r>
              <a:rPr lang="ja-JP" altLang="en-US" sz="2400" b="1" dirty="0">
                <a:solidFill>
                  <a:srgbClr val="7152BE"/>
                </a:solidFill>
                <a:latin typeface="Meiryo UI" pitchFamily="50" charset="-128"/>
                <a:ea typeface="Meiryo UI" pitchFamily="50" charset="-128"/>
                <a:cs typeface="Meiryo UI" pitchFamily="50" charset="-128"/>
              </a:rPr>
              <a:t>研究開発</a:t>
            </a:r>
            <a:r>
              <a:rPr lang="ja-JP" altLang="en-US" sz="2400" b="1" dirty="0">
                <a:solidFill>
                  <a:srgbClr val="000000"/>
                </a:solidFill>
                <a:latin typeface="Meiryo UI" pitchFamily="50" charset="-128"/>
                <a:ea typeface="Meiryo UI" pitchFamily="50" charset="-128"/>
                <a:cs typeface="Meiryo UI" pitchFamily="50" charset="-128"/>
              </a:rPr>
              <a:t>及びその成果の普及の推進</a:t>
            </a:r>
          </a:p>
          <a:p>
            <a:pPr>
              <a:spcBef>
                <a:spcPts val="1000"/>
              </a:spcBef>
            </a:pPr>
            <a:r>
              <a:rPr lang="en-US" altLang="ja-JP" sz="2600" b="1" dirty="0" smtClean="0">
                <a:solidFill>
                  <a:srgbClr val="000000"/>
                </a:solidFill>
                <a:latin typeface="Meiryo UI" pitchFamily="50" charset="-128"/>
                <a:ea typeface="Meiryo UI" pitchFamily="50" charset="-128"/>
                <a:cs typeface="Meiryo UI" pitchFamily="50" charset="-128"/>
              </a:rPr>
              <a:t>7</a:t>
            </a:r>
            <a:r>
              <a:rPr lang="en-US" altLang="ja-JP" sz="2400" b="1" dirty="0" smtClean="0">
                <a:solidFill>
                  <a:srgbClr val="000000"/>
                </a:solidFill>
                <a:latin typeface="Meiryo UI" pitchFamily="50" charset="-128"/>
                <a:ea typeface="Meiryo UI" pitchFamily="50" charset="-128"/>
                <a:cs typeface="Meiryo UI" pitchFamily="50" charset="-128"/>
              </a:rPr>
              <a:t>.</a:t>
            </a:r>
            <a:r>
              <a:rPr lang="ja-JP" altLang="en-US" sz="2400" b="1" dirty="0" smtClean="0">
                <a:solidFill>
                  <a:srgbClr val="000000"/>
                </a:solidFill>
                <a:latin typeface="Meiryo UI" pitchFamily="50" charset="-128"/>
                <a:ea typeface="Meiryo UI" pitchFamily="50" charset="-128"/>
                <a:cs typeface="Meiryo UI" pitchFamily="50" charset="-128"/>
              </a:rPr>
              <a:t> </a:t>
            </a:r>
            <a:r>
              <a:rPr lang="ja-JP" altLang="en-US" sz="2400" b="1" dirty="0" smtClean="0">
                <a:solidFill>
                  <a:srgbClr val="7152BE"/>
                </a:solidFill>
                <a:latin typeface="Meiryo UI" pitchFamily="50" charset="-128"/>
                <a:ea typeface="Meiryo UI" pitchFamily="50" charset="-128"/>
                <a:cs typeface="Meiryo UI" pitchFamily="50" charset="-128"/>
              </a:rPr>
              <a:t>認知症</a:t>
            </a:r>
            <a:r>
              <a:rPr lang="ja-JP" altLang="en-US" sz="2400" b="1" dirty="0">
                <a:solidFill>
                  <a:srgbClr val="7152BE"/>
                </a:solidFill>
                <a:latin typeface="Meiryo UI" pitchFamily="50" charset="-128"/>
                <a:ea typeface="Meiryo UI" pitchFamily="50" charset="-128"/>
                <a:cs typeface="Meiryo UI" pitchFamily="50" charset="-128"/>
              </a:rPr>
              <a:t>の人やその家族の視点</a:t>
            </a:r>
            <a:r>
              <a:rPr lang="ja-JP" altLang="en-US" sz="2400" b="1" dirty="0">
                <a:solidFill>
                  <a:srgbClr val="000000"/>
                </a:solidFill>
                <a:latin typeface="Meiryo UI" pitchFamily="50" charset="-128"/>
                <a:ea typeface="Meiryo UI" pitchFamily="50" charset="-128"/>
                <a:cs typeface="Meiryo UI" pitchFamily="50" charset="-128"/>
              </a:rPr>
              <a:t>の重視</a:t>
            </a:r>
            <a:endParaRPr lang="ja-JP" altLang="en-US" sz="2400" b="1" dirty="0">
              <a:solidFill>
                <a:srgbClr val="4BC34B"/>
              </a:solidFill>
              <a:latin typeface="Meiryo UI" pitchFamily="50" charset="-128"/>
              <a:ea typeface="Meiryo UI" pitchFamily="50" charset="-128"/>
              <a:cs typeface="Meiryo UI" pitchFamily="50" charset="-128"/>
            </a:endParaRPr>
          </a:p>
        </p:txBody>
      </p:sp>
      <p:sp>
        <p:nvSpPr>
          <p:cNvPr id="19460" name="Rectangle 3"/>
          <p:cNvSpPr txBox="1">
            <a:spLocks noChangeArrowheads="1"/>
          </p:cNvSpPr>
          <p:nvPr/>
        </p:nvSpPr>
        <p:spPr bwMode="auto">
          <a:xfrm>
            <a:off x="907165" y="6061323"/>
            <a:ext cx="70199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r>
              <a:rPr lang="ja-JP" altLang="en-US" sz="2800" b="1" dirty="0">
                <a:solidFill>
                  <a:srgbClr val="8A71C9"/>
                </a:solidFill>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   </a:t>
            </a:r>
            <a:r>
              <a:rPr lang="ja-JP" altLang="en-US" sz="2800" b="1" dirty="0" smtClean="0">
                <a:solidFill>
                  <a:srgbClr val="7152BE"/>
                </a:solidFill>
                <a:latin typeface="Meiryo UI" pitchFamily="50" charset="-128"/>
                <a:ea typeface="Meiryo UI" pitchFamily="50" charset="-128"/>
                <a:cs typeface="Meiryo UI" pitchFamily="50" charset="-128"/>
              </a:rPr>
              <a:t>新オレンジプラン</a:t>
            </a:r>
            <a:r>
              <a:rPr lang="en-US" altLang="ja-JP" sz="2800" b="1" dirty="0">
                <a:solidFill>
                  <a:srgbClr val="7152BE"/>
                </a:solidFill>
                <a:latin typeface="Meiryo UI" pitchFamily="50" charset="-128"/>
                <a:ea typeface="Meiryo UI" pitchFamily="50" charset="-128"/>
                <a:cs typeface="Meiryo UI" pitchFamily="50" charset="-128"/>
              </a:rPr>
              <a:t>(</a:t>
            </a:r>
            <a:r>
              <a:rPr lang="en-US" altLang="ja-JP" sz="2800" b="1" dirty="0">
                <a:solidFill>
                  <a:srgbClr val="7152BE"/>
                </a:solidFill>
                <a:latin typeface="Trebuchet MS" panose="020B0603020202020204" pitchFamily="34" charset="0"/>
                <a:ea typeface="Meiryo UI" pitchFamily="50" charset="-128"/>
                <a:cs typeface="Meiryo UI" pitchFamily="50" charset="-128"/>
              </a:rPr>
              <a:t>2015</a:t>
            </a:r>
            <a:r>
              <a:rPr lang="ja-JP" altLang="en-US" sz="2800" b="1" dirty="0">
                <a:solidFill>
                  <a:srgbClr val="7152BE"/>
                </a:solidFill>
                <a:latin typeface="Meiryo UI" pitchFamily="50" charset="-128"/>
                <a:ea typeface="Meiryo UI" pitchFamily="50" charset="-128"/>
                <a:cs typeface="Meiryo UI" pitchFamily="50" charset="-128"/>
              </a:rPr>
              <a:t>年</a:t>
            </a:r>
            <a:r>
              <a:rPr lang="en-US" altLang="ja-JP" sz="2800" b="1" dirty="0">
                <a:solidFill>
                  <a:srgbClr val="7152BE"/>
                </a:solidFill>
                <a:latin typeface="Meiryo UI" pitchFamily="50" charset="-128"/>
                <a:ea typeface="Meiryo UI" pitchFamily="50" charset="-128"/>
                <a:cs typeface="Meiryo UI" pitchFamily="50" charset="-128"/>
              </a:rPr>
              <a:t>)</a:t>
            </a:r>
            <a:endParaRPr lang="ja-JP" altLang="en-US" sz="2800" b="1" dirty="0">
              <a:solidFill>
                <a:srgbClr val="7152BE"/>
              </a:solidFill>
              <a:latin typeface="Meiryo UI" pitchFamily="50" charset="-128"/>
              <a:ea typeface="Meiryo UI" pitchFamily="50" charset="-128"/>
              <a:cs typeface="Meiryo UI" pitchFamily="50" charset="-128"/>
            </a:endParaRPr>
          </a:p>
        </p:txBody>
      </p:sp>
      <p:sp>
        <p:nvSpPr>
          <p:cNvPr id="19461" name="AutoShape 14"/>
          <p:cNvSpPr>
            <a:spLocks noChangeArrowheads="1"/>
          </p:cNvSpPr>
          <p:nvPr/>
        </p:nvSpPr>
        <p:spPr bwMode="auto">
          <a:xfrm rot="10800000">
            <a:off x="3513841" y="5529263"/>
            <a:ext cx="2141537" cy="532060"/>
          </a:xfrm>
          <a:prstGeom prst="triangle">
            <a:avLst>
              <a:gd name="adj" fmla="val 50000"/>
            </a:avLst>
          </a:prstGeom>
          <a:gradFill rotWithShape="1">
            <a:gsLst>
              <a:gs pos="0">
                <a:srgbClr val="6A4ABA"/>
              </a:gs>
              <a:gs pos="100000">
                <a:schemeClr val="bg1">
                  <a:lumMod val="95000"/>
                </a:schemeClr>
              </a:gs>
            </a:gsLst>
            <a:lin ang="5400000" scaled="1"/>
          </a:gradFill>
          <a:ln>
            <a:noFill/>
          </a:ln>
          <a:extLst/>
        </p:spPr>
        <p:txBody>
          <a:bodyPr rot="10800000" vert="eaVert" wrap="none" anchor="ctr"/>
          <a:lstStyle/>
          <a:p>
            <a:endParaRPr lang="ja-JP" altLang="en-US" sz="1800">
              <a:solidFill>
                <a:srgbClr val="000000"/>
              </a:solidFill>
              <a:latin typeface="Arial"/>
              <a:ea typeface="ＭＳ Ｐゴシック"/>
            </a:endParaRPr>
          </a:p>
        </p:txBody>
      </p:sp>
      <p:sp>
        <p:nvSpPr>
          <p:cNvPr id="2" name="角丸四角形 1"/>
          <p:cNvSpPr>
            <a:spLocks/>
          </p:cNvSpPr>
          <p:nvPr/>
        </p:nvSpPr>
        <p:spPr bwMode="auto">
          <a:xfrm>
            <a:off x="514267" y="4872034"/>
            <a:ext cx="5543633" cy="527904"/>
          </a:xfrm>
          <a:prstGeom prst="roundRect">
            <a:avLst>
              <a:gd name="adj" fmla="val 24144"/>
            </a:avLst>
          </a:prstGeom>
          <a:noFill/>
          <a:ln w="47625" cap="flat" cmpd="sng" algn="ctr">
            <a:solidFill>
              <a:srgbClr val="6A4AB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Arial"/>
              <a:ea typeface="ＭＳ Ｐゴシック"/>
            </a:endParaRPr>
          </a:p>
        </p:txBody>
      </p:sp>
      <p:sp>
        <p:nvSpPr>
          <p:cNvPr id="7" name="Rectangle 3"/>
          <p:cNvSpPr>
            <a:spLocks noChangeArrowheads="1"/>
          </p:cNvSpPr>
          <p:nvPr/>
        </p:nvSpPr>
        <p:spPr bwMode="auto">
          <a:xfrm>
            <a:off x="299948" y="880326"/>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5</a:t>
            </a:fld>
            <a:endParaRPr lang="en-US" altLang="ja-JP"/>
          </a:p>
        </p:txBody>
      </p:sp>
    </p:spTree>
    <p:extLst>
      <p:ext uri="{BB962C8B-B14F-4D97-AF65-F5344CB8AC3E}">
        <p14:creationId xmlns:p14="http://schemas.microsoft.com/office/powerpoint/2010/main" val="2930633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仮性球</a:t>
            </a:r>
            <a:r>
              <a:rPr lang="ja-JP" altLang="en-US" sz="3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麻痺</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3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脳</a:t>
            </a:r>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血管性</a:t>
            </a:r>
            <a:r>
              <a:rPr lang="ja-JP" altLang="en-US" sz="3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パーキンソン症候群</a:t>
            </a:r>
            <a:endParaRPr kumimoji="1" lang="ja-JP" altLang="en-US" sz="3200" dirty="0"/>
          </a:p>
        </p:txBody>
      </p:sp>
      <p:sp>
        <p:nvSpPr>
          <p:cNvPr id="3" name="テキスト プレースホルダー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lstStyle/>
          <a:p>
            <a:pPr algn="ctr"/>
            <a:r>
              <a:rPr lang="ja-JP" altLang="en-US" sz="3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仮性球麻痺</a:t>
            </a:r>
            <a:endParaRPr kumimoji="1" lang="ja-JP" altLang="en-US" dirty="0"/>
          </a:p>
        </p:txBody>
      </p:sp>
      <p:sp>
        <p:nvSpPr>
          <p:cNvPr id="4" name="コンテンツ プレースホルダー 3"/>
          <p:cNvSpPr>
            <a:spLocks noGrp="1"/>
          </p:cNvSpPr>
          <p:nvPr>
            <p:ph sz="half" idx="2"/>
          </p:nvPr>
        </p:nvSpPr>
        <p:spPr/>
        <p:style>
          <a:lnRef idx="2">
            <a:schemeClr val="accent3"/>
          </a:lnRef>
          <a:fillRef idx="1">
            <a:schemeClr val="lt1"/>
          </a:fillRef>
          <a:effectRef idx="0">
            <a:schemeClr val="accent3"/>
          </a:effectRef>
          <a:fontRef idx="minor">
            <a:schemeClr val="dk1"/>
          </a:fontRef>
        </p:style>
        <p:txBody>
          <a:bodyPr/>
          <a:lstStyle/>
          <a:p>
            <a:r>
              <a:rPr kumimoji="1" lang="ja-JP" altLang="en-US" b="1" dirty="0" smtClean="0"/>
              <a:t>大脳皮質の損傷</a:t>
            </a:r>
            <a:endParaRPr kumimoji="1" lang="en-US" altLang="ja-JP" b="1" dirty="0" smtClean="0"/>
          </a:p>
          <a:p>
            <a:r>
              <a:rPr lang="ja-JP" altLang="en-US" b="1" dirty="0" smtClean="0"/>
              <a:t>核上性経路の両側性損傷</a:t>
            </a:r>
            <a:endParaRPr lang="en-US" altLang="ja-JP" b="1" dirty="0" smtClean="0"/>
          </a:p>
          <a:p>
            <a:endParaRPr lang="en-US" altLang="ja-JP" b="1" dirty="0" smtClean="0"/>
          </a:p>
          <a:p>
            <a:endParaRPr lang="en-US" altLang="ja-JP" b="1" dirty="0" smtClean="0"/>
          </a:p>
          <a:p>
            <a:pPr marL="0" indent="0">
              <a:buNone/>
            </a:pPr>
            <a:r>
              <a:rPr kumimoji="1" lang="en-US" altLang="ja-JP" b="1" dirty="0" smtClean="0"/>
              <a:t>※</a:t>
            </a:r>
            <a:r>
              <a:rPr kumimoji="1" lang="ja-JP" altLang="en-US" b="1" dirty="0" smtClean="0"/>
              <a:t>　核上球が麻痺する。</a:t>
            </a:r>
            <a:endParaRPr kumimoji="1" lang="en-US" altLang="ja-JP" b="1" dirty="0" smtClean="0"/>
          </a:p>
          <a:p>
            <a:pPr marL="0" indent="0">
              <a:buNone/>
            </a:pPr>
            <a:endParaRPr kumimoji="1" lang="en-US" altLang="ja-JP" b="1" dirty="0" smtClean="0"/>
          </a:p>
          <a:p>
            <a:pPr marL="0" indent="0">
              <a:buNone/>
            </a:pPr>
            <a:r>
              <a:rPr lang="en-US" altLang="ja-JP" b="1" dirty="0" smtClean="0"/>
              <a:t>※</a:t>
            </a:r>
            <a:r>
              <a:rPr lang="ja-JP" altLang="en-US" b="1" dirty="0" smtClean="0"/>
              <a:t>延髄のことを</a:t>
            </a:r>
            <a:r>
              <a:rPr lang="ja-JP" altLang="en-US" b="1" dirty="0"/>
              <a:t>その</a:t>
            </a:r>
            <a:r>
              <a:rPr lang="ja-JP" altLang="en-US" b="1" dirty="0" smtClean="0"/>
              <a:t>形状から「球」と呼ばれる。</a:t>
            </a:r>
            <a:endParaRPr kumimoji="1" lang="ja-JP" altLang="en-US" b="1" dirty="0"/>
          </a:p>
        </p:txBody>
      </p:sp>
      <p:sp>
        <p:nvSpPr>
          <p:cNvPr id="5" name="テキスト プレースホルダー 4"/>
          <p:cNvSpPr>
            <a:spLocks noGrp="1"/>
          </p:cNvSpPr>
          <p:nvPr>
            <p:ph type="body" sz="quarter" idx="3"/>
          </p:nvPr>
        </p:nvSpPr>
        <p:spPr/>
        <p:style>
          <a:lnRef idx="1">
            <a:schemeClr val="accent3"/>
          </a:lnRef>
          <a:fillRef idx="2">
            <a:schemeClr val="accent3"/>
          </a:fillRef>
          <a:effectRef idx="1">
            <a:schemeClr val="accent3"/>
          </a:effectRef>
          <a:fontRef idx="minor">
            <a:schemeClr val="dk1"/>
          </a:fontRef>
        </p:style>
        <p:txBody>
          <a:bodyPr/>
          <a:lstStyle/>
          <a:p>
            <a:pPr algn="ct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脳血管性パーキンソン症候群</a:t>
            </a:r>
            <a:endParaRPr kumimoji="1" lang="ja-JP" altLang="en-US" dirty="0"/>
          </a:p>
        </p:txBody>
      </p:sp>
      <p:sp>
        <p:nvSpPr>
          <p:cNvPr id="6" name="コンテンツ プレースホルダー 5"/>
          <p:cNvSpPr>
            <a:spLocks noGrp="1"/>
          </p:cNvSpPr>
          <p:nvPr>
            <p:ph sz="quarter" idx="4"/>
          </p:nvPr>
        </p:nvSpPr>
        <p:spPr/>
        <p:style>
          <a:lnRef idx="2">
            <a:schemeClr val="accent3"/>
          </a:lnRef>
          <a:fillRef idx="1">
            <a:schemeClr val="lt1"/>
          </a:fillRef>
          <a:effectRef idx="0">
            <a:schemeClr val="accent3"/>
          </a:effectRef>
          <a:fontRef idx="minor">
            <a:schemeClr val="dk1"/>
          </a:fontRef>
        </p:style>
        <p:txBody>
          <a:bodyPr/>
          <a:lstStyle/>
          <a:p>
            <a:r>
              <a:rPr kumimoji="1" lang="ja-JP" altLang="en-US" b="1" dirty="0" smtClean="0"/>
              <a:t>基底核の多発性梗塞</a:t>
            </a:r>
            <a:endParaRPr kumimoji="1" lang="en-US" altLang="ja-JP" b="1" dirty="0" smtClean="0"/>
          </a:p>
          <a:p>
            <a:r>
              <a:rPr lang="ja-JP" altLang="en-US" b="1" dirty="0"/>
              <a:t>大脳</a:t>
            </a:r>
            <a:r>
              <a:rPr lang="ja-JP" altLang="en-US" b="1" dirty="0" smtClean="0"/>
              <a:t>皮質下の白質の広範な梗塞</a:t>
            </a:r>
            <a:endParaRPr lang="en-US" altLang="ja-JP" b="1" dirty="0" smtClean="0"/>
          </a:p>
          <a:p>
            <a:pPr marL="0" indent="0" algn="ctr">
              <a:buNone/>
            </a:pPr>
            <a:r>
              <a:rPr kumimoji="1" lang="ja-JP" altLang="en-US" b="1" dirty="0" smtClean="0"/>
              <a:t>↓</a:t>
            </a:r>
            <a:endParaRPr kumimoji="1" lang="en-US" altLang="ja-JP" b="1" dirty="0" smtClean="0"/>
          </a:p>
          <a:p>
            <a:pPr marL="0" indent="0">
              <a:buNone/>
            </a:pPr>
            <a:r>
              <a:rPr lang="ja-JP" altLang="en-US" b="1" dirty="0"/>
              <a:t>前頭葉</a:t>
            </a:r>
            <a:r>
              <a:rPr lang="ja-JP" altLang="en-US" b="1" dirty="0" smtClean="0"/>
              <a:t>と線条体との連絡が遮断される。</a:t>
            </a:r>
            <a:endParaRPr lang="en-US" altLang="ja-JP" b="1" dirty="0" smtClean="0"/>
          </a:p>
          <a:p>
            <a:pPr marL="0" indent="0">
              <a:buNone/>
            </a:pPr>
            <a:endParaRPr kumimoji="1" lang="en-US" altLang="ja-JP" b="1" dirty="0"/>
          </a:p>
          <a:p>
            <a:pPr marL="0" indent="0">
              <a:buNone/>
            </a:pPr>
            <a:r>
              <a:rPr kumimoji="1" lang="en-US" altLang="ja-JP" b="1" dirty="0" smtClean="0"/>
              <a:t>※</a:t>
            </a:r>
            <a:r>
              <a:rPr kumimoji="1" lang="ja-JP" altLang="en-US" b="1" dirty="0" smtClean="0"/>
              <a:t>抗パーキンソン薬の効果はない</a:t>
            </a:r>
            <a:endParaRPr kumimoji="1" lang="ja-JP" altLang="en-US" b="1" dirty="0"/>
          </a:p>
        </p:txBody>
      </p:sp>
      <p:sp>
        <p:nvSpPr>
          <p:cNvPr id="8" name="スライド番号プレースホルダー 7"/>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50</a:t>
            </a:fld>
            <a:endParaRPr lang="ja-JP" altLang="en-US">
              <a:solidFill>
                <a:prstClr val="black">
                  <a:tint val="75000"/>
                </a:prstClr>
              </a:solidFill>
            </a:endParaRPr>
          </a:p>
        </p:txBody>
      </p:sp>
    </p:spTree>
    <p:extLst>
      <p:ext uri="{BB962C8B-B14F-4D97-AF65-F5344CB8AC3E}">
        <p14:creationId xmlns:p14="http://schemas.microsoft.com/office/powerpoint/2010/main" val="3307517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648072"/>
          </a:xfrm>
        </p:spPr>
        <p:txBody>
          <a:bodyPr>
            <a:normAutofit/>
          </a:bodyPr>
          <a:lstStyle/>
          <a:p>
            <a:pPr algn="ctr"/>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認知症を知るための</a:t>
            </a:r>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層</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475846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291086" y="8417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スライド番号プレースホルダー 2"/>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51</a:t>
            </a:fld>
            <a:endParaRPr lang="ja-JP" altLang="en-US">
              <a:solidFill>
                <a:prstClr val="black">
                  <a:tint val="75000"/>
                </a:prstClr>
              </a:solidFill>
            </a:endParaRPr>
          </a:p>
        </p:txBody>
      </p:sp>
    </p:spTree>
    <p:extLst>
      <p:ext uri="{BB962C8B-B14F-4D97-AF65-F5344CB8AC3E}">
        <p14:creationId xmlns:p14="http://schemas.microsoft.com/office/powerpoint/2010/main" val="252993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457200" y="1078234"/>
            <a:ext cx="7659688" cy="3394438"/>
          </a:xfrm>
          <a:prstGeom prst="roundRect">
            <a:avLst>
              <a:gd name="adj" fmla="val 48505"/>
            </a:avLst>
          </a:prstGeom>
          <a:solidFill>
            <a:srgbClr val="D2C8EA"/>
          </a:solidFill>
          <a:ln>
            <a:noFill/>
          </a:ln>
          <a:extLst/>
        </p:spPr>
        <p:txBody>
          <a:bodyPr wrap="none" anchor="ctr"/>
          <a:lstStyle/>
          <a:p>
            <a:pPr algn="r" eaLnBrk="1" hangingPunct="1"/>
            <a:endParaRPr lang="ja-JP" altLang="ja-JP"/>
          </a:p>
        </p:txBody>
      </p:sp>
      <p:sp>
        <p:nvSpPr>
          <p:cNvPr id="38915" name="Oval 3"/>
          <p:cNvSpPr>
            <a:spLocks noChangeArrowheads="1"/>
          </p:cNvSpPr>
          <p:nvPr/>
        </p:nvSpPr>
        <p:spPr bwMode="auto">
          <a:xfrm>
            <a:off x="774907" y="1237778"/>
            <a:ext cx="3724067" cy="3075350"/>
          </a:xfrm>
          <a:prstGeom prst="ellipse">
            <a:avLst/>
          </a:prstGeom>
          <a:solidFill>
            <a:srgbClr val="8A71C9"/>
          </a:solidFill>
          <a:ln w="76200">
            <a:solidFill>
              <a:srgbClr val="FF0000"/>
            </a:solidFill>
          </a:ln>
          <a:extLst/>
        </p:spPr>
        <p:txBody>
          <a:bodyPr wrap="none" anchor="ctr"/>
          <a:lstStyle/>
          <a:p>
            <a:pPr algn="r" eaLnBrk="1" hangingPunct="1"/>
            <a:endParaRPr lang="ja-JP" altLang="ja-JP"/>
          </a:p>
        </p:txBody>
      </p:sp>
      <p:sp>
        <p:nvSpPr>
          <p:cNvPr id="38916" name="Text Box 5"/>
          <p:cNvSpPr txBox="1">
            <a:spLocks noChangeArrowheads="1"/>
          </p:cNvSpPr>
          <p:nvPr/>
        </p:nvSpPr>
        <p:spPr bwMode="auto">
          <a:xfrm>
            <a:off x="5035932" y="2120270"/>
            <a:ext cx="2344738" cy="16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dirty="0" smtClean="0">
                <a:latin typeface="Meiryo UI" pitchFamily="50" charset="-128"/>
                <a:ea typeface="Meiryo UI" pitchFamily="50" charset="-128"/>
                <a:cs typeface="Meiryo UI" pitchFamily="50" charset="-128"/>
              </a:rPr>
              <a:t>･ 抑うつ</a:t>
            </a: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興奮</a:t>
            </a: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徘徊</a:t>
            </a:r>
            <a:endParaRPr lang="en-US" altLang="ja-JP" sz="2400" b="1" dirty="0" smtClean="0">
              <a:latin typeface="Meiryo UI" pitchFamily="50" charset="-128"/>
              <a:ea typeface="Meiryo UI" pitchFamily="50" charset="-128"/>
              <a:cs typeface="Meiryo UI" pitchFamily="50" charset="-128"/>
            </a:endParaRP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など</a:t>
            </a:r>
          </a:p>
        </p:txBody>
      </p:sp>
      <p:sp>
        <p:nvSpPr>
          <p:cNvPr id="38918" name="AutoShape 7"/>
          <p:cNvSpPr>
            <a:spLocks noChangeArrowheads="1"/>
          </p:cNvSpPr>
          <p:nvPr/>
        </p:nvSpPr>
        <p:spPr bwMode="auto">
          <a:xfrm>
            <a:off x="1434662" y="1667972"/>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400" b="1" dirty="0" smtClean="0">
                <a:latin typeface="Meiryo UI" pitchFamily="50" charset="-128"/>
                <a:ea typeface="Meiryo UI" pitchFamily="50" charset="-128"/>
                <a:cs typeface="Meiryo UI" pitchFamily="50" charset="-128"/>
              </a:rPr>
              <a:t>中核</a:t>
            </a:r>
            <a:r>
              <a:rPr lang="ja-JP" altLang="en-US" sz="2400" b="1" dirty="0">
                <a:latin typeface="Meiryo UI" pitchFamily="50" charset="-128"/>
                <a:ea typeface="Meiryo UI" pitchFamily="50" charset="-128"/>
                <a:cs typeface="Meiryo UI" pitchFamily="50" charset="-128"/>
              </a:rPr>
              <a:t>症状</a:t>
            </a:r>
          </a:p>
        </p:txBody>
      </p:sp>
      <p:sp>
        <p:nvSpPr>
          <p:cNvPr id="38919" name="AutoShape 8"/>
          <p:cNvSpPr>
            <a:spLocks noChangeArrowheads="1"/>
          </p:cNvSpPr>
          <p:nvPr/>
        </p:nvSpPr>
        <p:spPr bwMode="auto">
          <a:xfrm>
            <a:off x="4604926" y="1600110"/>
            <a:ext cx="3206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200" b="1" dirty="0">
                <a:latin typeface="Meiryo UI" pitchFamily="50" charset="-128"/>
                <a:ea typeface="Meiryo UI" pitchFamily="50" charset="-128"/>
                <a:cs typeface="Meiryo UI" pitchFamily="50" charset="-128"/>
              </a:rPr>
              <a:t>行動・心理症状</a:t>
            </a:r>
            <a:r>
              <a:rPr lang="en-US" altLang="ja-JP" sz="2200" b="1" dirty="0">
                <a:latin typeface="Meiryo UI" pitchFamily="50" charset="-128"/>
                <a:ea typeface="Meiryo UI" pitchFamily="50" charset="-128"/>
                <a:cs typeface="Meiryo UI" pitchFamily="50" charset="-128"/>
              </a:rPr>
              <a:t>(BPSD)</a:t>
            </a:r>
            <a:endParaRPr lang="ja-JP" altLang="en-US" sz="2200" b="1" dirty="0">
              <a:latin typeface="Meiryo UI" pitchFamily="50" charset="-128"/>
              <a:ea typeface="Meiryo UI" pitchFamily="50" charset="-128"/>
              <a:cs typeface="Meiryo UI" pitchFamily="50" charset="-128"/>
            </a:endParaRPr>
          </a:p>
        </p:txBody>
      </p:sp>
      <p:sp>
        <p:nvSpPr>
          <p:cNvPr id="38920" name="Text Box 9"/>
          <p:cNvSpPr txBox="1">
            <a:spLocks noChangeArrowheads="1"/>
          </p:cNvSpPr>
          <p:nvPr/>
        </p:nvSpPr>
        <p:spPr bwMode="auto">
          <a:xfrm>
            <a:off x="1222731" y="2099772"/>
            <a:ext cx="3064313" cy="22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400" b="1" dirty="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 複雑性注意</a:t>
            </a:r>
            <a:endParaRPr lang="en-US" altLang="ja-JP" sz="24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実行機能</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記憶の障害</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など</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endParaRPr lang="en-US" altLang="ja-JP" sz="2200" b="1" dirty="0" smtClean="0">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0" y="252248"/>
            <a:ext cx="8997950" cy="75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3200" b="1" dirty="0" smtClean="0">
                <a:latin typeface="Meiryo UI" pitchFamily="50" charset="-128"/>
                <a:ea typeface="Meiryo UI" pitchFamily="50" charset="-128"/>
                <a:cs typeface="Meiryo UI" pitchFamily="50" charset="-128"/>
              </a:rPr>
              <a:t>中核</a:t>
            </a:r>
            <a:r>
              <a:rPr lang="ja-JP" altLang="en-US" sz="3200" b="1" dirty="0">
                <a:latin typeface="Meiryo UI" pitchFamily="50" charset="-128"/>
                <a:ea typeface="Meiryo UI" pitchFamily="50" charset="-128"/>
                <a:cs typeface="Meiryo UI" pitchFamily="50" charset="-128"/>
              </a:rPr>
              <a:t>症状</a:t>
            </a:r>
            <a:r>
              <a:rPr lang="ja-JP" altLang="en-US" sz="3200" b="1" dirty="0" smtClean="0">
                <a:latin typeface="Meiryo UI" pitchFamily="50" charset="-128"/>
                <a:ea typeface="Meiryo UI" pitchFamily="50" charset="-128"/>
                <a:cs typeface="Meiryo UI" pitchFamily="50" charset="-128"/>
              </a:rPr>
              <a:t>と</a:t>
            </a:r>
            <a:r>
              <a:rPr lang="ja-JP" altLang="en-US" sz="3200" b="1" dirty="0">
                <a:latin typeface="Meiryo UI" pitchFamily="50" charset="-128"/>
                <a:ea typeface="Meiryo UI" pitchFamily="50" charset="-128"/>
                <a:cs typeface="Meiryo UI" pitchFamily="50" charset="-128"/>
              </a:rPr>
              <a:t>行動</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心理症状</a:t>
            </a:r>
            <a:r>
              <a:rPr lang="en-US" altLang="ja-JP" sz="3200" b="1" dirty="0">
                <a:latin typeface="Meiryo UI" pitchFamily="50" charset="-128"/>
                <a:ea typeface="Meiryo UI" pitchFamily="50" charset="-128"/>
                <a:cs typeface="Meiryo UI" pitchFamily="50" charset="-128"/>
              </a:rPr>
              <a:t>(BPSD)</a:t>
            </a:r>
            <a:endParaRPr lang="ja-JP" altLang="en-US" sz="3200" b="1" dirty="0">
              <a:latin typeface="Meiryo UI" pitchFamily="50" charset="-128"/>
              <a:ea typeface="Meiryo UI" pitchFamily="50" charset="-128"/>
              <a:cs typeface="Meiryo UI" pitchFamily="50" charset="-128"/>
            </a:endParaRPr>
          </a:p>
        </p:txBody>
      </p:sp>
      <p:sp>
        <p:nvSpPr>
          <p:cNvPr id="10" name="Rectangle 3"/>
          <p:cNvSpPr>
            <a:spLocks noChangeArrowheads="1"/>
          </p:cNvSpPr>
          <p:nvPr/>
        </p:nvSpPr>
        <p:spPr bwMode="auto">
          <a:xfrm>
            <a:off x="320264" y="95999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a:xfrm>
            <a:off x="320263" y="4313128"/>
            <a:ext cx="8700907" cy="2544872"/>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altLang="ja-JP" sz="2000" dirty="0">
                <a:solidFill>
                  <a:schemeClr val="tx1"/>
                </a:solidFill>
                <a:latin typeface="Meiryo UI" panose="020B0604030504040204" pitchFamily="50" charset="-128"/>
                <a:ea typeface="Meiryo UI" panose="020B0604030504040204" pitchFamily="50" charset="-128"/>
              </a:rPr>
              <a:t>BPSD</a:t>
            </a:r>
            <a:r>
              <a:rPr lang="en-US" altLang="ja-JP" sz="2000" dirty="0" smtClean="0">
                <a:solidFill>
                  <a:schemeClr val="tx1"/>
                </a:solidFill>
                <a:latin typeface="Meiryo UI" panose="020B0604030504040204" pitchFamily="50" charset="-128"/>
                <a:ea typeface="Meiryo UI" panose="020B0604030504040204" pitchFamily="50" charset="-128"/>
              </a:rPr>
              <a:t>:</a:t>
            </a:r>
            <a:r>
              <a:rPr lang="ja-JP" altLang="en-US" sz="2000" dirty="0" smtClean="0">
                <a:solidFill>
                  <a:schemeClr val="tx1"/>
                </a:solidFill>
                <a:latin typeface="Meiryo UI" panose="020B0604030504040204" pitchFamily="50" charset="-128"/>
                <a:ea typeface="Meiryo UI" panose="020B0604030504040204" pitchFamily="50" charset="-128"/>
              </a:rPr>
              <a:t>　</a:t>
            </a:r>
            <a:r>
              <a:rPr lang="en-US" altLang="ja-JP" sz="2000" dirty="0" smtClean="0">
                <a:solidFill>
                  <a:schemeClr val="tx1"/>
                </a:solidFill>
                <a:latin typeface="Meiryo UI" panose="020B0604030504040204" pitchFamily="50" charset="-128"/>
                <a:ea typeface="Meiryo UI" panose="020B0604030504040204" pitchFamily="50" charset="-128"/>
              </a:rPr>
              <a:t>Behavioral </a:t>
            </a:r>
            <a:r>
              <a:rPr lang="en-US" altLang="ja-JP" sz="2000" dirty="0">
                <a:solidFill>
                  <a:schemeClr val="tx1"/>
                </a:solidFill>
                <a:latin typeface="Meiryo UI" panose="020B0604030504040204" pitchFamily="50" charset="-128"/>
                <a:ea typeface="Meiryo UI" panose="020B0604030504040204" pitchFamily="50" charset="-128"/>
              </a:rPr>
              <a:t>and </a:t>
            </a:r>
            <a:r>
              <a:rPr lang="en-US" altLang="ja-JP" sz="2000" dirty="0" smtClean="0">
                <a:solidFill>
                  <a:schemeClr val="tx1"/>
                </a:solidFill>
                <a:latin typeface="Meiryo UI" panose="020B0604030504040204" pitchFamily="50" charset="-128"/>
                <a:ea typeface="Meiryo UI" panose="020B0604030504040204" pitchFamily="50" charset="-128"/>
              </a:rPr>
              <a:t>Psychological </a:t>
            </a:r>
            <a:r>
              <a:rPr lang="en-US" altLang="ja-JP" sz="2000" dirty="0">
                <a:solidFill>
                  <a:schemeClr val="tx1"/>
                </a:solidFill>
                <a:latin typeface="Meiryo UI" panose="020B0604030504040204" pitchFamily="50" charset="-128"/>
                <a:ea typeface="Meiryo UI" panose="020B0604030504040204" pitchFamily="50" charset="-128"/>
              </a:rPr>
              <a:t>Symptoms of </a:t>
            </a:r>
            <a:r>
              <a:rPr lang="en-US" altLang="ja-JP" sz="2000" dirty="0" smtClean="0">
                <a:solidFill>
                  <a:schemeClr val="tx1"/>
                </a:solidFill>
                <a:latin typeface="Meiryo UI" panose="020B0604030504040204" pitchFamily="50" charset="-128"/>
                <a:ea typeface="Meiryo UI" panose="020B0604030504040204" pitchFamily="50" charset="-128"/>
              </a:rPr>
              <a:t>Dementia</a:t>
            </a:r>
          </a:p>
          <a:p>
            <a:pPr marL="342900" indent="-342900">
              <a:buFont typeface="Arial" panose="020B0604020202020204" pitchFamily="34" charset="0"/>
              <a:buChar char="•"/>
            </a:pPr>
            <a:r>
              <a:rPr lang="en-US" altLang="ja-JP" sz="2000" dirty="0" smtClean="0">
                <a:solidFill>
                  <a:schemeClr val="tx1"/>
                </a:solidFill>
                <a:latin typeface="Meiryo UI" panose="020B0604030504040204" pitchFamily="50" charset="-128"/>
                <a:ea typeface="Meiryo UI" panose="020B0604030504040204" pitchFamily="50" charset="-128"/>
              </a:rPr>
              <a:t>Behaviora</a:t>
            </a:r>
            <a:r>
              <a:rPr lang="en-US" altLang="ja-JP" sz="2000" dirty="0">
                <a:solidFill>
                  <a:schemeClr val="tx1"/>
                </a:solidFill>
                <a:latin typeface="Meiryo UI" panose="020B0604030504040204" pitchFamily="50" charset="-128"/>
                <a:ea typeface="Meiryo UI" panose="020B0604030504040204" pitchFamily="50" charset="-128"/>
              </a:rPr>
              <a:t>l</a:t>
            </a:r>
            <a:r>
              <a:rPr lang="ja-JP" altLang="en-US" sz="2000" dirty="0" smtClean="0">
                <a:solidFill>
                  <a:schemeClr val="tx1"/>
                </a:solidFill>
                <a:latin typeface="Meiryo UI" panose="020B0604030504040204" pitchFamily="50" charset="-128"/>
                <a:ea typeface="Meiryo UI" panose="020B0604030504040204" pitchFamily="50" charset="-128"/>
              </a:rPr>
              <a:t>　：行動、ふるまい、態度</a:t>
            </a:r>
            <a:endParaRPr lang="en-US" altLang="ja-JP" sz="2000" dirty="0" smtClean="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sz="2000" dirty="0" smtClean="0">
                <a:solidFill>
                  <a:prstClr val="black"/>
                </a:solidFill>
                <a:latin typeface="Meiryo UI" panose="020B0604030504040204" pitchFamily="50" charset="-128"/>
                <a:ea typeface="Meiryo UI" panose="020B0604030504040204" pitchFamily="50" charset="-128"/>
              </a:rPr>
              <a:t>Psychological</a:t>
            </a:r>
            <a:r>
              <a:rPr lang="ja-JP" altLang="en-US" sz="2000" dirty="0" smtClean="0">
                <a:solidFill>
                  <a:prstClr val="black"/>
                </a:solidFill>
                <a:latin typeface="Meiryo UI" panose="020B0604030504040204" pitchFamily="50" charset="-128"/>
                <a:ea typeface="Meiryo UI" panose="020B0604030504040204" pitchFamily="50" charset="-128"/>
              </a:rPr>
              <a:t>：心理的、精神的</a:t>
            </a:r>
            <a:endParaRPr lang="en-US" altLang="ja-JP" sz="2000" dirty="0" smtClean="0">
              <a:solidFill>
                <a:prstClr val="black"/>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sz="2000" dirty="0" smtClean="0">
                <a:solidFill>
                  <a:schemeClr val="tx1"/>
                </a:solidFill>
                <a:latin typeface="Meiryo UI" panose="020B0604030504040204" pitchFamily="50" charset="-128"/>
                <a:ea typeface="Meiryo UI" panose="020B0604030504040204" pitchFamily="50" charset="-128"/>
              </a:rPr>
              <a:t>Symptoms</a:t>
            </a:r>
            <a:r>
              <a:rPr lang="ja-JP" altLang="en-US" sz="2000" dirty="0" smtClean="0">
                <a:solidFill>
                  <a:schemeClr val="tx1"/>
                </a:solidFill>
                <a:latin typeface="Meiryo UI" panose="020B0604030504040204" pitchFamily="50" charset="-128"/>
                <a:ea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20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：兆候、兆し</a:t>
            </a:r>
            <a:endParaRPr lang="en-US" altLang="ja-JP" sz="2000" dirty="0" smtClean="0">
              <a:solidFill>
                <a:schemeClr val="tx1"/>
              </a:solidFill>
              <a:latin typeface="Meiryo UI" panose="020B0604030504040204" pitchFamily="50" charset="-128"/>
              <a:ea typeface="Meiryo UI" panose="020B0604030504040204" pitchFamily="50" charset="-128"/>
            </a:endParaRPr>
          </a:p>
          <a:p>
            <a:pPr marL="342900" indent="-342900">
              <a:buFont typeface="Arial" panose="020B0604020202020204" pitchFamily="34" charset="0"/>
              <a:buChar char="•"/>
            </a:pPr>
            <a:r>
              <a:rPr lang="en-US" altLang="ja-JP" sz="2000" dirty="0" smtClean="0">
                <a:solidFill>
                  <a:schemeClr val="tx1"/>
                </a:solidFill>
                <a:latin typeface="Meiryo UI" panose="020B0604030504040204" pitchFamily="50" charset="-128"/>
                <a:ea typeface="Meiryo UI" panose="020B0604030504040204" pitchFamily="50" charset="-128"/>
              </a:rPr>
              <a:t>Dementia</a:t>
            </a:r>
            <a:r>
              <a:rPr lang="ja-JP" altLang="en-US" sz="2000" dirty="0" smtClean="0">
                <a:solidFill>
                  <a:schemeClr val="tx1"/>
                </a:solidFill>
                <a:latin typeface="Meiryo UI" panose="020B0604030504040204" pitchFamily="50" charset="-128"/>
                <a:ea typeface="Meiryo UI" panose="020B0604030504040204" pitchFamily="50" charset="-128"/>
              </a:rPr>
              <a:t>　　：認知症</a:t>
            </a:r>
            <a:endParaRPr lang="en-US" altLang="ja-JP" sz="2000"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52</a:t>
            </a:fld>
            <a:endParaRPr lang="ja-JP" altLang="en-US">
              <a:solidFill>
                <a:prstClr val="black">
                  <a:tint val="75000"/>
                </a:prstClr>
              </a:solidFill>
            </a:endParaRPr>
          </a:p>
        </p:txBody>
      </p:sp>
    </p:spTree>
    <p:extLst>
      <p:ext uri="{BB962C8B-B14F-4D97-AF65-F5344CB8AC3E}">
        <p14:creationId xmlns:p14="http://schemas.microsoft.com/office/powerpoint/2010/main" val="746905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46123" y="280267"/>
            <a:ext cx="4605711"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中核症状①：</a:t>
            </a:r>
            <a:r>
              <a:rPr lang="ja-JP" altLang="en-US" sz="3200" b="1" dirty="0" smtClean="0">
                <a:solidFill>
                  <a:srgbClr val="FF0000"/>
                </a:solidFill>
                <a:latin typeface="Meiryo UI" pitchFamily="50" charset="-128"/>
                <a:ea typeface="Meiryo UI" pitchFamily="50" charset="-128"/>
                <a:cs typeface="Meiryo UI" pitchFamily="50" charset="-128"/>
              </a:rPr>
              <a:t>記憶障害</a:t>
            </a:r>
            <a:endParaRPr lang="en-US" altLang="ja-JP" sz="2400" b="1" dirty="0">
              <a:solidFill>
                <a:srgbClr val="FF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057680"/>
            <a:ext cx="8573921" cy="56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35000"/>
              </a:lnSpc>
            </a:pPr>
            <a:r>
              <a:rPr lang="ja-JP" altLang="en-US" sz="2400" b="1" dirty="0">
                <a:latin typeface="Meiryo UI" pitchFamily="50" charset="-128"/>
                <a:ea typeface="Meiryo UI" pitchFamily="50" charset="-128"/>
                <a:cs typeface="Meiryo UI" pitchFamily="50" charset="-128"/>
              </a:rPr>
              <a:t> </a:t>
            </a:r>
            <a:r>
              <a:rPr lang="ja-JP" altLang="en-US" sz="3200" b="1" dirty="0" smtClean="0">
                <a:solidFill>
                  <a:srgbClr val="FF0000"/>
                </a:solidFill>
                <a:latin typeface="Meiryo UI" pitchFamily="50" charset="-128"/>
                <a:ea typeface="Meiryo UI" pitchFamily="50" charset="-128"/>
                <a:cs typeface="Meiryo UI" pitchFamily="50" charset="-128"/>
              </a:rPr>
              <a:t>（ 初期～中期の症状）</a:t>
            </a:r>
            <a:endParaRPr lang="en-US" altLang="ja-JP" sz="3200" b="1"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近時</a:t>
            </a:r>
            <a:r>
              <a:rPr lang="ja-JP" altLang="en-US" sz="2400" b="1" dirty="0" smtClean="0">
                <a:latin typeface="Meiryo UI" pitchFamily="50" charset="-128"/>
                <a:ea typeface="Meiryo UI" pitchFamily="50" charset="-128"/>
                <a:cs typeface="Meiryo UI" pitchFamily="50" charset="-128"/>
              </a:rPr>
              <a:t>記憶の障害</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新しいことが覚えられない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数分～数日前のことが思い出せない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spcBef>
                <a:spcPts val="600"/>
              </a:spcBef>
            </a:pPr>
            <a:r>
              <a:rPr lang="ja-JP" altLang="en-US" sz="2400" b="1" dirty="0" smtClean="0">
                <a:latin typeface="Meiryo UI" pitchFamily="50" charset="-128"/>
                <a:ea typeface="Meiryo UI" pitchFamily="50" charset="-128"/>
                <a:cs typeface="Meiryo UI" pitchFamily="50" charset="-128"/>
              </a:rPr>
              <a:t>  ● </a:t>
            </a:r>
            <a:r>
              <a:rPr lang="ja-JP" altLang="en-US" sz="2400" b="1" dirty="0">
                <a:latin typeface="Meiryo UI" pitchFamily="50" charset="-128"/>
                <a:ea typeface="Meiryo UI" pitchFamily="50" charset="-128"/>
                <a:cs typeface="Meiryo UI" pitchFamily="50" charset="-128"/>
              </a:rPr>
              <a:t>昔</a:t>
            </a:r>
            <a:r>
              <a:rPr lang="ja-JP" altLang="en-US" sz="2400" b="1" dirty="0" smtClean="0">
                <a:latin typeface="Meiryo UI" pitchFamily="50" charset="-128"/>
                <a:ea typeface="Meiryo UI" pitchFamily="50" charset="-128"/>
                <a:cs typeface="Meiryo UI" pitchFamily="50" charset="-128"/>
              </a:rPr>
              <a:t>のことや、</a:t>
            </a:r>
            <a:r>
              <a:rPr lang="ja-JP" altLang="en-US" sz="2400" b="1" dirty="0" smtClean="0">
                <a:solidFill>
                  <a:srgbClr val="FF0000"/>
                </a:solidFill>
                <a:latin typeface="Meiryo UI" pitchFamily="50" charset="-128"/>
                <a:ea typeface="Meiryo UI" pitchFamily="50" charset="-128"/>
                <a:cs typeface="Meiryo UI" pitchFamily="50" charset="-128"/>
              </a:rPr>
              <a:t>体で覚えた記憶は障害されにくい</a:t>
            </a:r>
            <a:endParaRPr lang="en-US" altLang="ja-JP" sz="2400" b="1" dirty="0">
              <a:solidFill>
                <a:srgbClr val="FF0000"/>
              </a:solidFill>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400" b="1" dirty="0" smtClean="0">
                <a:latin typeface="Meiryo UI" pitchFamily="50" charset="-128"/>
                <a:ea typeface="Meiryo UI" pitchFamily="50" charset="-128"/>
                <a:cs typeface="Meiryo UI" pitchFamily="50" charset="-128"/>
              </a:rPr>
              <a:t>認知症の人の体験</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FF0000"/>
                </a:solidFill>
                <a:latin typeface="Meiryo UI" pitchFamily="50" charset="-128"/>
                <a:ea typeface="Meiryo UI" pitchFamily="50" charset="-128"/>
                <a:cs typeface="Meiryo UI" pitchFamily="50" charset="-128"/>
              </a:rPr>
              <a:t>    「忘れる、というより入ってこない」</a:t>
            </a:r>
            <a:endParaRPr lang="en-US" altLang="ja-JP" sz="2400" b="1"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「一つ一つ確認しないと分からない」</a:t>
            </a:r>
            <a:endParaRPr lang="en-US" altLang="ja-JP" sz="2400" b="1" dirty="0">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400" b="1" dirty="0" smtClean="0">
                <a:solidFill>
                  <a:srgbClr val="7152BE"/>
                </a:solidFill>
                <a:latin typeface="Meiryo UI" pitchFamily="50" charset="-128"/>
                <a:ea typeface="Meiryo UI" pitchFamily="50" charset="-128"/>
                <a:cs typeface="Meiryo UI" pitchFamily="50" charset="-128"/>
              </a:rPr>
              <a:t>代表的な臨床での現れ方</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 治療</a:t>
            </a:r>
            <a:r>
              <a:rPr lang="ja-JP" altLang="en-US" sz="2400" b="1" dirty="0">
                <a:solidFill>
                  <a:srgbClr val="7152BE"/>
                </a:solidFill>
                <a:latin typeface="Meiryo UI" pitchFamily="50" charset="-128"/>
                <a:ea typeface="Meiryo UI" pitchFamily="50" charset="-128"/>
                <a:cs typeface="Meiryo UI" pitchFamily="50" charset="-128"/>
              </a:rPr>
              <a:t>内容</a:t>
            </a:r>
            <a:r>
              <a:rPr lang="ja-JP" altLang="en-US" sz="2400" b="1" dirty="0" smtClean="0">
                <a:solidFill>
                  <a:srgbClr val="7152BE"/>
                </a:solidFill>
                <a:latin typeface="Meiryo UI" pitchFamily="50" charset="-128"/>
                <a:ea typeface="Meiryo UI" pitchFamily="50" charset="-128"/>
                <a:cs typeface="Meiryo UI" pitchFamily="50" charset="-128"/>
              </a:rPr>
              <a:t>の</a:t>
            </a:r>
            <a:r>
              <a:rPr lang="ja-JP" altLang="en-US" sz="2400" b="1" dirty="0">
                <a:solidFill>
                  <a:srgbClr val="7152BE"/>
                </a:solidFill>
                <a:latin typeface="Meiryo UI" pitchFamily="50" charset="-128"/>
                <a:ea typeface="Meiryo UI" pitchFamily="50" charset="-128"/>
                <a:cs typeface="Meiryo UI" pitchFamily="50" charset="-128"/>
              </a:rPr>
              <a:t>説明</a:t>
            </a:r>
            <a:r>
              <a:rPr lang="ja-JP" altLang="en-US" sz="2400" b="1" dirty="0" smtClean="0">
                <a:solidFill>
                  <a:srgbClr val="7152BE"/>
                </a:solidFill>
                <a:latin typeface="Meiryo UI" pitchFamily="50" charset="-128"/>
                <a:ea typeface="Meiryo UI" pitchFamily="50" charset="-128"/>
                <a:cs typeface="Meiryo UI" pitchFamily="50" charset="-128"/>
              </a:rPr>
              <a:t>を覚えてない、面談したことを忘れる</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53</a:t>
            </a:fld>
            <a:endParaRPr lang="ja-JP" altLang="en-US">
              <a:solidFill>
                <a:prstClr val="black">
                  <a:tint val="75000"/>
                </a:prstClr>
              </a:solidFill>
            </a:endParaRPr>
          </a:p>
        </p:txBody>
      </p:sp>
    </p:spTree>
    <p:extLst>
      <p:ext uri="{BB962C8B-B14F-4D97-AF65-F5344CB8AC3E}">
        <p14:creationId xmlns:p14="http://schemas.microsoft.com/office/powerpoint/2010/main" val="1741816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51992" y="308843"/>
            <a:ext cx="559397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中核症状②：</a:t>
            </a:r>
            <a:r>
              <a:rPr lang="ja-JP" altLang="en-US" sz="3200" b="1" dirty="0" smtClean="0">
                <a:solidFill>
                  <a:srgbClr val="FF0000"/>
                </a:solidFill>
                <a:latin typeface="Meiryo UI" pitchFamily="50" charset="-128"/>
                <a:ea typeface="Meiryo UI" pitchFamily="50" charset="-128"/>
                <a:cs typeface="Meiryo UI" pitchFamily="50" charset="-128"/>
              </a:rPr>
              <a:t>実行機能障害</a:t>
            </a:r>
            <a:endParaRPr lang="en-US" altLang="ja-JP" sz="2400" b="1" dirty="0">
              <a:solidFill>
                <a:srgbClr val="FF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440332"/>
            <a:ext cx="8287146" cy="498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smtClean="0">
                <a:latin typeface="Meiryo UI" pitchFamily="50" charset="-128"/>
                <a:ea typeface="Meiryo UI" pitchFamily="50" charset="-128"/>
                <a:cs typeface="Meiryo UI" pitchFamily="50" charset="-128"/>
              </a:rPr>
              <a:t>● 行動の計画をたてて、計画通りに進める能力</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smtClean="0">
                <a:solidFill>
                  <a:srgbClr val="FF0000"/>
                </a:solidFill>
                <a:latin typeface="Meiryo UI" pitchFamily="50" charset="-128"/>
                <a:ea typeface="Meiryo UI" pitchFamily="50" charset="-128"/>
                <a:cs typeface="Meiryo UI" pitchFamily="50" charset="-128"/>
              </a:rPr>
              <a:t>段取りを組む</a:t>
            </a:r>
            <a:r>
              <a:rPr lang="ja-JP" altLang="en-US" sz="2400" b="1" dirty="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予測をする</a:t>
            </a:r>
            <a:r>
              <a:rPr lang="ja-JP" altLang="en-US" sz="2400" b="1" dirty="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修正をする、ことが苦手になる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台所仕事に時間がかかる（初期には、</a:t>
            </a:r>
            <a:r>
              <a:rPr lang="ja-JP" altLang="en-US" sz="2400" b="1" dirty="0" smtClean="0">
                <a:solidFill>
                  <a:srgbClr val="FF0000"/>
                </a:solidFill>
                <a:latin typeface="Meiryo UI" pitchFamily="50" charset="-128"/>
                <a:ea typeface="Meiryo UI" pitchFamily="50" charset="-128"/>
                <a:cs typeface="Meiryo UI" pitchFamily="50" charset="-128"/>
              </a:rPr>
              <a:t>工夫が困難</a:t>
            </a:r>
            <a:r>
              <a:rPr lang="ja-JP" altLang="en-US" sz="2400" b="1" dirty="0" smtClean="0">
                <a:latin typeface="Meiryo UI" pitchFamily="50" charset="-128"/>
                <a:ea typeface="Meiryo UI" pitchFamily="50" charset="-128"/>
                <a:cs typeface="Meiryo UI" pitchFamily="50" charset="-128"/>
              </a:rPr>
              <a:t>になる）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a:t>
            </a:r>
            <a:r>
              <a:rPr lang="ja-JP" altLang="en-US" sz="2400" b="1" dirty="0" smtClean="0">
                <a:latin typeface="Meiryo UI" pitchFamily="50" charset="-128"/>
                <a:ea typeface="Meiryo UI" pitchFamily="50" charset="-128"/>
                <a:cs typeface="Meiryo UI" pitchFamily="50" charset="-128"/>
              </a:rPr>
              <a:t>の</a:t>
            </a:r>
            <a:r>
              <a:rPr lang="ja-JP" altLang="en-US" sz="2400" b="1" dirty="0">
                <a:latin typeface="Meiryo UI" pitchFamily="50" charset="-128"/>
                <a:ea typeface="Meiryo UI" pitchFamily="50" charset="-128"/>
                <a:cs typeface="Meiryo UI" pitchFamily="50" charset="-128"/>
              </a:rPr>
              <a:t>人</a:t>
            </a:r>
            <a:r>
              <a:rPr lang="ja-JP" altLang="en-US" sz="2400" b="1" dirty="0" smtClean="0">
                <a:latin typeface="Meiryo UI" pitchFamily="50" charset="-128"/>
                <a:ea typeface="Meiryo UI" pitchFamily="50" charset="-128"/>
                <a:cs typeface="Meiryo UI" pitchFamily="50" charset="-128"/>
              </a:rPr>
              <a:t>の体験</a:t>
            </a:r>
            <a:r>
              <a:rPr lang="ja-JP" altLang="en-US" sz="2400" b="1" dirty="0" smtClean="0">
                <a:latin typeface="Meiryo UI" pitchFamily="50" charset="-128"/>
                <a:ea typeface="Meiryo UI" pitchFamily="50" charset="-128"/>
                <a:cs typeface="Meiryo UI" pitchFamily="50" charset="-128"/>
                <a:sym typeface="Wingdings" panose="05000000000000000000" pitchFamily="2" charset="2"/>
              </a:rPr>
              <a:t>：</a:t>
            </a:r>
            <a:r>
              <a:rPr lang="ja-JP" altLang="en-US" sz="2400" b="1" dirty="0" smtClean="0">
                <a:solidFill>
                  <a:srgbClr val="FF0000"/>
                </a:solidFill>
                <a:latin typeface="Meiryo UI" pitchFamily="50" charset="-128"/>
                <a:ea typeface="Meiryo UI" pitchFamily="50" charset="-128"/>
                <a:cs typeface="Meiryo UI" pitchFamily="50" charset="-128"/>
                <a:sym typeface="Wingdings" panose="05000000000000000000" pitchFamily="2" charset="2"/>
              </a:rPr>
              <a:t>初期段階の症状として</a:t>
            </a:r>
            <a:endParaRPr lang="en-US" altLang="ja-JP" sz="2400" b="1" dirty="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「今まで何気なくしていたことができなくなる。」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「何かをするのに、今まで以上に労力がかかる」</a:t>
            </a:r>
            <a:endParaRPr lang="en-US" altLang="ja-JP" sz="2400" b="1" dirty="0">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400" b="1" dirty="0" smtClean="0">
                <a:solidFill>
                  <a:srgbClr val="7152BE"/>
                </a:solidFill>
                <a:latin typeface="Meiryo UI" pitchFamily="50" charset="-128"/>
                <a:ea typeface="Meiryo UI" pitchFamily="50" charset="-128"/>
                <a:cs typeface="Meiryo UI" pitchFamily="50" charset="-128"/>
              </a:rPr>
              <a:t>  臨床での現れ方</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 セルフケアが難しくなる</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 内服管理が</a:t>
            </a:r>
            <a:r>
              <a:rPr lang="ja-JP" altLang="en-US" sz="2400" b="1" dirty="0">
                <a:solidFill>
                  <a:srgbClr val="7152BE"/>
                </a:solidFill>
                <a:latin typeface="Meiryo UI" pitchFamily="50" charset="-128"/>
                <a:ea typeface="Meiryo UI" pitchFamily="50" charset="-128"/>
                <a:cs typeface="Meiryo UI" pitchFamily="50" charset="-128"/>
              </a:rPr>
              <a:t>困難</a:t>
            </a:r>
            <a:r>
              <a:rPr lang="ja-JP" altLang="en-US" sz="2400" b="1" dirty="0" smtClean="0">
                <a:solidFill>
                  <a:srgbClr val="7152BE"/>
                </a:solidFill>
                <a:latin typeface="Meiryo UI" pitchFamily="50" charset="-128"/>
                <a:ea typeface="Meiryo UI" pitchFamily="50" charset="-128"/>
                <a:cs typeface="Meiryo UI" pitchFamily="50" charset="-128"/>
              </a:rPr>
              <a:t>にな</a:t>
            </a:r>
            <a:r>
              <a:rPr lang="ja-JP" altLang="en-US" sz="2400" b="1" dirty="0">
                <a:solidFill>
                  <a:srgbClr val="7152BE"/>
                </a:solidFill>
                <a:latin typeface="Meiryo UI" pitchFamily="50" charset="-128"/>
                <a:ea typeface="Meiryo UI" pitchFamily="50" charset="-128"/>
                <a:cs typeface="Meiryo UI" pitchFamily="50" charset="-128"/>
              </a:rPr>
              <a:t>る</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54</a:t>
            </a:fld>
            <a:endParaRPr lang="ja-JP" altLang="en-US">
              <a:solidFill>
                <a:prstClr val="black">
                  <a:tint val="75000"/>
                </a:prstClr>
              </a:solidFill>
            </a:endParaRPr>
          </a:p>
        </p:txBody>
      </p:sp>
    </p:spTree>
    <p:extLst>
      <p:ext uri="{BB962C8B-B14F-4D97-AF65-F5344CB8AC3E}">
        <p14:creationId xmlns:p14="http://schemas.microsoft.com/office/powerpoint/2010/main" val="22216671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59859" y="350237"/>
            <a:ext cx="6387353"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中核症状③：</a:t>
            </a:r>
            <a:r>
              <a:rPr lang="ja-JP" altLang="en-US" sz="3200" b="1" dirty="0" smtClean="0">
                <a:solidFill>
                  <a:srgbClr val="FF0000"/>
                </a:solidFill>
                <a:latin typeface="Meiryo UI" pitchFamily="50" charset="-128"/>
                <a:ea typeface="Meiryo UI" pitchFamily="50" charset="-128"/>
                <a:cs typeface="Meiryo UI" pitchFamily="50" charset="-128"/>
              </a:rPr>
              <a:t>視空間認知障害</a:t>
            </a:r>
            <a:endParaRPr lang="en-US" altLang="ja-JP" sz="2400" b="1" dirty="0">
              <a:solidFill>
                <a:srgbClr val="FF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628590"/>
            <a:ext cx="8743203" cy="503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複数</a:t>
            </a:r>
            <a:r>
              <a:rPr lang="ja-JP" altLang="en-US" sz="2400" b="1" dirty="0" smtClean="0">
                <a:latin typeface="Meiryo UI" pitchFamily="50" charset="-128"/>
                <a:ea typeface="Meiryo UI" pitchFamily="50" charset="-128"/>
                <a:cs typeface="Meiryo UI" pitchFamily="50" charset="-128"/>
              </a:rPr>
              <a:t>の</a:t>
            </a:r>
            <a:r>
              <a:rPr lang="ja-JP" altLang="en-US" sz="2400" b="1" dirty="0">
                <a:latin typeface="Meiryo UI" pitchFamily="50" charset="-128"/>
                <a:ea typeface="Meiryo UI" pitchFamily="50" charset="-128"/>
                <a:cs typeface="Meiryo UI" pitchFamily="50" charset="-128"/>
              </a:rPr>
              <a:t>物</a:t>
            </a:r>
            <a:r>
              <a:rPr lang="ja-JP" altLang="en-US" sz="2400" b="1" dirty="0" smtClean="0">
                <a:latin typeface="Meiryo UI" pitchFamily="50" charset="-128"/>
                <a:ea typeface="Meiryo UI" pitchFamily="50" charset="-128"/>
                <a:cs typeface="Meiryo UI" pitchFamily="50" charset="-128"/>
              </a:rPr>
              <a:t>の位置関係をつかむのが苦手になる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自分と物との関係をつかむのが苦手になる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endParaRPr lang="en-US" altLang="ja-JP" sz="2400" b="1" dirty="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患者の体験</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影がかかるとそれが何か、つかみにくくなる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体をうまく動かせない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endParaRPr lang="en-US" altLang="ja-JP" sz="2400" b="1" dirty="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臨床での現れ方</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 トイレにうまく座れない</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800" b="1" dirty="0">
                <a:solidFill>
                  <a:srgbClr val="FF0000"/>
                </a:solidFill>
                <a:latin typeface="Meiryo UI" pitchFamily="50" charset="-128"/>
                <a:ea typeface="Meiryo UI" pitchFamily="50" charset="-128"/>
                <a:cs typeface="Meiryo UI" pitchFamily="50" charset="-128"/>
              </a:rPr>
              <a:t> </a:t>
            </a:r>
            <a:r>
              <a:rPr lang="ja-JP" altLang="en-US" sz="2800" b="1" dirty="0" smtClean="0">
                <a:solidFill>
                  <a:srgbClr val="FF0000"/>
                </a:solidFill>
                <a:latin typeface="Meiryo UI" pitchFamily="50" charset="-128"/>
                <a:ea typeface="Meiryo UI" pitchFamily="50" charset="-128"/>
                <a:cs typeface="Meiryo UI" pitchFamily="50" charset="-128"/>
              </a:rPr>
              <a:t> </a:t>
            </a:r>
            <a:r>
              <a:rPr lang="ja-JP" altLang="en-US" sz="2800" b="1" u="sng" dirty="0" smtClean="0">
                <a:solidFill>
                  <a:srgbClr val="FF0000"/>
                </a:solidFill>
                <a:latin typeface="Meiryo UI" pitchFamily="50" charset="-128"/>
                <a:ea typeface="Meiryo UI" pitchFamily="50" charset="-128"/>
                <a:cs typeface="Meiryo UI" pitchFamily="50" charset="-128"/>
              </a:rPr>
              <a:t>入院中では、トイレや食事の場面でのアセスメントが重要</a:t>
            </a:r>
            <a:endParaRPr lang="ja-JP" altLang="en-US" sz="2800" b="1" u="sng" dirty="0">
              <a:solidFill>
                <a:srgbClr val="FF0000"/>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55</a:t>
            </a:fld>
            <a:endParaRPr lang="ja-JP" altLang="en-US">
              <a:solidFill>
                <a:prstClr val="black">
                  <a:tint val="75000"/>
                </a:prstClr>
              </a:solidFill>
            </a:endParaRPr>
          </a:p>
        </p:txBody>
      </p:sp>
    </p:spTree>
    <p:extLst>
      <p:ext uri="{BB962C8B-B14F-4D97-AF65-F5344CB8AC3E}">
        <p14:creationId xmlns:p14="http://schemas.microsoft.com/office/powerpoint/2010/main" val="31552989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00200" y="308843"/>
            <a:ext cx="5714999"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中核症状④・⑤：</a:t>
            </a:r>
            <a:r>
              <a:rPr lang="ja-JP" altLang="en-US" sz="3200" b="1" dirty="0" smtClean="0">
                <a:solidFill>
                  <a:srgbClr val="FF0000"/>
                </a:solidFill>
                <a:latin typeface="Meiryo UI" pitchFamily="50" charset="-128"/>
                <a:ea typeface="Meiryo UI" pitchFamily="50" charset="-128"/>
                <a:cs typeface="Meiryo UI" pitchFamily="50" charset="-128"/>
              </a:rPr>
              <a:t>失語、失行</a:t>
            </a:r>
            <a:endParaRPr lang="en-US" altLang="ja-JP" sz="2400" b="1" dirty="0">
              <a:solidFill>
                <a:srgbClr val="FF0000"/>
              </a:solidFill>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783484" y="1116798"/>
            <a:ext cx="7530991" cy="527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135000"/>
              </a:lnSpc>
            </a:pPr>
            <a:r>
              <a:rPr lang="ja-JP" altLang="en-US" sz="2800" b="1" u="sng" dirty="0" smtClean="0">
                <a:solidFill>
                  <a:srgbClr val="FF0000"/>
                </a:solidFill>
                <a:latin typeface="Meiryo UI" pitchFamily="50" charset="-128"/>
                <a:ea typeface="Meiryo UI" pitchFamily="50" charset="-128"/>
                <a:cs typeface="Meiryo UI" pitchFamily="50" charset="-128"/>
              </a:rPr>
              <a:t>（この症状の出現は中度～重度の症状である）  </a:t>
            </a:r>
            <a:endParaRPr lang="en-US" altLang="ja-JP" sz="2800" b="1" u="sng"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失語</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smtClean="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言葉の理解、発語が困難になる</a:t>
            </a:r>
            <a:r>
              <a:rPr lang="en-US" altLang="ja-JP" sz="2400" b="1" dirty="0" smtClean="0">
                <a:latin typeface="Meiryo UI" pitchFamily="50" charset="-128"/>
                <a:ea typeface="Meiryo UI" pitchFamily="50" charset="-128"/>
                <a:cs typeface="Meiryo UI" pitchFamily="50" charset="-128"/>
              </a:rPr>
              <a:t/>
            </a:r>
            <a:br>
              <a:rPr lang="en-US" altLang="ja-JP" sz="2400" b="1" dirty="0" smtClean="0">
                <a:latin typeface="Meiryo UI" pitchFamily="50" charset="-128"/>
                <a:ea typeface="Meiryo UI" pitchFamily="50" charset="-128"/>
                <a:cs typeface="Meiryo UI" pitchFamily="50" charset="-128"/>
              </a:rPr>
            </a:br>
            <a:r>
              <a:rPr lang="ja-JP" altLang="en-US" sz="2400" b="1" dirty="0" smtClean="0">
                <a:latin typeface="Meiryo UI" pitchFamily="50" charset="-128"/>
                <a:ea typeface="Meiryo UI" pitchFamily="50" charset="-128"/>
                <a:cs typeface="Meiryo UI" pitchFamily="50" charset="-128"/>
              </a:rPr>
              <a:t>    アルツハイマー型</a:t>
            </a:r>
            <a:r>
              <a:rPr lang="ja-JP" altLang="en-US" sz="2400" b="1" dirty="0">
                <a:latin typeface="Meiryo UI" pitchFamily="50" charset="-128"/>
                <a:ea typeface="Meiryo UI" pitchFamily="50" charset="-128"/>
                <a:cs typeface="Meiryo UI" pitchFamily="50" charset="-128"/>
              </a:rPr>
              <a:t>認知症</a:t>
            </a:r>
            <a:r>
              <a:rPr lang="ja-JP" altLang="en-US" sz="2400" b="1" dirty="0" smtClean="0">
                <a:latin typeface="Meiryo UI" pitchFamily="50" charset="-128"/>
                <a:ea typeface="Meiryo UI" pitchFamily="50" charset="-128"/>
                <a:cs typeface="Meiryo UI" pitchFamily="50" charset="-128"/>
              </a:rPr>
              <a:t>の場合、言葉の想起が</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困難になり「あれ、それ」などの代名詞が多くなる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a:t>
            </a:r>
            <a:r>
              <a:rPr lang="ja-JP" altLang="en-US" sz="2400" b="1" dirty="0">
                <a:latin typeface="Meiryo UI" pitchFamily="50" charset="-128"/>
                <a:ea typeface="Meiryo UI" pitchFamily="50" charset="-128"/>
                <a:cs typeface="Meiryo UI" pitchFamily="50" charset="-128"/>
              </a:rPr>
              <a:t>失</a:t>
            </a:r>
            <a:r>
              <a:rPr lang="ja-JP" altLang="en-US" sz="2400" b="1" dirty="0" smtClean="0">
                <a:latin typeface="Meiryo UI" pitchFamily="50" charset="-128"/>
                <a:ea typeface="Meiryo UI" pitchFamily="50" charset="-128"/>
                <a:cs typeface="Meiryo UI" pitchFamily="50" charset="-128"/>
              </a:rPr>
              <a:t>行</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運動能力は保たれているが、目的を持った行動が</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できなくなる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例：箸を使えない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56</a:t>
            </a:fld>
            <a:endParaRPr lang="ja-JP" altLang="en-US">
              <a:solidFill>
                <a:prstClr val="black">
                  <a:tint val="75000"/>
                </a:prstClr>
              </a:solidFill>
            </a:endParaRPr>
          </a:p>
        </p:txBody>
      </p:sp>
    </p:spTree>
    <p:extLst>
      <p:ext uri="{BB962C8B-B14F-4D97-AF65-F5344CB8AC3E}">
        <p14:creationId xmlns:p14="http://schemas.microsoft.com/office/powerpoint/2010/main" val="3241717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28749" y="266835"/>
            <a:ext cx="6195731"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中核症状⑥：複雑性注意</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504497" y="1057680"/>
            <a:ext cx="8190867" cy="54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注意</a:t>
            </a:r>
            <a:r>
              <a:rPr lang="ja-JP" altLang="en-US" sz="2400" b="1" dirty="0" smtClean="0">
                <a:latin typeface="Meiryo UI" pitchFamily="50" charset="-128"/>
                <a:ea typeface="Meiryo UI" pitchFamily="50" charset="-128"/>
                <a:cs typeface="Meiryo UI" pitchFamily="50" charset="-128"/>
              </a:rPr>
              <a:t>の障害</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必要なところに注意が向けられない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気が散る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いくつかの重要なところに注意を分けてむけることができない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a:t>
            </a:r>
            <a:r>
              <a:rPr lang="ja-JP" altLang="en-US" sz="2400" b="1" dirty="0">
                <a:latin typeface="Meiryo UI" pitchFamily="50" charset="-128"/>
                <a:ea typeface="Meiryo UI" pitchFamily="50" charset="-128"/>
                <a:cs typeface="Meiryo UI" pitchFamily="50" charset="-128"/>
              </a:rPr>
              <a:t>認知症</a:t>
            </a:r>
            <a:r>
              <a:rPr lang="ja-JP" altLang="en-US" sz="2400" b="1" dirty="0" smtClean="0">
                <a:latin typeface="Meiryo UI" pitchFamily="50" charset="-128"/>
                <a:ea typeface="Meiryo UI" pitchFamily="50" charset="-128"/>
                <a:cs typeface="Meiryo UI" pitchFamily="50" charset="-128"/>
              </a:rPr>
              <a:t>の</a:t>
            </a:r>
            <a:r>
              <a:rPr lang="ja-JP" altLang="en-US" sz="2400" b="1" dirty="0">
                <a:latin typeface="Meiryo UI" pitchFamily="50" charset="-128"/>
                <a:ea typeface="Meiryo UI" pitchFamily="50" charset="-128"/>
                <a:cs typeface="Meiryo UI" pitchFamily="50" charset="-128"/>
              </a:rPr>
              <a:t>人</a:t>
            </a:r>
            <a:r>
              <a:rPr lang="ja-JP" altLang="en-US" sz="2400" b="1" dirty="0" smtClean="0">
                <a:latin typeface="Meiryo UI" pitchFamily="50" charset="-128"/>
                <a:ea typeface="Meiryo UI" pitchFamily="50" charset="-128"/>
                <a:cs typeface="Meiryo UI" pitchFamily="50" charset="-128"/>
              </a:rPr>
              <a:t>の体験</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あれこれ気になってどうしてよいかわからない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集中するのに疲れる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400" b="1" dirty="0" smtClean="0">
                <a:solidFill>
                  <a:srgbClr val="7152BE"/>
                </a:solidFill>
                <a:latin typeface="Meiryo UI" pitchFamily="50" charset="-128"/>
                <a:ea typeface="Meiryo UI" pitchFamily="50" charset="-128"/>
                <a:cs typeface="Meiryo UI" pitchFamily="50" charset="-128"/>
              </a:rPr>
              <a:t>     臨床での現れ方</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solidFill>
                  <a:srgbClr val="7152BE"/>
                </a:solidFill>
                <a:latin typeface="Meiryo UI" pitchFamily="50" charset="-128"/>
                <a:ea typeface="Meiryo UI" pitchFamily="50" charset="-128"/>
                <a:cs typeface="Meiryo UI" pitchFamily="50" charset="-128"/>
              </a:rPr>
              <a:t>       ◆ 大部屋でほかの患者や見舞客に気を取られてしまう</a:t>
            </a:r>
            <a:endParaRPr lang="en-US" altLang="ja-JP" sz="2400" b="1" dirty="0" smtClean="0">
              <a:solidFill>
                <a:srgbClr val="7152BE"/>
              </a:solidFill>
              <a:latin typeface="Meiryo UI" pitchFamily="50" charset="-128"/>
              <a:ea typeface="Meiryo UI" pitchFamily="50" charset="-128"/>
              <a:cs typeface="Meiryo UI" pitchFamily="50" charset="-128"/>
            </a:endParaRPr>
          </a:p>
          <a:p>
            <a:pPr marL="342900" indent="-342900" algn="ctr">
              <a:lnSpc>
                <a:spcPct val="135000"/>
              </a:lnSpc>
            </a:pPr>
            <a:r>
              <a:rPr lang="ja-JP" altLang="en-US" sz="2400" b="1" u="sng" dirty="0">
                <a:solidFill>
                  <a:srgbClr val="FF0000"/>
                </a:solidFill>
                <a:latin typeface="Meiryo UI" pitchFamily="50" charset="-128"/>
                <a:ea typeface="Meiryo UI" pitchFamily="50" charset="-128"/>
                <a:cs typeface="Meiryo UI" pitchFamily="50" charset="-128"/>
              </a:rPr>
              <a:t>入院中で</a:t>
            </a:r>
            <a:r>
              <a:rPr lang="ja-JP" altLang="en-US" sz="2400" b="1" u="sng" dirty="0" smtClean="0">
                <a:solidFill>
                  <a:srgbClr val="FF0000"/>
                </a:solidFill>
                <a:latin typeface="Meiryo UI" pitchFamily="50" charset="-128"/>
                <a:ea typeface="Meiryo UI" pitchFamily="50" charset="-128"/>
                <a:cs typeface="Meiryo UI" pitchFamily="50" charset="-128"/>
              </a:rPr>
              <a:t>は転倒・転落、誤嚥などのリスクが高まる</a:t>
            </a:r>
            <a:endParaRPr lang="en-US" altLang="ja-JP" sz="2400" b="1" u="sng" dirty="0" smtClean="0">
              <a:solidFill>
                <a:srgbClr val="FF0000"/>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41951"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57</a:t>
            </a:fld>
            <a:endParaRPr lang="ja-JP" altLang="en-US">
              <a:solidFill>
                <a:prstClr val="black">
                  <a:tint val="75000"/>
                </a:prstClr>
              </a:solidFill>
            </a:endParaRPr>
          </a:p>
        </p:txBody>
      </p:sp>
    </p:spTree>
    <p:extLst>
      <p:ext uri="{BB962C8B-B14F-4D97-AF65-F5344CB8AC3E}">
        <p14:creationId xmlns:p14="http://schemas.microsoft.com/office/powerpoint/2010/main" val="19707418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457200" y="1593850"/>
            <a:ext cx="8242300" cy="4781550"/>
          </a:xfrm>
          <a:prstGeom prst="roundRect">
            <a:avLst>
              <a:gd name="adj" fmla="val 48505"/>
            </a:avLst>
          </a:prstGeom>
          <a:solidFill>
            <a:srgbClr val="D2C8EA"/>
          </a:solidFill>
          <a:ln w="76200">
            <a:solidFill>
              <a:srgbClr val="FF0000"/>
            </a:solidFill>
          </a:ln>
          <a:extLst/>
        </p:spPr>
        <p:txBody>
          <a:bodyPr wrap="none" anchor="ctr"/>
          <a:lstStyle/>
          <a:p>
            <a:pPr algn="r" eaLnBrk="1" hangingPunct="1"/>
            <a:endParaRPr lang="ja-JP" altLang="ja-JP"/>
          </a:p>
        </p:txBody>
      </p:sp>
      <p:sp>
        <p:nvSpPr>
          <p:cNvPr id="38915" name="Oval 3"/>
          <p:cNvSpPr>
            <a:spLocks noChangeArrowheads="1"/>
          </p:cNvSpPr>
          <p:nvPr/>
        </p:nvSpPr>
        <p:spPr bwMode="auto">
          <a:xfrm>
            <a:off x="722313" y="1912938"/>
            <a:ext cx="4283075" cy="4159250"/>
          </a:xfrm>
          <a:prstGeom prst="ellipse">
            <a:avLst/>
          </a:prstGeom>
          <a:solidFill>
            <a:srgbClr val="8A71C9"/>
          </a:solidFill>
          <a:ln>
            <a:noFill/>
          </a:ln>
          <a:extLst/>
        </p:spPr>
        <p:txBody>
          <a:bodyPr wrap="none" anchor="ctr"/>
          <a:lstStyle/>
          <a:p>
            <a:pPr algn="r" eaLnBrk="1" hangingPunct="1"/>
            <a:endParaRPr lang="ja-JP" altLang="ja-JP"/>
          </a:p>
        </p:txBody>
      </p:sp>
      <p:sp>
        <p:nvSpPr>
          <p:cNvPr id="38916" name="Text Box 5"/>
          <p:cNvSpPr txBox="1">
            <a:spLocks noChangeArrowheads="1"/>
          </p:cNvSpPr>
          <p:nvPr/>
        </p:nvSpPr>
        <p:spPr bwMode="auto">
          <a:xfrm>
            <a:off x="5454098" y="3270250"/>
            <a:ext cx="2344738" cy="16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dirty="0" smtClean="0">
                <a:latin typeface="Meiryo UI" pitchFamily="50" charset="-128"/>
                <a:ea typeface="Meiryo UI" pitchFamily="50" charset="-128"/>
                <a:cs typeface="Meiryo UI" pitchFamily="50" charset="-128"/>
              </a:rPr>
              <a:t>･ 抑うつ</a:t>
            </a: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興奮</a:t>
            </a: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徘徊</a:t>
            </a:r>
            <a:endParaRPr lang="en-US" altLang="ja-JP" sz="2400" b="1" dirty="0" smtClean="0">
              <a:latin typeface="Meiryo UI" pitchFamily="50" charset="-128"/>
              <a:ea typeface="Meiryo UI" pitchFamily="50" charset="-128"/>
              <a:cs typeface="Meiryo UI" pitchFamily="50" charset="-128"/>
            </a:endParaRPr>
          </a:p>
          <a:p>
            <a:pPr eaLnBrk="1" hangingPunct="1">
              <a:spcBef>
                <a:spcPts val="300"/>
              </a:spcBef>
            </a:pPr>
            <a:r>
              <a:rPr lang="ja-JP" altLang="en-US" sz="2400" b="1" dirty="0" smtClean="0">
                <a:latin typeface="Meiryo UI" pitchFamily="50" charset="-128"/>
                <a:ea typeface="Meiryo UI" pitchFamily="50" charset="-128"/>
                <a:cs typeface="Meiryo UI" pitchFamily="50" charset="-128"/>
              </a:rPr>
              <a:t>             など</a:t>
            </a:r>
          </a:p>
        </p:txBody>
      </p:sp>
      <p:sp>
        <p:nvSpPr>
          <p:cNvPr id="38918" name="AutoShape 7"/>
          <p:cNvSpPr>
            <a:spLocks noChangeArrowheads="1"/>
          </p:cNvSpPr>
          <p:nvPr/>
        </p:nvSpPr>
        <p:spPr bwMode="auto">
          <a:xfrm>
            <a:off x="1663700" y="2528888"/>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400" b="1" dirty="0" smtClean="0">
                <a:latin typeface="Meiryo UI" pitchFamily="50" charset="-128"/>
                <a:ea typeface="Meiryo UI" pitchFamily="50" charset="-128"/>
                <a:cs typeface="Meiryo UI" pitchFamily="50" charset="-128"/>
              </a:rPr>
              <a:t>中核</a:t>
            </a:r>
            <a:r>
              <a:rPr lang="ja-JP" altLang="en-US" sz="2400" b="1" dirty="0">
                <a:latin typeface="Meiryo UI" pitchFamily="50" charset="-128"/>
                <a:ea typeface="Meiryo UI" pitchFamily="50" charset="-128"/>
                <a:cs typeface="Meiryo UI" pitchFamily="50" charset="-128"/>
              </a:rPr>
              <a:t>症状</a:t>
            </a:r>
          </a:p>
        </p:txBody>
      </p:sp>
      <p:sp>
        <p:nvSpPr>
          <p:cNvPr id="38919" name="AutoShape 8"/>
          <p:cNvSpPr>
            <a:spLocks noChangeArrowheads="1"/>
          </p:cNvSpPr>
          <p:nvPr/>
        </p:nvSpPr>
        <p:spPr bwMode="auto">
          <a:xfrm>
            <a:off x="4910138" y="2538413"/>
            <a:ext cx="3206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200" b="1">
                <a:latin typeface="Meiryo UI" pitchFamily="50" charset="-128"/>
                <a:ea typeface="Meiryo UI" pitchFamily="50" charset="-128"/>
                <a:cs typeface="Meiryo UI" pitchFamily="50" charset="-128"/>
              </a:rPr>
              <a:t>行動・心理症状</a:t>
            </a:r>
            <a:r>
              <a:rPr lang="en-US" altLang="ja-JP" sz="2200" b="1">
                <a:latin typeface="Meiryo UI" pitchFamily="50" charset="-128"/>
                <a:ea typeface="Meiryo UI" pitchFamily="50" charset="-128"/>
                <a:cs typeface="Meiryo UI" pitchFamily="50" charset="-128"/>
              </a:rPr>
              <a:t>(BPSD)</a:t>
            </a:r>
            <a:endParaRPr lang="ja-JP" altLang="en-US" sz="2200" b="1">
              <a:latin typeface="Meiryo UI" pitchFamily="50" charset="-128"/>
              <a:ea typeface="Meiryo UI" pitchFamily="50" charset="-128"/>
              <a:cs typeface="Meiryo UI" pitchFamily="50" charset="-128"/>
            </a:endParaRPr>
          </a:p>
        </p:txBody>
      </p:sp>
      <p:sp>
        <p:nvSpPr>
          <p:cNvPr id="38920" name="Text Box 9"/>
          <p:cNvSpPr txBox="1">
            <a:spLocks noChangeArrowheads="1"/>
          </p:cNvSpPr>
          <p:nvPr/>
        </p:nvSpPr>
        <p:spPr bwMode="auto">
          <a:xfrm>
            <a:off x="1663700" y="3256769"/>
            <a:ext cx="2339187" cy="22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400" b="1" dirty="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 複雑性注意</a:t>
            </a:r>
            <a:endParaRPr lang="en-US" altLang="ja-JP" sz="24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実行機能</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記憶の障害</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400" b="1" dirty="0" smtClean="0">
                <a:solidFill>
                  <a:schemeClr val="bg1"/>
                </a:solidFill>
                <a:latin typeface="Meiryo UI" pitchFamily="50" charset="-128"/>
                <a:ea typeface="Meiryo UI" pitchFamily="50" charset="-128"/>
                <a:cs typeface="Meiryo UI" pitchFamily="50" charset="-128"/>
              </a:rPr>
              <a:t>               など</a:t>
            </a:r>
            <a:endParaRPr lang="en-US" altLang="ja-JP" sz="2400" b="1" dirty="0" smtClean="0">
              <a:solidFill>
                <a:schemeClr val="bg1"/>
              </a:solidFill>
              <a:latin typeface="Meiryo UI" pitchFamily="50" charset="-128"/>
              <a:ea typeface="Meiryo UI" pitchFamily="50" charset="-128"/>
              <a:cs typeface="Meiryo UI" pitchFamily="50" charset="-128"/>
            </a:endParaRPr>
          </a:p>
          <a:p>
            <a:pPr eaLnBrk="1" hangingPunct="1">
              <a:spcBef>
                <a:spcPts val="600"/>
              </a:spcBef>
            </a:pPr>
            <a:endParaRPr lang="en-US" altLang="ja-JP" sz="2200" b="1" dirty="0" smtClean="0">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79375" y="204951"/>
            <a:ext cx="8997950" cy="6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3200" b="1" dirty="0" smtClean="0">
                <a:latin typeface="Meiryo UI" pitchFamily="50" charset="-128"/>
                <a:ea typeface="Meiryo UI" pitchFamily="50" charset="-128"/>
                <a:cs typeface="Meiryo UI" pitchFamily="50" charset="-128"/>
              </a:rPr>
              <a:t>中核</a:t>
            </a:r>
            <a:r>
              <a:rPr lang="ja-JP" altLang="en-US" sz="3200" b="1" dirty="0">
                <a:latin typeface="Meiryo UI" pitchFamily="50" charset="-128"/>
                <a:ea typeface="Meiryo UI" pitchFamily="50" charset="-128"/>
                <a:cs typeface="Meiryo UI" pitchFamily="50" charset="-128"/>
              </a:rPr>
              <a:t>症状</a:t>
            </a:r>
            <a:r>
              <a:rPr lang="ja-JP" altLang="en-US" sz="3200" b="1" dirty="0" smtClean="0">
                <a:latin typeface="Meiryo UI" pitchFamily="50" charset="-128"/>
                <a:ea typeface="Meiryo UI" pitchFamily="50" charset="-128"/>
                <a:cs typeface="Meiryo UI" pitchFamily="50" charset="-128"/>
              </a:rPr>
              <a:t>と</a:t>
            </a:r>
            <a:r>
              <a:rPr lang="ja-JP" altLang="en-US" sz="3200" b="1" dirty="0">
                <a:latin typeface="Meiryo UI" pitchFamily="50" charset="-128"/>
                <a:ea typeface="Meiryo UI" pitchFamily="50" charset="-128"/>
                <a:cs typeface="Meiryo UI" pitchFamily="50" charset="-128"/>
              </a:rPr>
              <a:t>行動</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心理症状</a:t>
            </a:r>
            <a:r>
              <a:rPr lang="en-US" altLang="ja-JP" sz="3200" b="1" dirty="0">
                <a:latin typeface="Meiryo UI" pitchFamily="50" charset="-128"/>
                <a:ea typeface="Meiryo UI" pitchFamily="50" charset="-128"/>
                <a:cs typeface="Meiryo UI" pitchFamily="50" charset="-128"/>
              </a:rPr>
              <a:t>(BPSD)</a:t>
            </a:r>
            <a:endParaRPr lang="ja-JP" altLang="en-US" sz="3200" b="1" dirty="0">
              <a:latin typeface="Meiryo UI" pitchFamily="50" charset="-128"/>
              <a:ea typeface="Meiryo UI" pitchFamily="50" charset="-128"/>
              <a:cs typeface="Meiryo UI" pitchFamily="50" charset="-128"/>
            </a:endParaRPr>
          </a:p>
        </p:txBody>
      </p:sp>
      <p:sp>
        <p:nvSpPr>
          <p:cNvPr id="11" name="Rectangle 3"/>
          <p:cNvSpPr>
            <a:spLocks noChangeArrowheads="1"/>
          </p:cNvSpPr>
          <p:nvPr/>
        </p:nvSpPr>
        <p:spPr bwMode="auto">
          <a:xfrm>
            <a:off x="241951"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fld id="{2DE4691A-696D-4AA3-B921-C52E33D84B61}" type="slidenum">
              <a:rPr lang="ja-JP" altLang="en-US" smtClean="0">
                <a:solidFill>
                  <a:prstClr val="black">
                    <a:tint val="75000"/>
                  </a:prstClr>
                </a:solidFill>
              </a:rPr>
              <a:pPr/>
              <a:t>58</a:t>
            </a:fld>
            <a:endParaRPr lang="ja-JP" altLang="en-US">
              <a:solidFill>
                <a:prstClr val="black">
                  <a:tint val="75000"/>
                </a:prstClr>
              </a:solidFill>
            </a:endParaRPr>
          </a:p>
        </p:txBody>
      </p:sp>
    </p:spTree>
    <p:extLst>
      <p:ext uri="{BB962C8B-B14F-4D97-AF65-F5344CB8AC3E}">
        <p14:creationId xmlns:p14="http://schemas.microsoft.com/office/powerpoint/2010/main" val="3097956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79054" y="203500"/>
            <a:ext cx="8510588" cy="625177"/>
          </a:xfrm>
        </p:spPr>
        <p:txBody>
          <a:bodyPr>
            <a:normAutofit/>
          </a:bodyPr>
          <a:lstStyle/>
          <a:p>
            <a:r>
              <a:rPr lang="ja-JP" altLang="en-US" sz="3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中核症状と</a:t>
            </a:r>
            <a:r>
              <a:rPr lang="en-US" altLang="ja-JP" sz="3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BPSD</a:t>
            </a:r>
            <a:endPar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47" name="Rectangle 3"/>
          <p:cNvSpPr>
            <a:spLocks noGrp="1" noRot="1" noChangeArrowheads="1"/>
          </p:cNvSpPr>
          <p:nvPr>
            <p:ph idx="1"/>
          </p:nvPr>
        </p:nvSpPr>
        <p:spPr>
          <a:xfrm>
            <a:off x="925005" y="1014066"/>
            <a:ext cx="7277422" cy="4422775"/>
          </a:xfrm>
        </p:spPr>
        <p:txBody>
          <a:bodyPr anchor="ctr">
            <a:normAutofit/>
          </a:bodyPr>
          <a:lstStyle/>
          <a:p>
            <a:pPr marL="0" indent="0">
              <a:buNone/>
            </a:pP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中核症状</a:t>
            </a:r>
            <a:endParaRPr lang="en-US" altLang="ja-JP" sz="2800" b="1" u="sng"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200"/>
              </a:spcBef>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認知症の</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症状そのもの</a:t>
            </a:r>
            <a:endParaRPr lang="ja-JP" altLang="en-US"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pPr>
              <a:buFont typeface="Wingdings" pitchFamily="2" charset="2"/>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2800"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200"/>
              </a:spcBef>
              <a:buNone/>
            </a:pPr>
            <a:r>
              <a:rPr lang="ja-JP" altLang="en-US" sz="2800" b="1" u="sng" dirty="0" smtClean="0">
                <a:latin typeface="Meiryo UI" panose="020B0604030504040204" pitchFamily="50" charset="-128"/>
                <a:ea typeface="Meiryo UI" panose="020B0604030504040204" pitchFamily="50" charset="-128"/>
                <a:cs typeface="Meiryo UI" panose="020B0604030504040204" pitchFamily="50" charset="-128"/>
              </a:rPr>
              <a:t>行動・心理症状</a:t>
            </a:r>
            <a:r>
              <a:rPr lang="en-US" altLang="ja-JP" sz="2800" b="1" u="sng" dirty="0" smtClean="0">
                <a:latin typeface="Meiryo UI" panose="020B0604030504040204" pitchFamily="50" charset="-128"/>
                <a:ea typeface="Meiryo UI" panose="020B0604030504040204" pitchFamily="50" charset="-128"/>
                <a:cs typeface="Meiryo UI" panose="020B0604030504040204" pitchFamily="50" charset="-128"/>
              </a:rPr>
              <a:t>(BPSD)</a:t>
            </a:r>
          </a:p>
          <a:p>
            <a:pPr marL="0" indent="0">
              <a:spcBef>
                <a:spcPts val="1200"/>
              </a:spcBef>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中核症状によって、環境にうまく適応</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できない</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結果生じた</a:t>
            </a:r>
            <a:r>
              <a:rPr lang="ja-JP" altLang="en-US"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副産物」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79054" y="8958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464023" y="4722125"/>
            <a:ext cx="8384355" cy="1760562"/>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中核症状によって、周囲の</a:t>
            </a:r>
            <a:r>
              <a:rPr kumimoji="1" lang="ja-JP" altLang="en-US"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ＭＳ Ｐゴシック" pitchFamily="50" charset="-128"/>
              </a:rPr>
              <a:t>環境に適応できなくなる</a:t>
            </a:r>
            <a:endParaRPr kumimoji="1" lang="en-US" altLang="ja-JP"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rgbClr val="FF0000"/>
              </a:solidFill>
              <a:effectLst>
                <a:outerShdw blurRad="38100" dist="38100" dir="2700000" algn="tl">
                  <a:srgbClr val="000000">
                    <a:alpha val="43137"/>
                  </a:srgbClr>
                </a:outerShdw>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dirty="0">
                <a:effectLst>
                  <a:outerShdw blurRad="38100" dist="38100" dir="2700000" algn="tl">
                    <a:srgbClr val="000000">
                      <a:alpha val="43137"/>
                    </a:srgbClr>
                  </a:outerShdw>
                </a:effectLst>
                <a:latin typeface="Arial" charset="0"/>
              </a:rPr>
              <a:t>焦燥</a:t>
            </a:r>
            <a:r>
              <a:rPr lang="ja-JP" altLang="en-US" sz="2800" dirty="0" smtClean="0">
                <a:effectLst>
                  <a:outerShdw blurRad="38100" dist="38100" dir="2700000" algn="tl">
                    <a:srgbClr val="000000">
                      <a:alpha val="43137"/>
                    </a:srgbClr>
                  </a:outerShdw>
                </a:effectLst>
                <a:latin typeface="Arial" charset="0"/>
              </a:rPr>
              <a:t>や恥</a:t>
            </a:r>
            <a:r>
              <a:rPr lang="ja-JP" altLang="en-US" sz="2800" dirty="0">
                <a:effectLst>
                  <a:outerShdw blurRad="38100" dist="38100" dir="2700000" algn="tl">
                    <a:srgbClr val="000000">
                      <a:alpha val="43137"/>
                    </a:srgbClr>
                  </a:outerShdw>
                </a:effectLst>
                <a:latin typeface="Arial" charset="0"/>
              </a:rPr>
              <a:t>など</a:t>
            </a:r>
            <a:r>
              <a:rPr lang="ja-JP" altLang="en-US" sz="2800" dirty="0" smtClean="0">
                <a:effectLst>
                  <a:outerShdw blurRad="38100" dist="38100" dir="2700000" algn="tl">
                    <a:srgbClr val="000000">
                      <a:alpha val="43137"/>
                    </a:srgbClr>
                  </a:outerShdw>
                </a:effectLst>
                <a:latin typeface="Arial" charset="0"/>
              </a:rPr>
              <a:t>の</a:t>
            </a:r>
            <a:r>
              <a:rPr lang="ja-JP" altLang="en-US" sz="2800" b="1" dirty="0" smtClean="0">
                <a:solidFill>
                  <a:srgbClr val="FF0000"/>
                </a:solidFill>
                <a:effectLst>
                  <a:outerShdw blurRad="38100" dist="38100" dir="2700000" algn="tl">
                    <a:srgbClr val="000000">
                      <a:alpha val="43137"/>
                    </a:srgbClr>
                  </a:outerShdw>
                </a:effectLst>
                <a:latin typeface="Arial" charset="0"/>
              </a:rPr>
              <a:t>情動面への影響</a:t>
            </a:r>
            <a:r>
              <a:rPr lang="ja-JP" altLang="en-US" sz="2800" dirty="0" smtClean="0">
                <a:effectLst>
                  <a:outerShdw blurRad="38100" dist="38100" dir="2700000" algn="tl">
                    <a:srgbClr val="000000">
                      <a:alpha val="43137"/>
                    </a:srgbClr>
                  </a:outerShdw>
                </a:effectLst>
                <a:latin typeface="Arial" charset="0"/>
              </a:rPr>
              <a:t>⇒行動として現れる。</a:t>
            </a:r>
            <a:endPar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下矢印 2"/>
          <p:cNvSpPr/>
          <p:nvPr/>
        </p:nvSpPr>
        <p:spPr bwMode="auto">
          <a:xfrm>
            <a:off x="3944203" y="5602406"/>
            <a:ext cx="846161" cy="197893"/>
          </a:xfrm>
          <a:prstGeom prst="downArrow">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 name="スライド番号プレースホルダー 4"/>
          <p:cNvSpPr>
            <a:spLocks noGrp="1"/>
          </p:cNvSpPr>
          <p:nvPr>
            <p:ph type="sldNum" sz="quarter" idx="12"/>
          </p:nvPr>
        </p:nvSpPr>
        <p:spPr/>
        <p:txBody>
          <a:bodyPr/>
          <a:lstStyle/>
          <a:p>
            <a:pPr>
              <a:defRPr/>
            </a:pPr>
            <a:fld id="{4ED978E9-DE30-41CA-8EE8-00A5622E5BAC}" type="slidenum">
              <a:rPr lang="en-US" altLang="ja-JP" smtClean="0"/>
              <a:pPr>
                <a:defRPr/>
              </a:pPr>
              <a:t>59</a:t>
            </a:fld>
            <a:endParaRPr lang="en-US" altLang="ja-JP"/>
          </a:p>
        </p:txBody>
      </p:sp>
    </p:spTree>
    <p:extLst>
      <p:ext uri="{BB962C8B-B14F-4D97-AF65-F5344CB8AC3E}">
        <p14:creationId xmlns:p14="http://schemas.microsoft.com/office/powerpoint/2010/main" val="404267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53995" y="331723"/>
            <a:ext cx="4433068"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一般病院における認知症</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647700" y="1448800"/>
            <a:ext cx="7982467"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solidFill>
                  <a:srgbClr val="7152BE"/>
                </a:solidFill>
                <a:latin typeface="Meiryo UI" pitchFamily="50" charset="-128"/>
                <a:ea typeface="Meiryo UI" pitchFamily="50" charset="-128"/>
                <a:cs typeface="Meiryo UI" pitchFamily="50" charset="-128"/>
              </a:rPr>
              <a:t>  </a:t>
            </a:r>
            <a:r>
              <a:rPr lang="ja-JP" altLang="en-US" sz="2600" b="1" dirty="0" smtClean="0">
                <a:solidFill>
                  <a:srgbClr val="7152BE"/>
                </a:solidFill>
                <a:latin typeface="Meiryo UI" pitchFamily="50" charset="-128"/>
                <a:ea typeface="Meiryo UI" pitchFamily="50" charset="-128"/>
                <a:cs typeface="Meiryo UI" pitchFamily="50" charset="-128"/>
              </a:rPr>
              <a:t>● </a:t>
            </a:r>
            <a:r>
              <a:rPr lang="ja-JP" altLang="en-US" sz="2600" b="1" dirty="0">
                <a:solidFill>
                  <a:srgbClr val="7152BE"/>
                </a:solidFill>
                <a:latin typeface="Meiryo UI" pitchFamily="50" charset="-128"/>
                <a:ea typeface="Meiryo UI" pitchFamily="50" charset="-128"/>
                <a:cs typeface="Meiryo UI" pitchFamily="50" charset="-128"/>
              </a:rPr>
              <a:t>認知症</a:t>
            </a:r>
            <a:r>
              <a:rPr lang="ja-JP" altLang="en-US" sz="2600" b="1" dirty="0" smtClean="0">
                <a:solidFill>
                  <a:srgbClr val="7152BE"/>
                </a:solidFill>
                <a:latin typeface="Meiryo UI" pitchFamily="50" charset="-128"/>
                <a:ea typeface="Meiryo UI" pitchFamily="50" charset="-128"/>
                <a:cs typeface="Meiryo UI" pitchFamily="50" charset="-128"/>
              </a:rPr>
              <a:t>の</a:t>
            </a:r>
            <a:r>
              <a:rPr lang="ja-JP" altLang="en-US" sz="2600" b="1" dirty="0">
                <a:solidFill>
                  <a:srgbClr val="7152BE"/>
                </a:solidFill>
                <a:latin typeface="Meiryo UI" pitchFamily="50" charset="-128"/>
                <a:ea typeface="Meiryo UI" pitchFamily="50" charset="-128"/>
                <a:cs typeface="Meiryo UI" pitchFamily="50" charset="-128"/>
              </a:rPr>
              <a:t>診断</a:t>
            </a:r>
            <a:r>
              <a:rPr lang="ja-JP" altLang="en-US" sz="2600" b="1" dirty="0" smtClean="0">
                <a:solidFill>
                  <a:srgbClr val="7152BE"/>
                </a:solidFill>
                <a:latin typeface="Meiryo UI" pitchFamily="50" charset="-128"/>
                <a:ea typeface="Meiryo UI" pitchFamily="50" charset="-128"/>
                <a:cs typeface="Meiryo UI" pitchFamily="50" charset="-128"/>
              </a:rPr>
              <a:t>がついていないことがある</a:t>
            </a:r>
            <a:r>
              <a:rPr lang="en-US" altLang="ja-JP" sz="2400" b="1" dirty="0" smtClean="0">
                <a:latin typeface="Meiryo UI" pitchFamily="50" charset="-128"/>
                <a:ea typeface="Meiryo UI" pitchFamily="50" charset="-128"/>
                <a:cs typeface="Meiryo UI" pitchFamily="50" charset="-128"/>
              </a:rPr>
              <a:t/>
            </a:r>
            <a:br>
              <a:rPr lang="en-US" altLang="ja-JP" sz="2400" b="1" dirty="0" smtClean="0">
                <a:latin typeface="Meiryo UI" pitchFamily="50" charset="-128"/>
                <a:ea typeface="Meiryo UI" pitchFamily="50" charset="-128"/>
                <a:cs typeface="Meiryo UI" pitchFamily="50" charset="-128"/>
              </a:rPr>
            </a:br>
            <a:r>
              <a:rPr lang="ja-JP" altLang="en-US" sz="2400" b="1" dirty="0" smtClean="0">
                <a:latin typeface="Meiryo UI" pitchFamily="50" charset="-128"/>
                <a:ea typeface="Meiryo UI" pitchFamily="50" charset="-128"/>
                <a:cs typeface="Meiryo UI" pitchFamily="50" charset="-128"/>
              </a:rPr>
              <a:t>      治療を</a:t>
            </a:r>
            <a:r>
              <a:rPr lang="ja-JP" altLang="en-US" sz="2400" b="1" dirty="0">
                <a:latin typeface="Meiryo UI" pitchFamily="50" charset="-128"/>
                <a:ea typeface="Meiryo UI" pitchFamily="50" charset="-128"/>
                <a:cs typeface="Meiryo UI" pitchFamily="50" charset="-128"/>
              </a:rPr>
              <a:t>開始</a:t>
            </a:r>
            <a:r>
              <a:rPr lang="ja-JP" altLang="en-US" sz="2400" b="1" dirty="0" smtClean="0">
                <a:latin typeface="Meiryo UI" pitchFamily="50" charset="-128"/>
                <a:ea typeface="Meiryo UI" pitchFamily="50" charset="-128"/>
                <a:cs typeface="Meiryo UI" pitchFamily="50" charset="-128"/>
              </a:rPr>
              <a:t>してから認知症を合併していることに</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気づかれる場合がある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600" b="1" dirty="0">
                <a:solidFill>
                  <a:srgbClr val="7152BE"/>
                </a:solidFill>
                <a:latin typeface="Meiryo UI" pitchFamily="50" charset="-128"/>
                <a:ea typeface="Meiryo UI" pitchFamily="50" charset="-128"/>
                <a:cs typeface="Meiryo UI" pitchFamily="50" charset="-128"/>
              </a:rPr>
              <a:t> </a:t>
            </a:r>
            <a:r>
              <a:rPr lang="ja-JP" altLang="en-US" sz="2600" b="1" dirty="0" smtClean="0">
                <a:solidFill>
                  <a:srgbClr val="7152BE"/>
                </a:solidFill>
                <a:latin typeface="Meiryo UI" pitchFamily="50" charset="-128"/>
                <a:ea typeface="Meiryo UI" pitchFamily="50" charset="-128"/>
                <a:cs typeface="Meiryo UI" pitchFamily="50" charset="-128"/>
              </a:rPr>
              <a:t> ● せん</a:t>
            </a:r>
            <a:r>
              <a:rPr lang="ja-JP" altLang="en-US" sz="2600" b="1" dirty="0">
                <a:solidFill>
                  <a:srgbClr val="7152BE"/>
                </a:solidFill>
                <a:latin typeface="Meiryo UI" pitchFamily="50" charset="-128"/>
                <a:ea typeface="Meiryo UI" pitchFamily="50" charset="-128"/>
                <a:cs typeface="Meiryo UI" pitchFamily="50" charset="-128"/>
              </a:rPr>
              <a:t>妄</a:t>
            </a:r>
            <a:r>
              <a:rPr lang="ja-JP" altLang="en-US" sz="2600" b="1" dirty="0" smtClean="0">
                <a:solidFill>
                  <a:srgbClr val="7152BE"/>
                </a:solidFill>
                <a:latin typeface="Meiryo UI" pitchFamily="50" charset="-128"/>
                <a:ea typeface="Meiryo UI" pitchFamily="50" charset="-128"/>
                <a:cs typeface="Meiryo UI" pitchFamily="50" charset="-128"/>
              </a:rPr>
              <a:t>の</a:t>
            </a:r>
            <a:r>
              <a:rPr lang="ja-JP" altLang="en-US" sz="2600" b="1" dirty="0">
                <a:solidFill>
                  <a:srgbClr val="7152BE"/>
                </a:solidFill>
                <a:latin typeface="Meiryo UI" pitchFamily="50" charset="-128"/>
                <a:ea typeface="Meiryo UI" pitchFamily="50" charset="-128"/>
                <a:cs typeface="Meiryo UI" pitchFamily="50" charset="-128"/>
              </a:rPr>
              <a:t>合併</a:t>
            </a:r>
            <a:r>
              <a:rPr lang="ja-JP" altLang="en-US" sz="2600" b="1" dirty="0" smtClean="0">
                <a:solidFill>
                  <a:srgbClr val="7152BE"/>
                </a:solidFill>
                <a:latin typeface="Meiryo UI" pitchFamily="50" charset="-128"/>
                <a:ea typeface="Meiryo UI" pitchFamily="50" charset="-128"/>
                <a:cs typeface="Meiryo UI" pitchFamily="50" charset="-128"/>
              </a:rPr>
              <a:t>が多い</a:t>
            </a:r>
            <a:endParaRPr lang="en-US" altLang="ja-JP" sz="26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身体的な負荷が加わることで容易にせん妄を発症する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600" b="1" dirty="0">
                <a:solidFill>
                  <a:srgbClr val="7152BE"/>
                </a:solidFill>
                <a:latin typeface="Meiryo UI" pitchFamily="50" charset="-128"/>
                <a:ea typeface="Meiryo UI" pitchFamily="50" charset="-128"/>
                <a:cs typeface="Meiryo UI" pitchFamily="50" charset="-128"/>
              </a:rPr>
              <a:t>　</a:t>
            </a:r>
            <a:r>
              <a:rPr lang="ja-JP" altLang="en-US" sz="2600" b="1" dirty="0" smtClean="0">
                <a:solidFill>
                  <a:srgbClr val="7152BE"/>
                </a:solidFill>
                <a:latin typeface="Meiryo UI" pitchFamily="50" charset="-128"/>
                <a:ea typeface="Meiryo UI" pitchFamily="50" charset="-128"/>
                <a:cs typeface="Meiryo UI" pitchFamily="50" charset="-128"/>
              </a:rPr>
              <a:t>● 治療や管理上の問題で初めて気づかれることがある</a:t>
            </a:r>
            <a:endParaRPr lang="en-US" altLang="ja-JP" sz="2600" b="1" dirty="0" smtClean="0">
              <a:solidFill>
                <a:srgbClr val="7152BE"/>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せん妄や脱水、低栄養、服薬管理の問題として</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あげられる</a:t>
            </a: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6</a:t>
            </a:fld>
            <a:endParaRPr lang="en-US" altLang="ja-JP"/>
          </a:p>
        </p:txBody>
      </p:sp>
    </p:spTree>
    <p:extLst>
      <p:ext uri="{BB962C8B-B14F-4D97-AF65-F5344CB8AC3E}">
        <p14:creationId xmlns:p14="http://schemas.microsoft.com/office/powerpoint/2010/main" val="651537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31774"/>
            <a:ext cx="8229600" cy="696912"/>
          </a:xfrm>
        </p:spPr>
        <p:txBody>
          <a:bodyPr/>
          <a:lstStyle/>
          <a:p>
            <a:r>
              <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rPr>
              <a:t>BPSD</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を疑う場合</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742950" y="1014066"/>
            <a:ext cx="7615238" cy="5591450"/>
          </a:xfrm>
        </p:spPr>
        <p:txBody>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まず下のような問題がないか確認する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確認する項目</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身体的苦痛（痛み、脱水、便秘、睡眠）</a:t>
            </a:r>
            <a:endParaRPr kumimoji="1"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薬剤</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の影響</a:t>
            </a:r>
            <a:endPar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a:t>
            </a:r>
            <a:endParaRPr kumimoji="1"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身体</a:t>
            </a:r>
            <a:r>
              <a:rPr lang="ja-JP" altLang="en-US" b="1" dirty="0">
                <a:latin typeface="Meiryo UI" panose="020B0604030504040204" pitchFamily="50" charset="-128"/>
                <a:ea typeface="Meiryo UI" panose="020B0604030504040204" pitchFamily="50" charset="-128"/>
                <a:cs typeface="Meiryo UI" panose="020B0604030504040204" pitchFamily="50" charset="-128"/>
              </a:rPr>
              <a:t>治療中</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は疾患や治療に伴う苦痛をきっかけに生じる場合が多い</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457200" lvl="1" indent="0">
              <a:buNone/>
            </a:pPr>
            <a:r>
              <a:rPr kumimoji="1"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いきなり“問題行動”ととらえない</a:t>
            </a:r>
            <a:endParaRPr kumimoji="1" lang="en-US" altLang="ja-JP"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Rectangle 3"/>
          <p:cNvSpPr>
            <a:spLocks noChangeArrowheads="1"/>
          </p:cNvSpPr>
          <p:nvPr/>
        </p:nvSpPr>
        <p:spPr bwMode="auto">
          <a:xfrm>
            <a:off x="279054" y="8958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4" name="角丸四角形 3"/>
          <p:cNvSpPr/>
          <p:nvPr/>
        </p:nvSpPr>
        <p:spPr bwMode="auto">
          <a:xfrm>
            <a:off x="279054" y="5704764"/>
            <a:ext cx="8755764" cy="818866"/>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⇒原因究明や環境整備をせず、すぐに「拘束・・・」</a:t>
            </a:r>
          </a:p>
        </p:txBody>
      </p:sp>
      <p:sp>
        <p:nvSpPr>
          <p:cNvPr id="6" name="角丸四角形吹き出し 5"/>
          <p:cNvSpPr/>
          <p:nvPr/>
        </p:nvSpPr>
        <p:spPr bwMode="auto">
          <a:xfrm>
            <a:off x="6100549" y="4203510"/>
            <a:ext cx="2429301" cy="1158558"/>
          </a:xfrm>
          <a:prstGeom prst="wedgeRoundRectCallout">
            <a:avLst>
              <a:gd name="adj1" fmla="val -35945"/>
              <a:gd name="adj2" fmla="val 78502"/>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医療安全・リスク</a:t>
            </a:r>
            <a:endParaRPr kumimoji="1" lang="en-US" altLang="ja-JP"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回避の思考が</a:t>
            </a:r>
            <a:endParaRPr kumimoji="1" lang="en-US" altLang="ja-JP"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先行してしまう。</a:t>
            </a:r>
          </a:p>
        </p:txBody>
      </p:sp>
      <p:sp>
        <p:nvSpPr>
          <p:cNvPr id="7" name="スライド番号プレースホルダー 6"/>
          <p:cNvSpPr>
            <a:spLocks noGrp="1"/>
          </p:cNvSpPr>
          <p:nvPr>
            <p:ph type="sldNum" sz="quarter" idx="12"/>
          </p:nvPr>
        </p:nvSpPr>
        <p:spPr/>
        <p:txBody>
          <a:bodyPr/>
          <a:lstStyle/>
          <a:p>
            <a:pPr>
              <a:defRPr/>
            </a:pPr>
            <a:fld id="{4ED978E9-DE30-41CA-8EE8-00A5622E5BAC}" type="slidenum">
              <a:rPr lang="en-US" altLang="ja-JP" smtClean="0"/>
              <a:pPr>
                <a:defRPr/>
              </a:pPr>
              <a:t>60</a:t>
            </a:fld>
            <a:endParaRPr lang="en-US" altLang="ja-JP"/>
          </a:p>
        </p:txBody>
      </p:sp>
    </p:spTree>
    <p:extLst>
      <p:ext uri="{BB962C8B-B14F-4D97-AF65-F5344CB8AC3E}">
        <p14:creationId xmlns:p14="http://schemas.microsoft.com/office/powerpoint/2010/main" val="3955285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74625"/>
            <a:ext cx="8229600" cy="711200"/>
          </a:xfrm>
        </p:spPr>
        <p:txBody>
          <a:bodyPr>
            <a:norm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治療</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0" y="1282889"/>
            <a:ext cx="7786687" cy="5016003"/>
          </a:xfrm>
        </p:spPr>
        <p:txBody>
          <a:bodyPr/>
          <a:lstStyle/>
          <a:p>
            <a:pPr marL="0" indent="0">
              <a:buNone/>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根本的な治療法</a:t>
            </a:r>
            <a:r>
              <a:rPr lang="ja-JP" altLang="en-US"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はない</a:t>
            </a:r>
            <a:endParaRPr lang="en-US" altLang="ja-JP" sz="44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1800"/>
              </a:spcBef>
              <a:buNone/>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 アルツハイマー型認知症に対しては、</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症状の</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改善</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進行</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遅延</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を</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目標</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に、</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認知症治療薬が用いられる</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79054" y="8958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角丸四角形 4"/>
          <p:cNvSpPr/>
          <p:nvPr/>
        </p:nvSpPr>
        <p:spPr bwMode="auto">
          <a:xfrm>
            <a:off x="1705969" y="4135272"/>
            <a:ext cx="5418161" cy="1924334"/>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薬物療法は後程・・・</a:t>
            </a:r>
          </a:p>
        </p:txBody>
      </p:sp>
      <p:sp>
        <p:nvSpPr>
          <p:cNvPr id="6" name="角丸四角形吹き出し 5"/>
          <p:cNvSpPr/>
          <p:nvPr/>
        </p:nvSpPr>
        <p:spPr bwMode="auto">
          <a:xfrm>
            <a:off x="6782937" y="1296537"/>
            <a:ext cx="2224585" cy="1897039"/>
          </a:xfrm>
          <a:prstGeom prst="wedgeRoundRectCallout">
            <a:avLst>
              <a:gd name="adj1" fmla="val -73077"/>
              <a:gd name="adj2" fmla="val -28867"/>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latin typeface="Arial" charset="0"/>
              </a:rPr>
              <a:t>よって、</a:t>
            </a:r>
            <a:endParaRPr kumimoji="1" lang="en-US" altLang="ja-JP" sz="2800" b="0" i="0" u="none" strike="noStrike" cap="none" normalizeH="0" baseline="0" dirty="0" smtClean="0">
              <a:ln>
                <a:noFill/>
              </a:ln>
              <a:solidFill>
                <a:schemeClr val="tx1"/>
              </a:solidFill>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latin typeface="Arial" charset="0"/>
              </a:rPr>
              <a:t>対応力向上</a:t>
            </a:r>
            <a:endParaRPr kumimoji="1" lang="en-US" altLang="ja-JP" sz="2800" b="0" i="0" u="none" strike="noStrike" cap="none" normalizeH="0" baseline="0" dirty="0" smtClean="0">
              <a:ln>
                <a:noFill/>
              </a:ln>
              <a:solidFill>
                <a:schemeClr val="tx1"/>
              </a:solidFill>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800" dirty="0" smtClean="0">
                <a:latin typeface="Arial" charset="0"/>
              </a:rPr>
              <a:t>が必要となる</a:t>
            </a:r>
            <a:r>
              <a:rPr lang="ja-JP" altLang="en-US" sz="2400" dirty="0" smtClean="0">
                <a:latin typeface="Arial" charset="0"/>
              </a:rPr>
              <a:t>。</a:t>
            </a:r>
            <a:endParaRPr kumimoji="1" lang="ja-JP" altLang="en-US" sz="2400" b="0" i="0" u="none" strike="noStrike" cap="none" normalizeH="0" baseline="0" dirty="0" smtClean="0">
              <a:ln>
                <a:noFill/>
              </a:ln>
              <a:solidFill>
                <a:schemeClr val="tx1"/>
              </a:solidFill>
              <a:latin typeface="Arial" charset="0"/>
              <a:ea typeface="ＭＳ Ｐゴシック" pitchFamily="50" charset="-128"/>
            </a:endParaRPr>
          </a:p>
        </p:txBody>
      </p:sp>
      <p:sp>
        <p:nvSpPr>
          <p:cNvPr id="7" name="スライド番号プレースホルダー 6"/>
          <p:cNvSpPr>
            <a:spLocks noGrp="1"/>
          </p:cNvSpPr>
          <p:nvPr>
            <p:ph type="sldNum" sz="quarter" idx="12"/>
          </p:nvPr>
        </p:nvSpPr>
        <p:spPr/>
        <p:txBody>
          <a:bodyPr/>
          <a:lstStyle/>
          <a:p>
            <a:pPr>
              <a:defRPr/>
            </a:pPr>
            <a:fld id="{4ED978E9-DE30-41CA-8EE8-00A5622E5BAC}" type="slidenum">
              <a:rPr lang="en-US" altLang="ja-JP" smtClean="0"/>
              <a:pPr>
                <a:defRPr/>
              </a:pPr>
              <a:t>61</a:t>
            </a:fld>
            <a:endParaRPr lang="en-US" altLang="ja-JP"/>
          </a:p>
        </p:txBody>
      </p:sp>
    </p:spTree>
    <p:extLst>
      <p:ext uri="{BB962C8B-B14F-4D97-AF65-F5344CB8AC3E}">
        <p14:creationId xmlns:p14="http://schemas.microsoft.com/office/powerpoint/2010/main" val="4092286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538800" y="1823075"/>
            <a:ext cx="6983413" cy="4103688"/>
          </a:xfrm>
          <a:prstGeom prst="rect">
            <a:avLst/>
          </a:prstGeom>
          <a:solidFill>
            <a:schemeClr val="bg1"/>
          </a:solidFill>
          <a:ln w="15875">
            <a:solidFill>
              <a:schemeClr val="tx1"/>
            </a:solidFill>
            <a:miter lim="800000"/>
            <a:headEnd/>
            <a:tailEnd/>
          </a:ln>
        </p:spPr>
        <p:txBody>
          <a:bodyPr wrap="none" anchor="ctr"/>
          <a:lstStyle/>
          <a:p>
            <a:pPr eaLnBrk="1" hangingPunct="1"/>
            <a:endParaRPr lang="ja-JP" altLang="en-US" sz="1800">
              <a:solidFill>
                <a:srgbClr val="993300"/>
              </a:solidFill>
            </a:endParaRPr>
          </a:p>
        </p:txBody>
      </p:sp>
      <p:sp>
        <p:nvSpPr>
          <p:cNvPr id="110595" name="Line 3"/>
          <p:cNvSpPr>
            <a:spLocks noChangeShapeType="1"/>
          </p:cNvSpPr>
          <p:nvPr/>
        </p:nvSpPr>
        <p:spPr bwMode="auto">
          <a:xfrm>
            <a:off x="1537213" y="1823075"/>
            <a:ext cx="0" cy="4103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6" name="Line 4"/>
          <p:cNvSpPr>
            <a:spLocks noChangeShapeType="1"/>
          </p:cNvSpPr>
          <p:nvPr/>
        </p:nvSpPr>
        <p:spPr bwMode="auto">
          <a:xfrm>
            <a:off x="1537213" y="5926763"/>
            <a:ext cx="698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7" name="Line 5"/>
          <p:cNvSpPr>
            <a:spLocks noChangeShapeType="1"/>
          </p:cNvSpPr>
          <p:nvPr/>
        </p:nvSpPr>
        <p:spPr bwMode="auto">
          <a:xfrm>
            <a:off x="5100754" y="2627605"/>
            <a:ext cx="1432322" cy="2276808"/>
          </a:xfrm>
          <a:prstGeom prst="line">
            <a:avLst/>
          </a:prstGeom>
          <a:noFill/>
          <a:ln w="1016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8" name="Freeform 6"/>
          <p:cNvSpPr>
            <a:spLocks/>
          </p:cNvSpPr>
          <p:nvPr/>
        </p:nvSpPr>
        <p:spPr bwMode="auto">
          <a:xfrm>
            <a:off x="2618300" y="2494587"/>
            <a:ext cx="4964906" cy="1258093"/>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99" name="Line 7"/>
          <p:cNvSpPr>
            <a:spLocks noChangeShapeType="1"/>
          </p:cNvSpPr>
          <p:nvPr/>
        </p:nvSpPr>
        <p:spPr bwMode="auto">
          <a:xfrm>
            <a:off x="1897575" y="2615238"/>
            <a:ext cx="5761038" cy="3024187"/>
          </a:xfrm>
          <a:prstGeom prst="line">
            <a:avLst/>
          </a:prstGeom>
          <a:noFill/>
          <a:ln w="101600">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0" name="Line 8"/>
          <p:cNvSpPr>
            <a:spLocks noChangeShapeType="1"/>
          </p:cNvSpPr>
          <p:nvPr/>
        </p:nvSpPr>
        <p:spPr bwMode="auto">
          <a:xfrm>
            <a:off x="1540388" y="5923588"/>
            <a:ext cx="6665912" cy="0"/>
          </a:xfrm>
          <a:prstGeom prst="line">
            <a:avLst/>
          </a:prstGeom>
          <a:noFill/>
          <a:ln w="8890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1" name="Line 9"/>
          <p:cNvSpPr>
            <a:spLocks noChangeShapeType="1"/>
          </p:cNvSpPr>
          <p:nvPr/>
        </p:nvSpPr>
        <p:spPr bwMode="auto">
          <a:xfrm>
            <a:off x="2665925" y="2291388"/>
            <a:ext cx="0" cy="576262"/>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2" name="Text Box 10"/>
          <p:cNvSpPr txBox="1">
            <a:spLocks noChangeArrowheads="1"/>
          </p:cNvSpPr>
          <p:nvPr/>
        </p:nvSpPr>
        <p:spPr bwMode="auto">
          <a:xfrm>
            <a:off x="1719776" y="1746358"/>
            <a:ext cx="18856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smtClean="0">
                <a:solidFill>
                  <a:schemeClr val="bg2"/>
                </a:solidFill>
                <a:latin typeface="Meiryo UI" pitchFamily="50" charset="-128"/>
                <a:ea typeface="Meiryo UI" pitchFamily="50" charset="-128"/>
                <a:cs typeface="Meiryo UI" pitchFamily="50" charset="-128"/>
              </a:rPr>
              <a:t>認知症治療薬</a:t>
            </a:r>
            <a:endParaRPr lang="ja-JP" altLang="en-US" sz="1800" b="1" dirty="0">
              <a:solidFill>
                <a:schemeClr val="bg2"/>
              </a:solidFill>
              <a:latin typeface="Meiryo UI" pitchFamily="50" charset="-128"/>
              <a:ea typeface="Meiryo UI" pitchFamily="50" charset="-128"/>
              <a:cs typeface="Meiryo UI" pitchFamily="50" charset="-128"/>
            </a:endParaRPr>
          </a:p>
        </p:txBody>
      </p:sp>
      <p:sp>
        <p:nvSpPr>
          <p:cNvPr id="110603" name="Text Box 11"/>
          <p:cNvSpPr txBox="1">
            <a:spLocks noChangeArrowheads="1"/>
          </p:cNvSpPr>
          <p:nvPr/>
        </p:nvSpPr>
        <p:spPr bwMode="auto">
          <a:xfrm>
            <a:off x="5884581" y="1981274"/>
            <a:ext cx="2593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dirty="0" smtClean="0">
                <a:solidFill>
                  <a:srgbClr val="FF5050"/>
                </a:solidFill>
                <a:latin typeface="Meiryo UI" pitchFamily="50" charset="-128"/>
                <a:ea typeface="Meiryo UI" pitchFamily="50" charset="-128"/>
                <a:cs typeface="Meiryo UI" pitchFamily="50" charset="-128"/>
              </a:rPr>
              <a:t>認知症治療薬</a:t>
            </a:r>
            <a:endParaRPr lang="en-US" altLang="ja-JP" sz="1800" b="1" dirty="0" smtClean="0">
              <a:solidFill>
                <a:srgbClr val="FF5050"/>
              </a:solidFill>
              <a:latin typeface="Meiryo UI" pitchFamily="50" charset="-128"/>
              <a:ea typeface="Meiryo UI" pitchFamily="50" charset="-128"/>
              <a:cs typeface="Meiryo UI" pitchFamily="50" charset="-128"/>
            </a:endParaRPr>
          </a:p>
          <a:p>
            <a:pPr eaLnBrk="1" hangingPunct="1">
              <a:spcBef>
                <a:spcPts val="0"/>
              </a:spcBef>
            </a:pPr>
            <a:r>
              <a:rPr lang="ja-JP" altLang="en-US" sz="1800" b="1" dirty="0" smtClean="0">
                <a:solidFill>
                  <a:srgbClr val="FF5050"/>
                </a:solidFill>
                <a:latin typeface="Meiryo UI" pitchFamily="50" charset="-128"/>
                <a:ea typeface="Meiryo UI" pitchFamily="50" charset="-128"/>
                <a:cs typeface="Meiryo UI" pitchFamily="50" charset="-128"/>
              </a:rPr>
              <a:t>服用</a:t>
            </a:r>
            <a:r>
              <a:rPr lang="ja-JP" altLang="en-US" sz="1800" b="1" dirty="0">
                <a:solidFill>
                  <a:srgbClr val="FF5050"/>
                </a:solidFill>
                <a:latin typeface="Meiryo UI" pitchFamily="50" charset="-128"/>
                <a:ea typeface="Meiryo UI" pitchFamily="50" charset="-128"/>
                <a:cs typeface="Meiryo UI" pitchFamily="50" charset="-128"/>
              </a:rPr>
              <a:t>の場合</a:t>
            </a:r>
          </a:p>
        </p:txBody>
      </p:sp>
      <p:sp>
        <p:nvSpPr>
          <p:cNvPr id="110604" name="Text Box 12"/>
          <p:cNvSpPr txBox="1">
            <a:spLocks noChangeArrowheads="1"/>
          </p:cNvSpPr>
          <p:nvPr/>
        </p:nvSpPr>
        <p:spPr bwMode="auto">
          <a:xfrm>
            <a:off x="6582288" y="4272588"/>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a:solidFill>
                  <a:srgbClr val="3399FF"/>
                </a:solidFill>
                <a:latin typeface="Meiryo UI" pitchFamily="50" charset="-128"/>
                <a:ea typeface="Meiryo UI" pitchFamily="50" charset="-128"/>
                <a:cs typeface="Meiryo UI" pitchFamily="50" charset="-128"/>
              </a:rPr>
              <a:t>服用を途中で</a:t>
            </a:r>
          </a:p>
          <a:p>
            <a:pPr eaLnBrk="1" hangingPunct="1"/>
            <a:r>
              <a:rPr lang="ja-JP" altLang="en-US" sz="1800" b="1">
                <a:solidFill>
                  <a:srgbClr val="3399FF"/>
                </a:solidFill>
                <a:latin typeface="Meiryo UI" pitchFamily="50" charset="-128"/>
                <a:ea typeface="Meiryo UI" pitchFamily="50" charset="-128"/>
                <a:cs typeface="Meiryo UI" pitchFamily="50" charset="-128"/>
              </a:rPr>
              <a:t>止めた場合</a:t>
            </a:r>
          </a:p>
        </p:txBody>
      </p:sp>
      <p:sp>
        <p:nvSpPr>
          <p:cNvPr id="110605" name="Text Box 13"/>
          <p:cNvSpPr txBox="1">
            <a:spLocks noChangeArrowheads="1"/>
          </p:cNvSpPr>
          <p:nvPr/>
        </p:nvSpPr>
        <p:spPr bwMode="auto">
          <a:xfrm>
            <a:off x="2192850" y="4259888"/>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669900"/>
                </a:solidFill>
                <a:latin typeface="Meiryo UI" pitchFamily="50" charset="-128"/>
                <a:ea typeface="Meiryo UI" pitchFamily="50" charset="-128"/>
                <a:cs typeface="Meiryo UI" pitchFamily="50" charset="-128"/>
              </a:rPr>
              <a:t>何も治療しない場合</a:t>
            </a:r>
          </a:p>
        </p:txBody>
      </p:sp>
      <p:sp>
        <p:nvSpPr>
          <p:cNvPr id="110606" name="Text Box 14"/>
          <p:cNvSpPr txBox="1">
            <a:spLocks noChangeArrowheads="1"/>
          </p:cNvSpPr>
          <p:nvPr/>
        </p:nvSpPr>
        <p:spPr bwMode="auto">
          <a:xfrm>
            <a:off x="2445263" y="543146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0F0305"/>
                </a:solidFill>
                <a:latin typeface="Meiryo UI" pitchFamily="50" charset="-128"/>
                <a:ea typeface="Meiryo UI" pitchFamily="50" charset="-128"/>
                <a:cs typeface="Meiryo UI" pitchFamily="50" charset="-128"/>
              </a:rPr>
              <a:t>時間の経過</a:t>
            </a:r>
          </a:p>
        </p:txBody>
      </p:sp>
      <p:sp>
        <p:nvSpPr>
          <p:cNvPr id="110607" name="AutoShape 15"/>
          <p:cNvSpPr>
            <a:spLocks noChangeArrowheads="1"/>
          </p:cNvSpPr>
          <p:nvPr/>
        </p:nvSpPr>
        <p:spPr bwMode="auto">
          <a:xfrm>
            <a:off x="924438" y="2172325"/>
            <a:ext cx="358775" cy="3313113"/>
          </a:xfrm>
          <a:prstGeom prst="downArrow">
            <a:avLst>
              <a:gd name="adj1" fmla="val 45130"/>
              <a:gd name="adj2" fmla="val 96449"/>
            </a:avLst>
          </a:prstGeom>
          <a:gradFill rotWithShape="1">
            <a:gsLst>
              <a:gs pos="0">
                <a:schemeClr val="bg1"/>
              </a:gs>
              <a:gs pos="100000">
                <a:srgbClr val="5F5F5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993300"/>
              </a:solidFill>
            </a:endParaRPr>
          </a:p>
        </p:txBody>
      </p:sp>
      <p:sp>
        <p:nvSpPr>
          <p:cNvPr id="110608" name="Text Box 16"/>
          <p:cNvSpPr txBox="1">
            <a:spLocks noChangeArrowheads="1"/>
          </p:cNvSpPr>
          <p:nvPr/>
        </p:nvSpPr>
        <p:spPr bwMode="auto">
          <a:xfrm>
            <a:off x="492320" y="3151813"/>
            <a:ext cx="49244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症状の経過</a:t>
            </a:r>
          </a:p>
        </p:txBody>
      </p:sp>
      <p:sp>
        <p:nvSpPr>
          <p:cNvPr id="110609" name="Text Box 17"/>
          <p:cNvSpPr txBox="1">
            <a:spLocks noChangeArrowheads="1"/>
          </p:cNvSpPr>
          <p:nvPr/>
        </p:nvSpPr>
        <p:spPr bwMode="auto">
          <a:xfrm>
            <a:off x="524388" y="168337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latin typeface="Meiryo UI" pitchFamily="50" charset="-128"/>
                <a:ea typeface="Meiryo UI" pitchFamily="50" charset="-128"/>
                <a:cs typeface="Meiryo UI" pitchFamily="50" charset="-128"/>
              </a:rPr>
              <a:t>軽度</a:t>
            </a:r>
          </a:p>
        </p:txBody>
      </p:sp>
      <p:sp>
        <p:nvSpPr>
          <p:cNvPr id="110610" name="Text Box 18"/>
          <p:cNvSpPr txBox="1">
            <a:spLocks noChangeArrowheads="1"/>
          </p:cNvSpPr>
          <p:nvPr/>
        </p:nvSpPr>
        <p:spPr bwMode="auto">
          <a:xfrm>
            <a:off x="686313" y="5688638"/>
            <a:ext cx="90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重度</a:t>
            </a:r>
          </a:p>
        </p:txBody>
      </p:sp>
      <p:sp>
        <p:nvSpPr>
          <p:cNvPr id="110611" name="Rectangle 19"/>
          <p:cNvSpPr>
            <a:spLocks noChangeArrowheads="1"/>
          </p:cNvSpPr>
          <p:nvPr/>
        </p:nvSpPr>
        <p:spPr bwMode="auto">
          <a:xfrm>
            <a:off x="25940" y="179665"/>
            <a:ext cx="90725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2000" b="1" dirty="0" smtClean="0">
                <a:latin typeface="Meiryo UI" pitchFamily="50" charset="-128"/>
                <a:ea typeface="Meiryo UI" pitchFamily="50" charset="-128"/>
                <a:cs typeface="Meiryo UI" pitchFamily="50" charset="-128"/>
              </a:rPr>
              <a:t> 認知症</a:t>
            </a:r>
            <a:r>
              <a:rPr lang="ja-JP" altLang="en-US" sz="2000" b="1" dirty="0">
                <a:latin typeface="Meiryo UI" pitchFamily="50" charset="-128"/>
                <a:ea typeface="Meiryo UI" pitchFamily="50" charset="-128"/>
                <a:cs typeface="Meiryo UI" pitchFamily="50" charset="-128"/>
              </a:rPr>
              <a:t>の臨床症状の経過と</a:t>
            </a:r>
            <a:r>
              <a:rPr lang="ja-JP" altLang="en-US" sz="2800" b="1" dirty="0">
                <a:latin typeface="Meiryo UI" pitchFamily="50" charset="-128"/>
                <a:ea typeface="Meiryo UI" pitchFamily="50" charset="-128"/>
                <a:cs typeface="Meiryo UI" pitchFamily="50" charset="-128"/>
              </a:rPr>
              <a:t/>
            </a:r>
            <a:br>
              <a:rPr lang="ja-JP" altLang="en-US" sz="2800" b="1" dirty="0">
                <a:latin typeface="Meiryo UI" pitchFamily="50" charset="-128"/>
                <a:ea typeface="Meiryo UI" pitchFamily="50" charset="-128"/>
                <a:cs typeface="Meiryo UI" pitchFamily="50" charset="-128"/>
              </a:rPr>
            </a:br>
            <a:r>
              <a:rPr lang="ja-JP" altLang="en-US" sz="3200" b="1" dirty="0" smtClean="0">
                <a:latin typeface="Meiryo UI" pitchFamily="50" charset="-128"/>
                <a:ea typeface="Meiryo UI" pitchFamily="50" charset="-128"/>
                <a:cs typeface="Meiryo UI" pitchFamily="50" charset="-128"/>
              </a:rPr>
              <a:t>認知症治療薬の</a:t>
            </a:r>
            <a:r>
              <a:rPr lang="ja-JP" altLang="en-US" sz="3200" b="1" dirty="0">
                <a:latin typeface="Meiryo UI" pitchFamily="50" charset="-128"/>
                <a:ea typeface="Meiryo UI" pitchFamily="50" charset="-128"/>
                <a:cs typeface="Meiryo UI" pitchFamily="50" charset="-128"/>
              </a:rPr>
              <a:t>効果</a:t>
            </a:r>
          </a:p>
        </p:txBody>
      </p:sp>
      <p:sp>
        <p:nvSpPr>
          <p:cNvPr id="2" name="正方形/長方形 1"/>
          <p:cNvSpPr/>
          <p:nvPr/>
        </p:nvSpPr>
        <p:spPr bwMode="white">
          <a:xfrm>
            <a:off x="6656762" y="2867650"/>
            <a:ext cx="1639956" cy="100726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Freeform 6"/>
          <p:cNvSpPr>
            <a:spLocks/>
          </p:cNvSpPr>
          <p:nvPr/>
        </p:nvSpPr>
        <p:spPr bwMode="auto">
          <a:xfrm rot="1356407" flipV="1">
            <a:off x="6439402" y="3437512"/>
            <a:ext cx="2080406" cy="201209"/>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Rectangle 3"/>
          <p:cNvSpPr>
            <a:spLocks noChangeArrowheads="1"/>
          </p:cNvSpPr>
          <p:nvPr/>
        </p:nvSpPr>
        <p:spPr bwMode="auto">
          <a:xfrm>
            <a:off x="279054" y="1150707"/>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62</a:t>
            </a:fld>
            <a:endParaRPr lang="en-US" altLang="ja-JP"/>
          </a:p>
        </p:txBody>
      </p:sp>
    </p:spTree>
    <p:extLst>
      <p:ext uri="{BB962C8B-B14F-4D97-AF65-F5344CB8AC3E}">
        <p14:creationId xmlns:p14="http://schemas.microsoft.com/office/powerpoint/2010/main" val="38856333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9"/>
          <p:cNvSpPr>
            <a:spLocks noChangeArrowheads="1"/>
          </p:cNvSpPr>
          <p:nvPr/>
        </p:nvSpPr>
        <p:spPr bwMode="auto">
          <a:xfrm>
            <a:off x="1524414" y="257668"/>
            <a:ext cx="6015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200" b="1" dirty="0">
                <a:latin typeface="Meiryo UI" pitchFamily="50" charset="-128"/>
                <a:ea typeface="Meiryo UI" pitchFamily="50" charset="-128"/>
                <a:cs typeface="Meiryo UI" pitchFamily="50" charset="-128"/>
              </a:rPr>
              <a:t>コリンエステラーゼ阻害薬の特徴</a:t>
            </a:r>
          </a:p>
        </p:txBody>
      </p:sp>
      <p:graphicFrame>
        <p:nvGraphicFramePr>
          <p:cNvPr id="426082" name="Group 98"/>
          <p:cNvGraphicFramePr>
            <a:graphicFrameLocks noGrp="1"/>
          </p:cNvGraphicFramePr>
          <p:nvPr>
            <p:extLst>
              <p:ext uri="{D42A27DB-BD31-4B8C-83A1-F6EECF244321}">
                <p14:modId xmlns:p14="http://schemas.microsoft.com/office/powerpoint/2010/main" val="2955750771"/>
              </p:ext>
            </p:extLst>
          </p:nvPr>
        </p:nvGraphicFramePr>
        <p:xfrm>
          <a:off x="616088" y="1186109"/>
          <a:ext cx="7841973" cy="5346494"/>
        </p:xfrm>
        <a:graphic>
          <a:graphicData uri="http://schemas.openxmlformats.org/drawingml/2006/table">
            <a:tbl>
              <a:tblPr/>
              <a:tblGrid>
                <a:gridCol w="1182759"/>
                <a:gridCol w="2262620"/>
                <a:gridCol w="2198297"/>
                <a:gridCol w="2198297"/>
              </a:tblGrid>
              <a:tr h="38143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ドネペジル</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ガランタミン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リバスチグミン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031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作用機序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3000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阻害</a:t>
                      </a:r>
                    </a:p>
                    <a:p>
                      <a:pPr marL="0" marR="0" lvl="0" indent="0" algn="l" defTabSz="914400" rtl="0" eaLnBrk="1" fontAlgn="base" latinLnBrk="0" hangingPunct="1">
                        <a:lnSpc>
                          <a:spcPct val="100000"/>
                        </a:lnSpc>
                        <a:spcBef>
                          <a:spcPts val="60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＊アセチルコリンエステラーゼ</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阻害</a:t>
                      </a: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ニコチン性</a:t>
                      </a:r>
                      <a:r>
                        <a:rPr kumimoji="1" lang="en-US" altLang="ja-JP" sz="17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ACh</a:t>
                      </a:r>
                      <a:endPar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受容体刺激作用</a:t>
                      </a:r>
                      <a:endPar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AChE</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阻害</a:t>
                      </a: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BuChE</a:t>
                      </a:r>
                      <a:r>
                        <a:rPr kumimoji="1" lang="ja-JP" altLang="en-US" sz="1700" b="1" i="0" u="none" strike="noStrike" cap="none" normalizeH="0" baseline="3000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阻害</a:t>
                      </a:r>
                      <a:endParaRPr kumimoji="1" lang="ja-JP" altLang="en-US" sz="1700" b="1" i="0" u="none" strike="noStrike" cap="none" normalizeH="0" baseline="3000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＊ブチルコリンエステラーゼ</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病期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全病期</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一日用量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5-10mg</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8-24mg</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液剤あり</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4.5-18mg</a:t>
                      </a:r>
                      <a:r>
                        <a:rPr kumimoji="1" lang="ja-JP" altLang="en-US" sz="9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貼付剤</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1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初期投与法</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3mg</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を</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5mg</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8mg</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で</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16mg</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週ごとに</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4.5mg</a:t>
                      </a:r>
                      <a:r>
                        <a:rPr kumimoji="1" lang="ja-JP" altLang="en-US" sz="1600" b="1"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ずつ</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増量し</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18mg</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5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用法</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２　</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87">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半減期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70</a:t>
                      </a: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80</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５－７</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77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代謝</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非</a:t>
                      </a:r>
                      <a:r>
                        <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CYP</a:t>
                      </a:r>
                      <a:endPar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0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推奨度</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62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その他</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DLB</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が適応（</a:t>
                      </a:r>
                      <a:r>
                        <a:rPr kumimoji="1" lang="en-US" altLang="ja-JP" sz="1600" b="1" i="0" u="none" strike="noStrike" cap="none" normalizeH="0" baseline="0" dirty="0" smtClean="0">
                          <a:ln>
                            <a:noFill/>
                          </a:ln>
                          <a:solidFill>
                            <a:schemeClr val="tx1"/>
                          </a:solidFill>
                          <a:effectLst/>
                          <a:latin typeface="Trebuchet MS" panose="020B0603020202020204" pitchFamily="34" charset="0"/>
                          <a:ea typeface="Meiryo UI" pitchFamily="50" charset="-128"/>
                          <a:cs typeface="Meiryo UI" pitchFamily="50" charset="-128"/>
                        </a:rPr>
                        <a:t>2014</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１ステップ漸増法が</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が承認（</a:t>
                      </a:r>
                      <a:r>
                        <a:rPr kumimoji="1" lang="en-US" altLang="ja-JP" sz="1600" b="1" i="0" u="none" strike="noStrike" cap="none" normalizeH="0" baseline="0" dirty="0" smtClean="0">
                          <a:ln>
                            <a:noFill/>
                          </a:ln>
                          <a:solidFill>
                            <a:schemeClr val="tx1"/>
                          </a:solidFill>
                          <a:effectLst/>
                          <a:latin typeface="Trebuchet MS" panose="020B0603020202020204" pitchFamily="34" charset="0"/>
                          <a:ea typeface="Meiryo UI" pitchFamily="50" charset="-128"/>
                          <a:cs typeface="Meiryo UI" pitchFamily="50" charset="-128"/>
                        </a:rPr>
                        <a:t>2015</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3"/>
          <p:cNvSpPr>
            <a:spLocks noChangeArrowheads="1"/>
          </p:cNvSpPr>
          <p:nvPr/>
        </p:nvSpPr>
        <p:spPr bwMode="auto">
          <a:xfrm>
            <a:off x="279054" y="89583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63</a:t>
            </a:fld>
            <a:endParaRPr lang="en-US" altLang="ja-JP"/>
          </a:p>
        </p:txBody>
      </p:sp>
    </p:spTree>
    <p:extLst>
      <p:ext uri="{BB962C8B-B14F-4D97-AF65-F5344CB8AC3E}">
        <p14:creationId xmlns:p14="http://schemas.microsoft.com/office/powerpoint/2010/main" val="39131281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6082" name="Group 98"/>
          <p:cNvGraphicFramePr>
            <a:graphicFrameLocks noGrp="1"/>
          </p:cNvGraphicFramePr>
          <p:nvPr>
            <p:extLst>
              <p:ext uri="{D42A27DB-BD31-4B8C-83A1-F6EECF244321}">
                <p14:modId xmlns:p14="http://schemas.microsoft.com/office/powerpoint/2010/main" val="9701807"/>
              </p:ext>
            </p:extLst>
          </p:nvPr>
        </p:nvGraphicFramePr>
        <p:xfrm>
          <a:off x="1" y="150125"/>
          <a:ext cx="9143998" cy="5857069"/>
        </p:xfrm>
        <a:graphic>
          <a:graphicData uri="http://schemas.openxmlformats.org/drawingml/2006/table">
            <a:tbl>
              <a:tblPr/>
              <a:tblGrid>
                <a:gridCol w="3106882"/>
                <a:gridCol w="3018558"/>
                <a:gridCol w="3018558"/>
              </a:tblGrid>
              <a:tr h="370142">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ドネペジル</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ガランタミン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リバスチグミン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69441">
                <a:tc gridSpan="3">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ja-JP" sz="1400" u="sng" dirty="0" smtClean="0">
                          <a:solidFill>
                            <a:srgbClr val="FF0000"/>
                          </a:solidFill>
                          <a:latin typeface="Meiryo UI" panose="020B0604030504040204" pitchFamily="50" charset="-128"/>
                          <a:ea typeface="Meiryo UI" panose="020B0604030504040204" pitchFamily="50" charset="-128"/>
                          <a:cs typeface="Times New Roman"/>
                        </a:rPr>
                        <a:t>平成</a:t>
                      </a:r>
                      <a:r>
                        <a:rPr lang="en-US" altLang="ja-JP" sz="1400" u="sng" dirty="0" smtClean="0">
                          <a:solidFill>
                            <a:srgbClr val="FF0000"/>
                          </a:solidFill>
                          <a:latin typeface="Meiryo UI" panose="020B0604030504040204" pitchFamily="50" charset="-128"/>
                          <a:ea typeface="Meiryo UI" panose="020B0604030504040204" pitchFamily="50" charset="-128"/>
                          <a:cs typeface="Times New Roman"/>
                        </a:rPr>
                        <a:t>23</a:t>
                      </a:r>
                      <a:r>
                        <a:rPr lang="ja-JP" altLang="ja-JP" sz="1400" u="sng" dirty="0" smtClean="0">
                          <a:solidFill>
                            <a:srgbClr val="FF0000"/>
                          </a:solidFill>
                          <a:latin typeface="Meiryo UI" panose="020B0604030504040204" pitchFamily="50" charset="-128"/>
                          <a:ea typeface="Meiryo UI" panose="020B0604030504040204" pitchFamily="50" charset="-128"/>
                          <a:cs typeface="Times New Roman"/>
                        </a:rPr>
                        <a:t>年（</a:t>
                      </a:r>
                      <a:r>
                        <a:rPr lang="en-US" altLang="ja-JP" sz="1400" u="sng" dirty="0" smtClean="0">
                          <a:solidFill>
                            <a:srgbClr val="FF0000"/>
                          </a:solidFill>
                          <a:latin typeface="Meiryo UI" panose="020B0604030504040204" pitchFamily="50" charset="-128"/>
                          <a:ea typeface="Meiryo UI" panose="020B0604030504040204" pitchFamily="50" charset="-128"/>
                          <a:cs typeface="Times New Roman"/>
                        </a:rPr>
                        <a:t>2011</a:t>
                      </a:r>
                      <a:r>
                        <a:rPr lang="ja-JP" altLang="ja-JP" sz="1400" u="sng" dirty="0" smtClean="0">
                          <a:solidFill>
                            <a:srgbClr val="FF0000"/>
                          </a:solidFill>
                          <a:latin typeface="Meiryo UI" panose="020B0604030504040204" pitchFamily="50" charset="-128"/>
                          <a:ea typeface="Meiryo UI" panose="020B0604030504040204" pitchFamily="50" charset="-128"/>
                          <a:cs typeface="Times New Roman"/>
                        </a:rPr>
                        <a:t>年）にガランタミン、リバスチグミンが発売されたことにより、ようやく世界と同等の薬物治療が可能になった。それぞれの薬剤の特徴を表にまとめた。作用機序が少しずつ異なる</a:t>
                      </a:r>
                      <a:r>
                        <a:rPr lang="ja-JP" altLang="ja-JP" sz="1400" dirty="0" smtClean="0">
                          <a:latin typeface="Meiryo UI" panose="020B0604030504040204" pitchFamily="50" charset="-128"/>
                          <a:ea typeface="Meiryo UI" panose="020B0604030504040204" pitchFamily="50" charset="-128"/>
                          <a:cs typeface="Times New Roman"/>
                        </a:rPr>
                        <a:t>ことから、治療効果の差異が報告されているが、この</a:t>
                      </a:r>
                      <a:r>
                        <a:rPr lang="en-US" altLang="ja-JP" sz="1400" dirty="0" smtClean="0">
                          <a:latin typeface="Meiryo UI" panose="020B0604030504040204" pitchFamily="50" charset="-128"/>
                          <a:ea typeface="Meiryo UI" panose="020B0604030504040204" pitchFamily="50" charset="-128"/>
                          <a:cs typeface="Times New Roman"/>
                        </a:rPr>
                        <a:t>3</a:t>
                      </a:r>
                      <a:r>
                        <a:rPr lang="ja-JP" altLang="ja-JP" sz="1400" dirty="0" smtClean="0">
                          <a:latin typeface="Meiryo UI" panose="020B0604030504040204" pitchFamily="50" charset="-128"/>
                          <a:ea typeface="Meiryo UI" panose="020B0604030504040204" pitchFamily="50" charset="-128"/>
                          <a:cs typeface="Times New Roman"/>
                        </a:rPr>
                        <a:t>剤の治療効果には明確な差はないと言われている</a:t>
                      </a:r>
                      <a:r>
                        <a:rPr lang="ja-JP" altLang="en-US" sz="1400" dirty="0" smtClean="0">
                          <a:latin typeface="Meiryo UI" panose="020B0604030504040204" pitchFamily="50" charset="-128"/>
                          <a:ea typeface="Meiryo UI" panose="020B0604030504040204" pitchFamily="50" charset="-128"/>
                          <a:cs typeface="Times New Roman"/>
                        </a:rPr>
                        <a:t>。</a:t>
                      </a:r>
                      <a:endParaRPr lang="en-US" altLang="ja-JP"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ja-JP" altLang="en-US"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400" b="1" dirty="0" smtClean="0">
                          <a:solidFill>
                            <a:srgbClr val="FF0000"/>
                          </a:solidFill>
                          <a:latin typeface="Meiryo UI" panose="020B0604030504040204" pitchFamily="50" charset="-128"/>
                          <a:ea typeface="Meiryo UI" panose="020B0604030504040204" pitchFamily="50" charset="-128"/>
                          <a:cs typeface="Times New Roman"/>
                        </a:rPr>
                        <a:t>ドネペジルのみが全病期で投与可能</a:t>
                      </a:r>
                      <a:r>
                        <a:rPr lang="ja-JP" altLang="en-US" sz="1400" dirty="0" smtClean="0">
                          <a:latin typeface="Meiryo UI" panose="020B0604030504040204" pitchFamily="50" charset="-128"/>
                          <a:ea typeface="Meiryo UI" panose="020B0604030504040204" pitchFamily="50" charset="-128"/>
                          <a:cs typeface="Times New Roman"/>
                        </a:rPr>
                        <a:t>であり、ガランタミンとリバスチグミンは軽度から中等度で使用される。剤型ではリバスチグミンは貼付剤のみの発売である。拒薬や経口摂取が不能な際に使用できる。投与法はいずれも漸増法である。半減期はドネペジルが明らかに長く、</a:t>
                      </a:r>
                      <a:r>
                        <a:rPr lang="en-US" altLang="ja-JP" sz="1400" dirty="0" smtClean="0">
                          <a:latin typeface="Meiryo UI" panose="020B0604030504040204" pitchFamily="50" charset="-128"/>
                          <a:ea typeface="Meiryo UI" panose="020B0604030504040204" pitchFamily="50" charset="-128"/>
                          <a:cs typeface="Times New Roman"/>
                        </a:rPr>
                        <a:t>1</a:t>
                      </a:r>
                      <a:r>
                        <a:rPr lang="ja-JP" altLang="en-US" sz="1400" dirty="0" smtClean="0">
                          <a:latin typeface="Meiryo UI" panose="020B0604030504040204" pitchFamily="50" charset="-128"/>
                          <a:ea typeface="Meiryo UI" panose="020B0604030504040204" pitchFamily="50" charset="-128"/>
                          <a:cs typeface="Times New Roman"/>
                        </a:rPr>
                        <a:t>日</a:t>
                      </a:r>
                      <a:r>
                        <a:rPr lang="en-US" altLang="ja-JP" sz="1400" dirty="0" smtClean="0">
                          <a:latin typeface="Meiryo UI" panose="020B0604030504040204" pitchFamily="50" charset="-128"/>
                          <a:ea typeface="Meiryo UI" panose="020B0604030504040204" pitchFamily="50" charset="-128"/>
                          <a:cs typeface="Times New Roman"/>
                        </a:rPr>
                        <a:t>1</a:t>
                      </a:r>
                      <a:r>
                        <a:rPr lang="ja-JP" altLang="en-US" sz="1400" dirty="0" smtClean="0">
                          <a:latin typeface="Meiryo UI" panose="020B0604030504040204" pitchFamily="50" charset="-128"/>
                          <a:ea typeface="Meiryo UI" panose="020B0604030504040204" pitchFamily="50" charset="-128"/>
                          <a:cs typeface="Times New Roman"/>
                        </a:rPr>
                        <a:t>回投与であるが、比較的半減期の短いガランタミンは</a:t>
                      </a:r>
                      <a:r>
                        <a:rPr lang="en-US" altLang="ja-JP" sz="1400" dirty="0" smtClean="0">
                          <a:latin typeface="Meiryo UI" panose="020B0604030504040204" pitchFamily="50" charset="-128"/>
                          <a:ea typeface="Meiryo UI" panose="020B0604030504040204" pitchFamily="50" charset="-128"/>
                          <a:cs typeface="Times New Roman"/>
                        </a:rPr>
                        <a:t>1</a:t>
                      </a:r>
                      <a:r>
                        <a:rPr lang="ja-JP" altLang="en-US" sz="1400" dirty="0" smtClean="0">
                          <a:latin typeface="Meiryo UI" panose="020B0604030504040204" pitchFamily="50" charset="-128"/>
                          <a:ea typeface="Meiryo UI" panose="020B0604030504040204" pitchFamily="50" charset="-128"/>
                          <a:cs typeface="Times New Roman"/>
                        </a:rPr>
                        <a:t>日</a:t>
                      </a:r>
                      <a:r>
                        <a:rPr lang="en-US" altLang="ja-JP" sz="1400" dirty="0" smtClean="0">
                          <a:latin typeface="Meiryo UI" panose="020B0604030504040204" pitchFamily="50" charset="-128"/>
                          <a:ea typeface="Meiryo UI" panose="020B0604030504040204" pitchFamily="50" charset="-128"/>
                          <a:cs typeface="Times New Roman"/>
                        </a:rPr>
                        <a:t>2</a:t>
                      </a:r>
                      <a:r>
                        <a:rPr lang="ja-JP" altLang="en-US" sz="1400" dirty="0" smtClean="0">
                          <a:latin typeface="Meiryo UI" panose="020B0604030504040204" pitchFamily="50" charset="-128"/>
                          <a:ea typeface="Meiryo UI" panose="020B0604030504040204" pitchFamily="50" charset="-128"/>
                          <a:cs typeface="Times New Roman"/>
                        </a:rPr>
                        <a:t>回投与となっている。 </a:t>
                      </a:r>
                      <a:endParaRPr lang="en-US" altLang="ja-JP"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ja-JP"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400" b="1" u="sng" dirty="0" smtClean="0">
                          <a:solidFill>
                            <a:srgbClr val="FF0000"/>
                          </a:solidFill>
                          <a:latin typeface="Meiryo UI" panose="020B0604030504040204" pitchFamily="50" charset="-128"/>
                          <a:ea typeface="Meiryo UI" panose="020B0604030504040204" pitchFamily="50" charset="-128"/>
                          <a:cs typeface="Times New Roman"/>
                        </a:rPr>
                        <a:t>副作用</a:t>
                      </a:r>
                      <a:r>
                        <a:rPr lang="ja-JP" altLang="en-US" sz="1400" dirty="0" smtClean="0">
                          <a:latin typeface="Meiryo UI" panose="020B0604030504040204" pitchFamily="50" charset="-128"/>
                          <a:ea typeface="Meiryo UI" panose="020B0604030504040204" pitchFamily="50" charset="-128"/>
                          <a:cs typeface="Times New Roman"/>
                        </a:rPr>
                        <a:t>：上記の認知症治療薬は、アセチルコリン阻害薬であるため、コリン系副作用がある。</a:t>
                      </a:r>
                      <a:endParaRPr lang="en-US" altLang="ja-JP"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400" dirty="0" smtClean="0">
                          <a:latin typeface="Meiryo UI" panose="020B0604030504040204" pitchFamily="50" charset="-128"/>
                          <a:ea typeface="Meiryo UI" panose="020B0604030504040204" pitchFamily="50" charset="-128"/>
                          <a:cs typeface="Times New Roman"/>
                        </a:rPr>
                        <a:t>嘔吐・嘔気、流涎、発汗、除脈、低血圧、呼吸抑制、虚脱、呼吸筋の弛緩作用が主である。</a:t>
                      </a:r>
                      <a:endParaRPr lang="en-US" altLang="ja-JP" sz="1400" dirty="0" smtClean="0">
                        <a:latin typeface="Meiryo UI" panose="020B0604030504040204" pitchFamily="50" charset="-128"/>
                        <a:ea typeface="Meiryo UI" panose="020B0604030504040204" pitchFamily="50" charset="-128"/>
                        <a:cs typeface="Times New Roman"/>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ja-JP" altLang="en-US" sz="1400" b="1" u="sng" dirty="0" smtClean="0">
                          <a:solidFill>
                            <a:srgbClr val="FF0000"/>
                          </a:solidFill>
                          <a:latin typeface="Meiryo UI" panose="020B0604030504040204" pitchFamily="50" charset="-128"/>
                          <a:ea typeface="Meiryo UI" panose="020B0604030504040204" pitchFamily="50" charset="-128"/>
                          <a:cs typeface="Times New Roman"/>
                        </a:rPr>
                        <a:t>悪性症候群</a:t>
                      </a:r>
                      <a:r>
                        <a:rPr lang="ja-JP" altLang="en-US" sz="1400" dirty="0" smtClean="0">
                          <a:latin typeface="Meiryo UI" panose="020B0604030504040204" pitchFamily="50" charset="-128"/>
                          <a:ea typeface="Meiryo UI" panose="020B0604030504040204" pitchFamily="50" charset="-128"/>
                          <a:cs typeface="Times New Roman"/>
                        </a:rPr>
                        <a:t>：筋弛緩、無動・緘黙、頻脈、発熱</a:t>
                      </a:r>
                      <a:endParaRPr lang="en-US" altLang="ja-JP" sz="1400" dirty="0" smtClean="0">
                        <a:latin typeface="Meiryo UI" panose="020B0604030504040204" pitchFamily="50" charset="-128"/>
                        <a:ea typeface="Meiryo UI" panose="020B0604030504040204" pitchFamily="50" charset="-128"/>
                        <a:cs typeface="Times New Roman"/>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7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071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ドネペジル：アリセプト</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アルツハイマー、レビーに適応</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ガランタミンとの併用は、効果の阻害をもたらす。</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DLB</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Dementia with Lewy bodies</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ガランタミン：レミニール　　アセチルコリンエステラーゼ阻害＋ニコチン性アセチルコリン受容体の増強作用。</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軽度～中等度のアルツハイマー型に適応</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行動障害（逸脱行為）に効果がある</a:t>
                      </a:r>
                    </a:p>
                  </a:txBody>
                  <a:tcPr marL="81278" marR="81278" marT="45703" marB="45703"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リバスチグミン：リバスタッチ</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アセチルコリンエステラーゼ＋　　</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ブチルコリンエステラーゼ</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ブチルコリンエステラーゼとはアセチルコリンの分解酵素</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CYP</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sym typeface="Wingdings" panose="05000000000000000000" pitchFamily="2" charset="2"/>
                        </a:rPr>
                        <a:t>：シトクロム</a:t>
                      </a:r>
                      <a:r>
                        <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sym typeface="Wingdings" panose="05000000000000000000" pitchFamily="2" charset="2"/>
                        </a:rPr>
                        <a:t>P450</a:t>
                      </a: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sym typeface="Wingdings" panose="05000000000000000000" pitchFamily="2" charset="2"/>
                        </a:rPr>
                        <a:t>（肝臓の代謝酵素）</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sym typeface="Wingdings" panose="05000000000000000000" pitchFamily="2" charset="2"/>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1" lang="ja-JP" altLang="en-US"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sym typeface="Wingdings" panose="05000000000000000000" pitchFamily="2" charset="2"/>
                        </a:rPr>
                        <a:t>リバスチグミンは肝臓で代謝されない。</a:t>
                      </a: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1" lang="en-US" altLang="ja-JP" sz="16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角丸四角形 1"/>
          <p:cNvSpPr/>
          <p:nvPr/>
        </p:nvSpPr>
        <p:spPr bwMode="auto">
          <a:xfrm>
            <a:off x="279054" y="6291618"/>
            <a:ext cx="8769412" cy="443552"/>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アセチルコリンは脳内で記憶・学習に関わる。</a:t>
            </a: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64</a:t>
            </a:fld>
            <a:endParaRPr lang="en-US" altLang="ja-JP"/>
          </a:p>
        </p:txBody>
      </p:sp>
    </p:spTree>
    <p:extLst>
      <p:ext uri="{BB962C8B-B14F-4D97-AF65-F5344CB8AC3E}">
        <p14:creationId xmlns:p14="http://schemas.microsoft.com/office/powerpoint/2010/main" val="8371167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26632"/>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アセスメント</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832512"/>
            <a:ext cx="8715909" cy="590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入院</a:t>
            </a:r>
            <a:r>
              <a:rPr lang="ja-JP" altLang="en-US" sz="2400" b="1" dirty="0" smtClean="0">
                <a:latin typeface="Meiryo UI" pitchFamily="50" charset="-128"/>
                <a:ea typeface="Meiryo UI" pitchFamily="50" charset="-128"/>
                <a:cs typeface="Meiryo UI" pitchFamily="50" charset="-128"/>
              </a:rPr>
              <a:t>や治療を開始するときに、認知機能の評価を行い、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認知症を見落とさない</a:t>
            </a:r>
            <a:r>
              <a:rPr lang="ja-JP" altLang="en-US" sz="2400" b="1" u="sng" dirty="0" smtClean="0">
                <a:solidFill>
                  <a:srgbClr val="FF0000"/>
                </a:solidFill>
                <a:latin typeface="Meiryo UI" pitchFamily="50" charset="-128"/>
                <a:ea typeface="Meiryo UI" pitchFamily="50" charset="-128"/>
                <a:cs typeface="Meiryo UI" pitchFamily="50" charset="-128"/>
              </a:rPr>
              <a:t>（診断の付いていない認知症を見落とさないことが重要。性格や人格、老人性うつ病などの鑑別アセスメントが重要）</a:t>
            </a:r>
            <a:endParaRPr lang="en-US" altLang="ja-JP" sz="2400" b="1" u="sng"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総合的な機能評価を進める：</a:t>
            </a:r>
            <a:r>
              <a:rPr lang="en-US" altLang="ja-JP" sz="2400" b="1" dirty="0" smtClean="0">
                <a:latin typeface="Meiryo UI" pitchFamily="50" charset="-128"/>
                <a:ea typeface="Meiryo UI" pitchFamily="50" charset="-128"/>
                <a:cs typeface="Meiryo UI" pitchFamily="50" charset="-128"/>
              </a:rPr>
              <a:t/>
            </a:r>
            <a:br>
              <a:rPr lang="en-US" altLang="ja-JP" sz="2400" b="1" dirty="0" smtClean="0">
                <a:latin typeface="Meiryo UI" pitchFamily="50" charset="-128"/>
                <a:ea typeface="Meiryo UI" pitchFamily="50" charset="-128"/>
                <a:cs typeface="Meiryo UI" pitchFamily="50" charset="-128"/>
              </a:rPr>
            </a:br>
            <a:r>
              <a:rPr lang="ja-JP" altLang="en-US" sz="2400" b="1" dirty="0" smtClean="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IADL(</a:t>
            </a:r>
            <a:r>
              <a:rPr lang="ja-JP" altLang="en-US" sz="2400" b="1" dirty="0" smtClean="0">
                <a:latin typeface="Meiryo UI" pitchFamily="50" charset="-128"/>
                <a:ea typeface="Meiryo UI" pitchFamily="50" charset="-128"/>
                <a:cs typeface="Meiryo UI" pitchFamily="50" charset="-128"/>
              </a:rPr>
              <a:t>手段的日常生活動作</a:t>
            </a:r>
            <a:r>
              <a:rPr lang="en-US" altLang="ja-JP" sz="2400" b="1" dirty="0"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や</a:t>
            </a:r>
            <a:r>
              <a:rPr lang="en-US" altLang="ja-JP" sz="2400" b="1" dirty="0" smtClean="0">
                <a:latin typeface="Meiryo UI" pitchFamily="50" charset="-128"/>
                <a:ea typeface="Meiryo UI" pitchFamily="50" charset="-128"/>
                <a:cs typeface="Meiryo UI" pitchFamily="50" charset="-128"/>
              </a:rPr>
              <a:t>ADL(</a:t>
            </a:r>
            <a:r>
              <a:rPr lang="ja-JP" altLang="en-US" sz="2400" b="1" dirty="0" smtClean="0">
                <a:latin typeface="Meiryo UI" pitchFamily="50" charset="-128"/>
                <a:ea typeface="Meiryo UI" pitchFamily="50" charset="-128"/>
                <a:cs typeface="Meiryo UI" pitchFamily="50" charset="-128"/>
              </a:rPr>
              <a:t>日常生活動作</a:t>
            </a:r>
            <a:r>
              <a:rPr lang="en-US" altLang="ja-JP" sz="2400" b="1" dirty="0" smtClean="0">
                <a:latin typeface="Meiryo UI" pitchFamily="50" charset="-128"/>
                <a:ea typeface="Meiryo UI" pitchFamily="50" charset="-128"/>
                <a:cs typeface="Meiryo UI" pitchFamily="50" charset="-128"/>
              </a:rPr>
              <a:t>)</a:t>
            </a:r>
            <a:r>
              <a:rPr lang="ja-JP" altLang="en-US" sz="2400" b="1" dirty="0" err="1" smtClean="0">
                <a:latin typeface="Meiryo UI" pitchFamily="50" charset="-128"/>
                <a:ea typeface="Meiryo UI" pitchFamily="50" charset="-128"/>
                <a:cs typeface="Meiryo UI" pitchFamily="50" charset="-128"/>
              </a:rPr>
              <a:t>、</a:t>
            </a:r>
            <a:r>
              <a:rPr lang="ja-JP" altLang="en-US" sz="2400" b="1" dirty="0" smtClean="0">
                <a:latin typeface="Meiryo UI" pitchFamily="50" charset="-128"/>
                <a:ea typeface="Meiryo UI" pitchFamily="50" charset="-128"/>
                <a:cs typeface="Meiryo UI" pitchFamily="50" charset="-128"/>
              </a:rPr>
              <a:t>  </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栄養、社会経済的状態、介護者の状態、抑うつ、服薬</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状況、療養環境など</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buFont typeface="Wingdings" panose="05000000000000000000" pitchFamily="2" charset="2"/>
              <a:buChar char="l"/>
            </a:pPr>
            <a:r>
              <a:rPr lang="ja-JP" altLang="en-US" sz="2400" b="1" dirty="0">
                <a:latin typeface="Meiryo UI" pitchFamily="50" charset="-128"/>
                <a:ea typeface="Meiryo UI" pitchFamily="50" charset="-128"/>
                <a:cs typeface="Meiryo UI" pitchFamily="50" charset="-128"/>
              </a:rPr>
              <a:t>　退院支援を見越して、</a:t>
            </a:r>
            <a:r>
              <a:rPr lang="en-US" altLang="ja-JP" sz="2400" b="1" dirty="0">
                <a:latin typeface="Meiryo UI" pitchFamily="50" charset="-128"/>
                <a:ea typeface="Meiryo UI" pitchFamily="50" charset="-128"/>
                <a:cs typeface="Meiryo UI" pitchFamily="50" charset="-128"/>
              </a:rPr>
              <a:t>IADL</a:t>
            </a:r>
            <a:r>
              <a:rPr lang="ja-JP" altLang="en-US" sz="2400" b="1" dirty="0">
                <a:latin typeface="Meiryo UI" pitchFamily="50" charset="-128"/>
                <a:ea typeface="Meiryo UI" pitchFamily="50" charset="-128"/>
                <a:cs typeface="Meiryo UI" pitchFamily="50" charset="-128"/>
              </a:rPr>
              <a:t>や</a:t>
            </a:r>
            <a:r>
              <a:rPr lang="en-US" altLang="ja-JP" sz="2400" b="1" dirty="0">
                <a:latin typeface="Meiryo UI" pitchFamily="50" charset="-128"/>
                <a:ea typeface="Meiryo UI" pitchFamily="50" charset="-128"/>
                <a:cs typeface="Meiryo UI" pitchFamily="50" charset="-128"/>
              </a:rPr>
              <a:t>ADL</a:t>
            </a:r>
            <a:r>
              <a:rPr lang="ja-JP" altLang="en-US" sz="2400" b="1" dirty="0" err="1">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支援状況をモニタリングすることは、漏れのない支援を提供する上で重要である。身体治療上注意をしたい点は、栄養状態と服薬、通院手段の確保である。</a:t>
            </a:r>
          </a:p>
        </p:txBody>
      </p:sp>
      <p:sp>
        <p:nvSpPr>
          <p:cNvPr id="44" name="Rectangle 3"/>
          <p:cNvSpPr>
            <a:spLocks noChangeArrowheads="1"/>
          </p:cNvSpPr>
          <p:nvPr/>
        </p:nvSpPr>
        <p:spPr bwMode="auto">
          <a:xfrm>
            <a:off x="264318" y="60278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65</a:t>
            </a:fld>
            <a:endParaRPr lang="en-US" altLang="ja-JP"/>
          </a:p>
        </p:txBody>
      </p:sp>
    </p:spTree>
    <p:extLst>
      <p:ext uri="{BB962C8B-B14F-4D97-AF65-F5344CB8AC3E}">
        <p14:creationId xmlns:p14="http://schemas.microsoft.com/office/powerpoint/2010/main" val="14962279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39789" y="321677"/>
            <a:ext cx="474793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初診時、入院時に確認する</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134953"/>
            <a:ext cx="8756852" cy="55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日常生活の様子を確認する中で、認知機能の</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変化を疑う徴候がないか、確認をする　　　　　　　</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solidFill>
                  <a:srgbClr val="FF0000"/>
                </a:solidFill>
                <a:latin typeface="Meiryo UI" pitchFamily="50" charset="-128"/>
                <a:ea typeface="Meiryo UI" pitchFamily="50" charset="-128"/>
                <a:cs typeface="Meiryo UI" pitchFamily="50" charset="-128"/>
              </a:rPr>
              <a:t>　　　</a:t>
            </a:r>
            <a:r>
              <a:rPr lang="ja-JP" altLang="en-US" sz="2600" b="1" u="sng" dirty="0" smtClean="0">
                <a:solidFill>
                  <a:srgbClr val="FF0000"/>
                </a:solidFill>
                <a:latin typeface="Meiryo UI" pitchFamily="50" charset="-128"/>
                <a:ea typeface="Meiryo UI" pitchFamily="50" charset="-128"/>
                <a:cs typeface="Meiryo UI" pitchFamily="50" charset="-128"/>
              </a:rPr>
              <a:t>（①記憶・②実行・③空間の機能をアセスメント）</a:t>
            </a:r>
            <a:endParaRPr lang="en-US" altLang="ja-JP" sz="2600" b="1" u="sng"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疑う</a:t>
            </a:r>
            <a:r>
              <a:rPr lang="ja-JP" altLang="en-US" sz="2600" b="1" dirty="0">
                <a:latin typeface="Meiryo UI" pitchFamily="50" charset="-128"/>
                <a:ea typeface="Meiryo UI" pitchFamily="50" charset="-128"/>
                <a:cs typeface="Meiryo UI" pitchFamily="50" charset="-128"/>
              </a:rPr>
              <a:t>場合</a:t>
            </a:r>
            <a:r>
              <a:rPr lang="ja-JP" altLang="en-US" sz="2600" b="1" dirty="0" smtClean="0">
                <a:latin typeface="Meiryo UI" pitchFamily="50" charset="-128"/>
                <a:ea typeface="Meiryo UI" pitchFamily="50" charset="-128"/>
                <a:cs typeface="Meiryo UI" pitchFamily="50" charset="-128"/>
              </a:rPr>
              <a:t>には、</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本人に自覚症状の変化を確認する</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場合により、注意障害を確認する、見当識を</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確認する</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600" b="1" dirty="0" smtClean="0">
                <a:latin typeface="Meiryo UI" pitchFamily="50" charset="-128"/>
                <a:ea typeface="Meiryo UI" pitchFamily="50" charset="-128"/>
                <a:cs typeface="Meiryo UI" pitchFamily="50" charset="-128"/>
              </a:rPr>
              <a:t>  </a:t>
            </a:r>
            <a:r>
              <a:rPr lang="ja-JP" altLang="en-US" sz="2600" b="1" u="sng" dirty="0" smtClean="0">
                <a:solidFill>
                  <a:srgbClr val="FF0000"/>
                </a:solidFill>
                <a:latin typeface="Meiryo UI" pitchFamily="50" charset="-128"/>
                <a:ea typeface="Meiryo UI" pitchFamily="50" charset="-128"/>
                <a:cs typeface="Meiryo UI" pitchFamily="50" charset="-128"/>
              </a:rPr>
              <a:t>● 家族からみた変化を注意深く聞き出す</a:t>
            </a:r>
            <a:endParaRPr lang="en-US" altLang="ja-JP" sz="2600" b="1" u="sng"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600" b="1" u="sng" dirty="0" smtClean="0">
                <a:solidFill>
                  <a:srgbClr val="FF0000"/>
                </a:solidFill>
                <a:latin typeface="Meiryo UI" pitchFamily="50" charset="-128"/>
                <a:ea typeface="Meiryo UI" pitchFamily="50" charset="-128"/>
                <a:cs typeface="Meiryo UI" pitchFamily="50" charset="-128"/>
              </a:rPr>
              <a:t>（以前の人物像との変化や機能障害の有無を聴取する）</a:t>
            </a:r>
            <a:endParaRPr lang="ja-JP" altLang="en-US" sz="2600" b="1" u="sng" dirty="0">
              <a:solidFill>
                <a:srgbClr val="FF0000"/>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66</a:t>
            </a:fld>
            <a:endParaRPr lang="en-US" altLang="ja-JP"/>
          </a:p>
        </p:txBody>
      </p:sp>
    </p:spTree>
    <p:extLst>
      <p:ext uri="{BB962C8B-B14F-4D97-AF65-F5344CB8AC3E}">
        <p14:creationId xmlns:p14="http://schemas.microsoft.com/office/powerpoint/2010/main" val="21859202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74638" y="303758"/>
            <a:ext cx="8499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a:r>
              <a:rPr lang="ja-JP" altLang="en-US" sz="3200" b="1" dirty="0">
                <a:latin typeface="Meiryo UI" pitchFamily="50" charset="-128"/>
                <a:ea typeface="Meiryo UI" pitchFamily="50" charset="-128"/>
                <a:cs typeface="Meiryo UI" pitchFamily="50" charset="-128"/>
              </a:rPr>
              <a:t>家族が最初に気づいた日常生活の変化 </a:t>
            </a:r>
          </a:p>
        </p:txBody>
      </p:sp>
      <p:sp>
        <p:nvSpPr>
          <p:cNvPr id="36867" name="Text Box 3"/>
          <p:cNvSpPr txBox="1">
            <a:spLocks noChangeArrowheads="1"/>
          </p:cNvSpPr>
          <p:nvPr/>
        </p:nvSpPr>
        <p:spPr bwMode="auto">
          <a:xfrm>
            <a:off x="1243013" y="1489315"/>
            <a:ext cx="6256337" cy="460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同じことを何回も言ったり聞いたりする</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財布を盗まれたと言う</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だらしなくなった</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いつも降りる駅なのに乗り過ごした</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夜中に急に起き出して騒いだ</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置き忘れやしまい忘れが目立つ</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計算の間違いが多くなった</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物の名前が出てこなくなった</a:t>
            </a:r>
          </a:p>
          <a:p>
            <a:pPr eaLnBrk="1" hangingPunct="1">
              <a:spcBef>
                <a:spcPts val="900"/>
              </a:spcBef>
              <a:buClr>
                <a:schemeClr val="hlink"/>
              </a:buClr>
              <a:buSzPct val="85000"/>
              <a:buFont typeface="Wingdings" pitchFamily="2" charset="2"/>
              <a:buNone/>
            </a:pPr>
            <a:r>
              <a:rPr lang="en-US" altLang="ja-JP" sz="2600" b="1" dirty="0">
                <a:solidFill>
                  <a:srgbClr val="8A71C9"/>
                </a:solidFill>
                <a:latin typeface="Meiryo UI" pitchFamily="50" charset="-128"/>
                <a:ea typeface="Meiryo UI" pitchFamily="50" charset="-128"/>
                <a:cs typeface="Meiryo UI" pitchFamily="50" charset="-128"/>
              </a:rPr>
              <a:t>●</a:t>
            </a:r>
            <a:r>
              <a:rPr lang="en-US" altLang="ja-JP"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ささいなことで怒りっぽくなった</a:t>
            </a:r>
          </a:p>
        </p:txBody>
      </p:sp>
      <p:sp>
        <p:nvSpPr>
          <p:cNvPr id="36868" name="Text Box 4"/>
          <p:cNvSpPr txBox="1">
            <a:spLocks noChangeArrowheads="1"/>
          </p:cNvSpPr>
          <p:nvPr/>
        </p:nvSpPr>
        <p:spPr bwMode="auto">
          <a:xfrm>
            <a:off x="1639614" y="6283474"/>
            <a:ext cx="7323633" cy="33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eaLnBrk="0" hangingPunct="0">
              <a:defRPr kumimoji="1" sz="3600">
                <a:solidFill>
                  <a:schemeClr val="tx1"/>
                </a:solidFill>
                <a:latin typeface="Arial" pitchFamily="34" charset="0"/>
                <a:ea typeface="ＭＳ Ｐゴシック" pitchFamily="50" charset="-128"/>
              </a:defRPr>
            </a:lvl1pPr>
            <a:lvl2pPr marL="742950" indent="-285750" defTabSz="909638" eaLnBrk="0" hangingPunct="0">
              <a:defRPr kumimoji="1" sz="3600">
                <a:solidFill>
                  <a:schemeClr val="tx1"/>
                </a:solidFill>
                <a:latin typeface="Arial" pitchFamily="34" charset="0"/>
                <a:ea typeface="ＭＳ Ｐゴシック" pitchFamily="50" charset="-128"/>
              </a:defRPr>
            </a:lvl2pPr>
            <a:lvl3pPr marL="1143000" indent="-228600" defTabSz="909638" eaLnBrk="0" hangingPunct="0">
              <a:defRPr kumimoji="1" sz="3600">
                <a:solidFill>
                  <a:schemeClr val="tx1"/>
                </a:solidFill>
                <a:latin typeface="Arial" pitchFamily="34" charset="0"/>
                <a:ea typeface="ＭＳ Ｐゴシック" pitchFamily="50" charset="-128"/>
              </a:defRPr>
            </a:lvl3pPr>
            <a:lvl4pPr marL="1600200" indent="-228600" defTabSz="909638" eaLnBrk="0" hangingPunct="0">
              <a:defRPr kumimoji="1" sz="3600">
                <a:solidFill>
                  <a:schemeClr val="tx1"/>
                </a:solidFill>
                <a:latin typeface="Arial" pitchFamily="34" charset="0"/>
                <a:ea typeface="ＭＳ Ｐゴシック" pitchFamily="50" charset="-128"/>
              </a:defRPr>
            </a:lvl4pPr>
            <a:lvl5pPr marL="2057400" indent="-228600" defTabSz="909638" eaLnBrk="0" hangingPunct="0">
              <a:defRPr kumimoji="1" sz="3600">
                <a:solidFill>
                  <a:schemeClr val="tx1"/>
                </a:solidFill>
                <a:latin typeface="Arial" pitchFamily="34" charset="0"/>
                <a:ea typeface="ＭＳ Ｐゴシック" pitchFamily="50" charset="-128"/>
              </a:defRPr>
            </a:lvl5pPr>
            <a:lvl6pPr marL="25146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096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ct val="50000"/>
              </a:spcBef>
            </a:pPr>
            <a:r>
              <a:rPr lang="ja-JP" altLang="en-US" sz="1600" b="1" dirty="0">
                <a:solidFill>
                  <a:schemeClr val="tx1">
                    <a:lumMod val="65000"/>
                    <a:lumOff val="35000"/>
                  </a:schemeClr>
                </a:solidFill>
                <a:latin typeface="Meiryo UI" pitchFamily="50" charset="-128"/>
                <a:ea typeface="Meiryo UI" pitchFamily="50" charset="-128"/>
                <a:cs typeface="Meiryo UI" pitchFamily="50" charset="-128"/>
              </a:rPr>
              <a:t>東京都福祉局　「高齢者の生活実態及び健康に関する調査・専門調査報告書」</a:t>
            </a:r>
            <a:r>
              <a:rPr lang="en-US" altLang="ja-JP" sz="16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1995</a:t>
            </a:r>
            <a:r>
              <a:rPr lang="ja-JP" altLang="en-US" sz="1600" b="1" dirty="0" smtClean="0">
                <a:solidFill>
                  <a:schemeClr val="tx1">
                    <a:lumMod val="65000"/>
                    <a:lumOff val="35000"/>
                  </a:schemeClr>
                </a:solidFill>
                <a:latin typeface="Meiryo UI" pitchFamily="50" charset="-128"/>
                <a:ea typeface="Meiryo UI" pitchFamily="50" charset="-128"/>
                <a:cs typeface="Meiryo UI" pitchFamily="50" charset="-128"/>
              </a:rPr>
              <a:t> </a:t>
            </a:r>
            <a:endParaRPr lang="ja-JP" altLang="en-US" sz="16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36869" name="Rectangle 6"/>
          <p:cNvSpPr>
            <a:spLocks noChangeArrowheads="1"/>
          </p:cNvSpPr>
          <p:nvPr/>
        </p:nvSpPr>
        <p:spPr bwMode="auto">
          <a:xfrm>
            <a:off x="7106819" y="1342825"/>
            <a:ext cx="1491465" cy="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b">
            <a:spAutoFit/>
          </a:bodyPr>
          <a:lstStyle/>
          <a:p>
            <a:pPr algn="r" defTabSz="909638"/>
            <a:r>
              <a:rPr lang="ja-JP" altLang="en-US" sz="1600" b="1" dirty="0">
                <a:latin typeface="Meiryo UI" pitchFamily="50" charset="-128"/>
                <a:ea typeface="Meiryo UI" pitchFamily="50" charset="-128"/>
                <a:cs typeface="Meiryo UI" pitchFamily="50" charset="-128"/>
              </a:rPr>
              <a:t>　（ｎ</a:t>
            </a:r>
            <a:r>
              <a:rPr lang="en-US" altLang="ja-JP" sz="1600" b="1" dirty="0" smtClean="0">
                <a:latin typeface="Meiryo UI" pitchFamily="50" charset="-128"/>
                <a:ea typeface="Meiryo UI" pitchFamily="50" charset="-128"/>
                <a:cs typeface="Meiryo UI" pitchFamily="50" charset="-128"/>
              </a:rPr>
              <a:t>:123</a:t>
            </a:r>
            <a:r>
              <a:rPr lang="ja-JP" altLang="en-US" sz="1600" b="1"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 </a:t>
            </a:r>
            <a:endParaRPr lang="ja-JP" altLang="en-US" sz="1600" dirty="0">
              <a:latin typeface="Meiryo UI" pitchFamily="50" charset="-128"/>
              <a:ea typeface="Meiryo UI" pitchFamily="50" charset="-128"/>
              <a:cs typeface="Meiryo UI" pitchFamily="50" charset="-128"/>
            </a:endParaRPr>
          </a:p>
        </p:txBody>
      </p:sp>
      <p:sp>
        <p:nvSpPr>
          <p:cNvPr id="9"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下矢印 1"/>
          <p:cNvSpPr/>
          <p:nvPr/>
        </p:nvSpPr>
        <p:spPr bwMode="auto">
          <a:xfrm>
            <a:off x="274639" y="1507780"/>
            <a:ext cx="871774" cy="4589541"/>
          </a:xfrm>
          <a:prstGeom prst="downArrow">
            <a:avLst/>
          </a:prstGeom>
          <a:solidFill>
            <a:srgbClr val="FFFF99"/>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頻度順</a:t>
            </a: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67</a:t>
            </a:fld>
            <a:endParaRPr lang="en-US" altLang="ja-JP"/>
          </a:p>
        </p:txBody>
      </p:sp>
    </p:spTree>
    <p:extLst>
      <p:ext uri="{BB962C8B-B14F-4D97-AF65-F5344CB8AC3E}">
        <p14:creationId xmlns:p14="http://schemas.microsoft.com/office/powerpoint/2010/main" val="2507950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334963" y="453060"/>
            <a:ext cx="835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200" b="1" dirty="0">
                <a:latin typeface="Meiryo UI" pitchFamily="50" charset="-128"/>
                <a:ea typeface="Meiryo UI" pitchFamily="50" charset="-128"/>
                <a:cs typeface="Meiryo UI" pitchFamily="50" charset="-128"/>
              </a:rPr>
              <a:t>加齢に伴うもの忘れと認知症のもの忘れ</a:t>
            </a:r>
          </a:p>
        </p:txBody>
      </p:sp>
      <p:sp>
        <p:nvSpPr>
          <p:cNvPr id="43011" name="Text Box 33"/>
          <p:cNvSpPr txBox="1">
            <a:spLocks noChangeArrowheads="1"/>
          </p:cNvSpPr>
          <p:nvPr/>
        </p:nvSpPr>
        <p:spPr bwMode="auto">
          <a:xfrm>
            <a:off x="509588" y="6301690"/>
            <a:ext cx="8439150" cy="29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400" b="1" dirty="0">
                <a:solidFill>
                  <a:schemeClr val="tx1">
                    <a:lumMod val="65000"/>
                    <a:lumOff val="35000"/>
                  </a:schemeClr>
                </a:solidFill>
                <a:latin typeface="Meiryo UI" pitchFamily="50" charset="-128"/>
                <a:ea typeface="Meiryo UI" pitchFamily="50" charset="-128"/>
                <a:cs typeface="Meiryo UI" pitchFamily="50" charset="-128"/>
              </a:rPr>
              <a:t>東京都高齢者施策推進室「痴呆が疑われたときにーかかりつけ医のための痴呆の手引き」</a:t>
            </a:r>
            <a:r>
              <a:rPr lang="en-US" altLang="ja-JP" sz="1400" b="1" dirty="0">
                <a:solidFill>
                  <a:schemeClr val="tx1">
                    <a:lumMod val="65000"/>
                    <a:lumOff val="35000"/>
                  </a:schemeClr>
                </a:solidFill>
                <a:latin typeface="Meiryo UI" pitchFamily="50" charset="-128"/>
                <a:ea typeface="Meiryo UI" pitchFamily="50" charset="-128"/>
                <a:cs typeface="Meiryo UI" pitchFamily="50" charset="-128"/>
              </a:rPr>
              <a:t>1999</a:t>
            </a:r>
            <a:r>
              <a:rPr lang="ja-JP" altLang="en-US" sz="1400" b="1" dirty="0">
                <a:solidFill>
                  <a:schemeClr val="tx1">
                    <a:lumMod val="65000"/>
                    <a:lumOff val="35000"/>
                  </a:schemeClr>
                </a:solidFill>
                <a:latin typeface="Meiryo UI" pitchFamily="50" charset="-128"/>
                <a:ea typeface="Meiryo UI" pitchFamily="50" charset="-128"/>
                <a:cs typeface="Meiryo UI" pitchFamily="50" charset="-128"/>
              </a:rPr>
              <a:t>より引用・改変</a:t>
            </a:r>
          </a:p>
        </p:txBody>
      </p:sp>
      <p:graphicFrame>
        <p:nvGraphicFramePr>
          <p:cNvPr id="60504" name="Group 88"/>
          <p:cNvGraphicFramePr>
            <a:graphicFrameLocks noGrp="1"/>
          </p:cNvGraphicFramePr>
          <p:nvPr>
            <p:extLst>
              <p:ext uri="{D42A27DB-BD31-4B8C-83A1-F6EECF244321}">
                <p14:modId xmlns:p14="http://schemas.microsoft.com/office/powerpoint/2010/main" val="286376636"/>
              </p:ext>
            </p:extLst>
          </p:nvPr>
        </p:nvGraphicFramePr>
        <p:xfrm>
          <a:off x="660987" y="1441795"/>
          <a:ext cx="7866476" cy="4675189"/>
        </p:xfrm>
        <a:graphic>
          <a:graphicData uri="http://schemas.openxmlformats.org/drawingml/2006/table">
            <a:tbl>
              <a:tblPr/>
              <a:tblGrid>
                <a:gridCol w="3614130"/>
                <a:gridCol w="4252346"/>
              </a:tblGrid>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加齢に伴うもの忘れ</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アルツハイマー型認知症のもの忘れ</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A71C9"/>
                    </a:solidFill>
                  </a:tcPr>
                </a:tc>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体験の一部分を忘れる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全体を忘れる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831849">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記憶障害のみがみられる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記憶障害に加えて</a:t>
                      </a:r>
                    </a:p>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判断の障害や実行機能障害がある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もの忘れを自覚している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もの忘れの自覚に乏しい</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探し物も努力して見つけようとする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探し物も誰かが盗ったということがある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見当識障害はみられない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見当識障害がみられる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取り繕いはみられない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しばしば</a:t>
                      </a:r>
                      <a:r>
                        <a:rPr kumimoji="1" lang="ja-JP" altLang="en-US" sz="18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取り繕い</a:t>
                      </a: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日常生活に支障はない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日常生活に支障をきたす</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4DEF2"/>
                    </a:solidFill>
                  </a:tcPr>
                </a:tc>
              </a:tr>
              <a:tr h="47942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smtClean="0">
                          <a:ln>
                            <a:noFill/>
                          </a:ln>
                          <a:solidFill>
                            <a:schemeClr val="tx1"/>
                          </a:solidFill>
                          <a:effectLst/>
                          <a:latin typeface="Meiryo UI" pitchFamily="50" charset="-128"/>
                          <a:ea typeface="Meiryo UI" pitchFamily="50" charset="-128"/>
                          <a:cs typeface="Meiryo UI" pitchFamily="50" charset="-128"/>
                        </a:rPr>
                        <a:t>きわめて徐々にしか進行しない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Meiryo UI" pitchFamily="50" charset="-128"/>
                          <a:ea typeface="Meiryo UI" pitchFamily="50" charset="-128"/>
                          <a:cs typeface="Meiryo UI" pitchFamily="50" charset="-128"/>
                        </a:rPr>
                        <a:t>進行性</a:t>
                      </a:r>
                      <a:r>
                        <a:rPr kumimoji="1" lang="ja-JP" altLang="en-US" sz="1800" b="1"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である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DEF2"/>
                    </a:solidFill>
                  </a:tcPr>
                </a:tc>
              </a:tr>
            </a:tbl>
          </a:graphicData>
        </a:graphic>
      </p:graphicFrame>
      <p:sp>
        <p:nvSpPr>
          <p:cNvPr id="7"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68</a:t>
            </a:fld>
            <a:endParaRPr lang="en-US" altLang="ja-JP"/>
          </a:p>
        </p:txBody>
      </p:sp>
    </p:spTree>
    <p:extLst>
      <p:ext uri="{BB962C8B-B14F-4D97-AF65-F5344CB8AC3E}">
        <p14:creationId xmlns:p14="http://schemas.microsoft.com/office/powerpoint/2010/main" val="21836109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02933" y="327150"/>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a:r>
              <a:rPr lang="en-US" altLang="ja-JP" sz="3200" b="1">
                <a:latin typeface="Meiryo UI" pitchFamily="50" charset="-128"/>
                <a:ea typeface="Meiryo UI" pitchFamily="50" charset="-128"/>
                <a:cs typeface="Meiryo UI" pitchFamily="50" charset="-128"/>
              </a:rPr>
              <a:t>IADL</a:t>
            </a:r>
            <a:r>
              <a:rPr lang="ja-JP" altLang="en-US" sz="3200" b="1">
                <a:latin typeface="Meiryo UI" pitchFamily="50" charset="-128"/>
                <a:ea typeface="Meiryo UI" pitchFamily="50" charset="-128"/>
                <a:cs typeface="Meiryo UI" pitchFamily="50" charset="-128"/>
              </a:rPr>
              <a:t>のアセスメント</a:t>
            </a:r>
          </a:p>
        </p:txBody>
      </p:sp>
      <p:sp>
        <p:nvSpPr>
          <p:cNvPr id="44035" name="テキスト ボックス 5"/>
          <p:cNvSpPr txBox="1">
            <a:spLocks noChangeArrowheads="1"/>
          </p:cNvSpPr>
          <p:nvPr/>
        </p:nvSpPr>
        <p:spPr bwMode="auto">
          <a:xfrm>
            <a:off x="95533" y="1126158"/>
            <a:ext cx="88710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buFont typeface="Wingdings" pitchFamily="2" charset="2"/>
              <a:buNone/>
            </a:pPr>
            <a:r>
              <a:rPr lang="en-US" altLang="ja-JP" sz="2800" b="1" dirty="0" smtClean="0">
                <a:solidFill>
                  <a:srgbClr val="7152BE"/>
                </a:solidFill>
                <a:latin typeface="Meiryo UI" pitchFamily="50" charset="-128"/>
                <a:ea typeface="Meiryo UI" pitchFamily="50" charset="-128"/>
                <a:cs typeface="Meiryo UI" pitchFamily="50" charset="-128"/>
              </a:rPr>
              <a:t>I</a:t>
            </a:r>
            <a:r>
              <a:rPr lang="ja-JP" altLang="en-US" sz="2800" b="1" dirty="0" smtClean="0">
                <a:solidFill>
                  <a:srgbClr val="7152BE"/>
                </a:solidFill>
                <a:latin typeface="Meiryo UI" pitchFamily="50" charset="-128"/>
                <a:ea typeface="Meiryo UI" pitchFamily="50" charset="-128"/>
                <a:cs typeface="Meiryo UI" pitchFamily="50" charset="-128"/>
              </a:rPr>
              <a:t>（</a:t>
            </a:r>
            <a:r>
              <a:rPr lang="en-US" altLang="ja-JP" sz="2800" b="1" dirty="0" smtClean="0">
                <a:solidFill>
                  <a:srgbClr val="7152BE"/>
                </a:solidFill>
                <a:latin typeface="Meiryo UI" pitchFamily="50" charset="-128"/>
                <a:ea typeface="Meiryo UI" pitchFamily="50" charset="-128"/>
                <a:cs typeface="Meiryo UI" pitchFamily="50" charset="-128"/>
              </a:rPr>
              <a:t>Instrumental</a:t>
            </a:r>
            <a:r>
              <a:rPr lang="ja-JP" altLang="en-US" sz="2800" b="1" dirty="0" smtClean="0">
                <a:solidFill>
                  <a:srgbClr val="7152BE"/>
                </a:solidFill>
                <a:latin typeface="Meiryo UI" pitchFamily="50" charset="-128"/>
                <a:ea typeface="Meiryo UI" pitchFamily="50" charset="-128"/>
                <a:cs typeface="Meiryo UI" pitchFamily="50" charset="-128"/>
              </a:rPr>
              <a:t>＝手段）</a:t>
            </a:r>
            <a:r>
              <a:rPr lang="en-US" altLang="ja-JP" sz="2800" b="1" dirty="0" smtClean="0">
                <a:solidFill>
                  <a:srgbClr val="7152BE"/>
                </a:solidFill>
                <a:latin typeface="Meiryo UI" pitchFamily="50" charset="-128"/>
                <a:ea typeface="Meiryo UI" pitchFamily="50" charset="-128"/>
                <a:cs typeface="Meiryo UI" pitchFamily="50" charset="-128"/>
              </a:rPr>
              <a:t>ADL(Lawton</a:t>
            </a:r>
            <a:r>
              <a:rPr lang="en-US" altLang="ja-JP" sz="2800" b="1" dirty="0">
                <a:solidFill>
                  <a:srgbClr val="7152BE"/>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＝独居機能の評価</a:t>
            </a:r>
          </a:p>
        </p:txBody>
      </p:sp>
      <p:grpSp>
        <p:nvGrpSpPr>
          <p:cNvPr id="44037" name="Group 2"/>
          <p:cNvGrpSpPr>
            <a:grpSpLocks/>
          </p:cNvGrpSpPr>
          <p:nvPr/>
        </p:nvGrpSpPr>
        <p:grpSpPr bwMode="auto">
          <a:xfrm>
            <a:off x="1917923" y="2215871"/>
            <a:ext cx="708025" cy="585788"/>
            <a:chOff x="489" y="504"/>
            <a:chExt cx="663" cy="544"/>
          </a:xfrm>
        </p:grpSpPr>
        <p:sp>
          <p:nvSpPr>
            <p:cNvPr id="44113" name="Freeform 3"/>
            <p:cNvSpPr>
              <a:spLocks/>
            </p:cNvSpPr>
            <p:nvPr/>
          </p:nvSpPr>
          <p:spPr bwMode="auto">
            <a:xfrm>
              <a:off x="489" y="504"/>
              <a:ext cx="663" cy="240"/>
            </a:xfrm>
            <a:custGeom>
              <a:avLst/>
              <a:gdLst>
                <a:gd name="T0" fmla="*/ 0 w 2503"/>
                <a:gd name="T1" fmla="*/ 0 h 736"/>
                <a:gd name="T2" fmla="*/ 0 w 2503"/>
                <a:gd name="T3" fmla="*/ 0 h 736"/>
                <a:gd name="T4" fmla="*/ 0 w 2503"/>
                <a:gd name="T5" fmla="*/ 0 h 736"/>
                <a:gd name="T6" fmla="*/ 0 w 2503"/>
                <a:gd name="T7" fmla="*/ 0 h 736"/>
                <a:gd name="T8" fmla="*/ 0 w 2503"/>
                <a:gd name="T9" fmla="*/ 0 h 736"/>
                <a:gd name="T10" fmla="*/ 0 w 2503"/>
                <a:gd name="T11" fmla="*/ 0 h 736"/>
                <a:gd name="T12" fmla="*/ 0 w 2503"/>
                <a:gd name="T13" fmla="*/ 0 h 736"/>
                <a:gd name="T14" fmla="*/ 0 w 2503"/>
                <a:gd name="T15" fmla="*/ 0 h 736"/>
                <a:gd name="T16" fmla="*/ 0 w 2503"/>
                <a:gd name="T17" fmla="*/ 0 h 736"/>
                <a:gd name="T18" fmla="*/ 0 w 2503"/>
                <a:gd name="T19" fmla="*/ 0 h 736"/>
                <a:gd name="T20" fmla="*/ 0 w 2503"/>
                <a:gd name="T21" fmla="*/ 0 h 736"/>
                <a:gd name="T22" fmla="*/ 0 w 2503"/>
                <a:gd name="T23" fmla="*/ 0 h 736"/>
                <a:gd name="T24" fmla="*/ 0 w 2503"/>
                <a:gd name="T25" fmla="*/ 0 h 7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3"/>
                <a:gd name="T40" fmla="*/ 0 h 736"/>
                <a:gd name="T41" fmla="*/ 2503 w 2503"/>
                <a:gd name="T42" fmla="*/ 736 h 7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3" h="736">
                  <a:moveTo>
                    <a:pt x="183" y="0"/>
                  </a:moveTo>
                  <a:lnTo>
                    <a:pt x="2271" y="0"/>
                  </a:lnTo>
                  <a:lnTo>
                    <a:pt x="2487" y="176"/>
                  </a:lnTo>
                  <a:lnTo>
                    <a:pt x="2503" y="672"/>
                  </a:lnTo>
                  <a:lnTo>
                    <a:pt x="2375" y="736"/>
                  </a:lnTo>
                  <a:lnTo>
                    <a:pt x="1951" y="736"/>
                  </a:lnTo>
                  <a:lnTo>
                    <a:pt x="1767" y="488"/>
                  </a:lnTo>
                  <a:lnTo>
                    <a:pt x="599" y="488"/>
                  </a:lnTo>
                  <a:lnTo>
                    <a:pt x="479" y="696"/>
                  </a:lnTo>
                  <a:lnTo>
                    <a:pt x="79" y="696"/>
                  </a:lnTo>
                  <a:lnTo>
                    <a:pt x="0" y="560"/>
                  </a:lnTo>
                  <a:lnTo>
                    <a:pt x="0" y="184"/>
                  </a:lnTo>
                  <a:lnTo>
                    <a:pt x="183" y="0"/>
                  </a:lnTo>
                  <a:close/>
                </a:path>
              </a:pathLst>
            </a:custGeom>
            <a:solidFill>
              <a:srgbClr val="FFFF66"/>
            </a:solidFill>
            <a:ln w="9525">
              <a:solidFill>
                <a:schemeClr val="tx1"/>
              </a:solidFill>
              <a:round/>
              <a:headEnd/>
              <a:tailEnd/>
            </a:ln>
          </p:spPr>
          <p:txBody>
            <a:bodyPr wrap="none" anchor="ctr"/>
            <a:lstStyle/>
            <a:p>
              <a:endParaRPr lang="ja-JP" altLang="en-US"/>
            </a:p>
          </p:txBody>
        </p:sp>
        <p:sp>
          <p:nvSpPr>
            <p:cNvPr id="44114" name="Freeform 4"/>
            <p:cNvSpPr>
              <a:spLocks/>
            </p:cNvSpPr>
            <p:nvPr/>
          </p:nvSpPr>
          <p:spPr bwMode="auto">
            <a:xfrm>
              <a:off x="560" y="704"/>
              <a:ext cx="544" cy="344"/>
            </a:xfrm>
            <a:custGeom>
              <a:avLst/>
              <a:gdLst>
                <a:gd name="T0" fmla="*/ 80 w 544"/>
                <a:gd name="T1" fmla="*/ 8 h 344"/>
                <a:gd name="T2" fmla="*/ 16 w 544"/>
                <a:gd name="T3" fmla="*/ 152 h 344"/>
                <a:gd name="T4" fmla="*/ 0 w 544"/>
                <a:gd name="T5" fmla="*/ 344 h 344"/>
                <a:gd name="T6" fmla="*/ 544 w 544"/>
                <a:gd name="T7" fmla="*/ 336 h 344"/>
                <a:gd name="T8" fmla="*/ 512 w 544"/>
                <a:gd name="T9" fmla="*/ 112 h 344"/>
                <a:gd name="T10" fmla="*/ 448 w 544"/>
                <a:gd name="T11" fmla="*/ 0 h 344"/>
                <a:gd name="T12" fmla="*/ 80 w 544"/>
                <a:gd name="T13" fmla="*/ 8 h 344"/>
                <a:gd name="T14" fmla="*/ 0 60000 65536"/>
                <a:gd name="T15" fmla="*/ 0 60000 65536"/>
                <a:gd name="T16" fmla="*/ 0 60000 65536"/>
                <a:gd name="T17" fmla="*/ 0 60000 65536"/>
                <a:gd name="T18" fmla="*/ 0 60000 65536"/>
                <a:gd name="T19" fmla="*/ 0 60000 65536"/>
                <a:gd name="T20" fmla="*/ 0 60000 65536"/>
                <a:gd name="T21" fmla="*/ 0 w 544"/>
                <a:gd name="T22" fmla="*/ 0 h 344"/>
                <a:gd name="T23" fmla="*/ 544 w 544"/>
                <a:gd name="T24" fmla="*/ 344 h 3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44">
                  <a:moveTo>
                    <a:pt x="80" y="8"/>
                  </a:moveTo>
                  <a:lnTo>
                    <a:pt x="16" y="152"/>
                  </a:lnTo>
                  <a:lnTo>
                    <a:pt x="0" y="344"/>
                  </a:lnTo>
                  <a:lnTo>
                    <a:pt x="544" y="336"/>
                  </a:lnTo>
                  <a:lnTo>
                    <a:pt x="512" y="112"/>
                  </a:lnTo>
                  <a:lnTo>
                    <a:pt x="448" y="0"/>
                  </a:lnTo>
                  <a:lnTo>
                    <a:pt x="80" y="8"/>
                  </a:lnTo>
                  <a:close/>
                </a:path>
              </a:pathLst>
            </a:custGeom>
            <a:solidFill>
              <a:srgbClr val="FFFF66"/>
            </a:solidFill>
            <a:ln w="9525">
              <a:solidFill>
                <a:schemeClr val="tx1"/>
              </a:solidFill>
              <a:round/>
              <a:headEnd/>
              <a:tailEnd/>
            </a:ln>
          </p:spPr>
          <p:txBody>
            <a:bodyPr wrap="none" anchor="ctr"/>
            <a:lstStyle/>
            <a:p>
              <a:endParaRPr lang="ja-JP" altLang="en-US"/>
            </a:p>
          </p:txBody>
        </p:sp>
        <p:sp>
          <p:nvSpPr>
            <p:cNvPr id="44115" name="Oval 5"/>
            <p:cNvSpPr>
              <a:spLocks noChangeArrowheads="1"/>
            </p:cNvSpPr>
            <p:nvPr/>
          </p:nvSpPr>
          <p:spPr bwMode="auto">
            <a:xfrm>
              <a:off x="708" y="744"/>
              <a:ext cx="243" cy="224"/>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16" name="Line 6"/>
            <p:cNvSpPr>
              <a:spLocks noChangeShapeType="1"/>
            </p:cNvSpPr>
            <p:nvPr/>
          </p:nvSpPr>
          <p:spPr bwMode="auto">
            <a:xfrm>
              <a:off x="489" y="600"/>
              <a:ext cx="136"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17" name="Line 7"/>
            <p:cNvSpPr>
              <a:spLocks noChangeShapeType="1"/>
            </p:cNvSpPr>
            <p:nvPr/>
          </p:nvSpPr>
          <p:spPr bwMode="auto">
            <a:xfrm flipV="1">
              <a:off x="951" y="600"/>
              <a:ext cx="201" cy="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4118" name="Oval 8"/>
            <p:cNvSpPr>
              <a:spLocks noChangeArrowheads="1"/>
            </p:cNvSpPr>
            <p:nvPr/>
          </p:nvSpPr>
          <p:spPr bwMode="auto">
            <a:xfrm>
              <a:off x="804" y="744"/>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19" name="Oval 9"/>
            <p:cNvSpPr>
              <a:spLocks noChangeArrowheads="1"/>
            </p:cNvSpPr>
            <p:nvPr/>
          </p:nvSpPr>
          <p:spPr bwMode="auto">
            <a:xfrm>
              <a:off x="876" y="866"/>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20" name="Oval 10"/>
            <p:cNvSpPr>
              <a:spLocks noChangeArrowheads="1"/>
            </p:cNvSpPr>
            <p:nvPr/>
          </p:nvSpPr>
          <p:spPr bwMode="auto">
            <a:xfrm>
              <a:off x="804" y="892"/>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21" name="Oval 11"/>
            <p:cNvSpPr>
              <a:spLocks noChangeArrowheads="1"/>
            </p:cNvSpPr>
            <p:nvPr/>
          </p:nvSpPr>
          <p:spPr bwMode="auto">
            <a:xfrm>
              <a:off x="731" y="788"/>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22" name="Oval 12"/>
            <p:cNvSpPr>
              <a:spLocks noChangeArrowheads="1"/>
            </p:cNvSpPr>
            <p:nvPr/>
          </p:nvSpPr>
          <p:spPr bwMode="auto">
            <a:xfrm>
              <a:off x="731" y="866"/>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23" name="Oval 13"/>
            <p:cNvSpPr>
              <a:spLocks noChangeArrowheads="1"/>
            </p:cNvSpPr>
            <p:nvPr/>
          </p:nvSpPr>
          <p:spPr bwMode="auto">
            <a:xfrm>
              <a:off x="876" y="770"/>
              <a:ext cx="47" cy="5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grpSp>
      <p:grpSp>
        <p:nvGrpSpPr>
          <p:cNvPr id="44039" name="Group 41"/>
          <p:cNvGrpSpPr>
            <a:grpSpLocks/>
          </p:cNvGrpSpPr>
          <p:nvPr/>
        </p:nvGrpSpPr>
        <p:grpSpPr bwMode="auto">
          <a:xfrm>
            <a:off x="1840135" y="3750984"/>
            <a:ext cx="927100" cy="573087"/>
            <a:chOff x="1568" y="2095"/>
            <a:chExt cx="1072" cy="673"/>
          </a:xfrm>
        </p:grpSpPr>
        <p:sp>
          <p:nvSpPr>
            <p:cNvPr id="44096" name="Oval 42"/>
            <p:cNvSpPr>
              <a:spLocks noChangeArrowheads="1"/>
            </p:cNvSpPr>
            <p:nvPr/>
          </p:nvSpPr>
          <p:spPr bwMode="auto">
            <a:xfrm>
              <a:off x="2280" y="2552"/>
              <a:ext cx="128" cy="216"/>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97" name="Oval 43"/>
            <p:cNvSpPr>
              <a:spLocks noChangeArrowheads="1"/>
            </p:cNvSpPr>
            <p:nvPr/>
          </p:nvSpPr>
          <p:spPr bwMode="auto">
            <a:xfrm>
              <a:off x="1640" y="2512"/>
              <a:ext cx="128" cy="216"/>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98" name="Oval 44"/>
            <p:cNvSpPr>
              <a:spLocks noChangeArrowheads="1"/>
            </p:cNvSpPr>
            <p:nvPr/>
          </p:nvSpPr>
          <p:spPr bwMode="auto">
            <a:xfrm>
              <a:off x="2512" y="2344"/>
              <a:ext cx="128" cy="216"/>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99" name="Freeform 45"/>
            <p:cNvSpPr>
              <a:spLocks/>
            </p:cNvSpPr>
            <p:nvPr/>
          </p:nvSpPr>
          <p:spPr bwMode="auto">
            <a:xfrm>
              <a:off x="1568" y="2095"/>
              <a:ext cx="1052" cy="623"/>
            </a:xfrm>
            <a:custGeom>
              <a:avLst/>
              <a:gdLst>
                <a:gd name="T0" fmla="*/ 64 w 1052"/>
                <a:gd name="T1" fmla="*/ 313 h 623"/>
                <a:gd name="T2" fmla="*/ 0 w 1052"/>
                <a:gd name="T3" fmla="*/ 417 h 623"/>
                <a:gd name="T4" fmla="*/ 8 w 1052"/>
                <a:gd name="T5" fmla="*/ 505 h 623"/>
                <a:gd name="T6" fmla="*/ 168 w 1052"/>
                <a:gd name="T7" fmla="*/ 585 h 623"/>
                <a:gd name="T8" fmla="*/ 312 w 1052"/>
                <a:gd name="T9" fmla="*/ 601 h 623"/>
                <a:gd name="T10" fmla="*/ 384 w 1052"/>
                <a:gd name="T11" fmla="*/ 609 h 623"/>
                <a:gd name="T12" fmla="*/ 784 w 1052"/>
                <a:gd name="T13" fmla="*/ 577 h 623"/>
                <a:gd name="T14" fmla="*/ 784 w 1052"/>
                <a:gd name="T15" fmla="*/ 513 h 623"/>
                <a:gd name="T16" fmla="*/ 800 w 1052"/>
                <a:gd name="T17" fmla="*/ 449 h 623"/>
                <a:gd name="T18" fmla="*/ 904 w 1052"/>
                <a:gd name="T19" fmla="*/ 481 h 623"/>
                <a:gd name="T20" fmla="*/ 976 w 1052"/>
                <a:gd name="T21" fmla="*/ 425 h 623"/>
                <a:gd name="T22" fmla="*/ 1008 w 1052"/>
                <a:gd name="T23" fmla="*/ 377 h 623"/>
                <a:gd name="T24" fmla="*/ 1040 w 1052"/>
                <a:gd name="T25" fmla="*/ 305 h 623"/>
                <a:gd name="T26" fmla="*/ 1000 w 1052"/>
                <a:gd name="T27" fmla="*/ 137 h 623"/>
                <a:gd name="T28" fmla="*/ 976 w 1052"/>
                <a:gd name="T29" fmla="*/ 89 h 623"/>
                <a:gd name="T30" fmla="*/ 944 w 1052"/>
                <a:gd name="T31" fmla="*/ 17 h 623"/>
                <a:gd name="T32" fmla="*/ 888 w 1052"/>
                <a:gd name="T33" fmla="*/ 1 h 623"/>
                <a:gd name="T34" fmla="*/ 512 w 1052"/>
                <a:gd name="T35" fmla="*/ 25 h 623"/>
                <a:gd name="T36" fmla="*/ 264 w 1052"/>
                <a:gd name="T37" fmla="*/ 49 h 623"/>
                <a:gd name="T38" fmla="*/ 224 w 1052"/>
                <a:gd name="T39" fmla="*/ 97 h 623"/>
                <a:gd name="T40" fmla="*/ 192 w 1052"/>
                <a:gd name="T41" fmla="*/ 257 h 623"/>
                <a:gd name="T42" fmla="*/ 136 w 1052"/>
                <a:gd name="T43" fmla="*/ 281 h 623"/>
                <a:gd name="T44" fmla="*/ 88 w 1052"/>
                <a:gd name="T45" fmla="*/ 297 h 623"/>
                <a:gd name="T46" fmla="*/ 64 w 1052"/>
                <a:gd name="T47" fmla="*/ 313 h 6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2"/>
                <a:gd name="T73" fmla="*/ 0 h 623"/>
                <a:gd name="T74" fmla="*/ 1052 w 1052"/>
                <a:gd name="T75" fmla="*/ 623 h 6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2" h="623">
                  <a:moveTo>
                    <a:pt x="64" y="313"/>
                  </a:moveTo>
                  <a:cubicBezTo>
                    <a:pt x="38" y="346"/>
                    <a:pt x="13" y="377"/>
                    <a:pt x="0" y="417"/>
                  </a:cubicBezTo>
                  <a:cubicBezTo>
                    <a:pt x="2" y="446"/>
                    <a:pt x="1" y="476"/>
                    <a:pt x="8" y="505"/>
                  </a:cubicBezTo>
                  <a:cubicBezTo>
                    <a:pt x="16" y="542"/>
                    <a:pt x="133" y="581"/>
                    <a:pt x="168" y="585"/>
                  </a:cubicBezTo>
                  <a:cubicBezTo>
                    <a:pt x="216" y="590"/>
                    <a:pt x="264" y="595"/>
                    <a:pt x="312" y="601"/>
                  </a:cubicBezTo>
                  <a:cubicBezTo>
                    <a:pt x="336" y="603"/>
                    <a:pt x="384" y="609"/>
                    <a:pt x="384" y="609"/>
                  </a:cubicBezTo>
                  <a:cubicBezTo>
                    <a:pt x="427" y="607"/>
                    <a:pt x="714" y="623"/>
                    <a:pt x="784" y="577"/>
                  </a:cubicBezTo>
                  <a:cubicBezTo>
                    <a:pt x="802" y="522"/>
                    <a:pt x="784" y="590"/>
                    <a:pt x="784" y="513"/>
                  </a:cubicBezTo>
                  <a:cubicBezTo>
                    <a:pt x="784" y="493"/>
                    <a:pt x="793" y="467"/>
                    <a:pt x="800" y="449"/>
                  </a:cubicBezTo>
                  <a:cubicBezTo>
                    <a:pt x="838" y="487"/>
                    <a:pt x="849" y="490"/>
                    <a:pt x="904" y="481"/>
                  </a:cubicBezTo>
                  <a:cubicBezTo>
                    <a:pt x="929" y="463"/>
                    <a:pt x="950" y="442"/>
                    <a:pt x="976" y="425"/>
                  </a:cubicBezTo>
                  <a:cubicBezTo>
                    <a:pt x="986" y="409"/>
                    <a:pt x="1005" y="396"/>
                    <a:pt x="1008" y="377"/>
                  </a:cubicBezTo>
                  <a:cubicBezTo>
                    <a:pt x="1017" y="311"/>
                    <a:pt x="1000" y="331"/>
                    <a:pt x="1040" y="305"/>
                  </a:cubicBezTo>
                  <a:cubicBezTo>
                    <a:pt x="1030" y="246"/>
                    <a:pt x="1052" y="171"/>
                    <a:pt x="1000" y="137"/>
                  </a:cubicBezTo>
                  <a:cubicBezTo>
                    <a:pt x="970" y="49"/>
                    <a:pt x="1017" y="182"/>
                    <a:pt x="976" y="89"/>
                  </a:cubicBezTo>
                  <a:cubicBezTo>
                    <a:pt x="968" y="72"/>
                    <a:pt x="962" y="31"/>
                    <a:pt x="944" y="17"/>
                  </a:cubicBezTo>
                  <a:cubicBezTo>
                    <a:pt x="938" y="12"/>
                    <a:pt x="890" y="1"/>
                    <a:pt x="888" y="1"/>
                  </a:cubicBezTo>
                  <a:cubicBezTo>
                    <a:pt x="762" y="16"/>
                    <a:pt x="638" y="19"/>
                    <a:pt x="512" y="25"/>
                  </a:cubicBezTo>
                  <a:cubicBezTo>
                    <a:pt x="428" y="15"/>
                    <a:pt x="336" y="0"/>
                    <a:pt x="264" y="49"/>
                  </a:cubicBezTo>
                  <a:cubicBezTo>
                    <a:pt x="252" y="66"/>
                    <a:pt x="230" y="77"/>
                    <a:pt x="224" y="97"/>
                  </a:cubicBezTo>
                  <a:cubicBezTo>
                    <a:pt x="211" y="137"/>
                    <a:pt x="231" y="225"/>
                    <a:pt x="192" y="257"/>
                  </a:cubicBezTo>
                  <a:cubicBezTo>
                    <a:pt x="176" y="269"/>
                    <a:pt x="154" y="273"/>
                    <a:pt x="136" y="281"/>
                  </a:cubicBezTo>
                  <a:cubicBezTo>
                    <a:pt x="120" y="287"/>
                    <a:pt x="88" y="297"/>
                    <a:pt x="88" y="297"/>
                  </a:cubicBezTo>
                  <a:cubicBezTo>
                    <a:pt x="62" y="322"/>
                    <a:pt x="64" y="332"/>
                    <a:pt x="64" y="313"/>
                  </a:cubicBezTo>
                  <a:close/>
                </a:path>
              </a:pathLst>
            </a:custGeom>
            <a:solidFill>
              <a:schemeClr val="hlink"/>
            </a:solidFill>
            <a:ln w="9525">
              <a:solidFill>
                <a:srgbClr val="663300"/>
              </a:solidFill>
              <a:round/>
              <a:headEnd/>
              <a:tailEnd/>
            </a:ln>
          </p:spPr>
          <p:txBody>
            <a:bodyPr wrap="none" anchor="ctr"/>
            <a:lstStyle/>
            <a:p>
              <a:endParaRPr lang="ja-JP" altLang="en-US"/>
            </a:p>
          </p:txBody>
        </p:sp>
        <p:sp>
          <p:nvSpPr>
            <p:cNvPr id="44100" name="Oval 46"/>
            <p:cNvSpPr>
              <a:spLocks noChangeArrowheads="1"/>
            </p:cNvSpPr>
            <p:nvPr/>
          </p:nvSpPr>
          <p:spPr bwMode="auto">
            <a:xfrm>
              <a:off x="1632" y="2448"/>
              <a:ext cx="144" cy="144"/>
            </a:xfrm>
            <a:prstGeom prst="ellipse">
              <a:avLst/>
            </a:prstGeom>
            <a:solidFill>
              <a:srgbClr val="FFFF66"/>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01" name="Oval 47"/>
            <p:cNvSpPr>
              <a:spLocks noChangeArrowheads="1"/>
            </p:cNvSpPr>
            <p:nvPr/>
          </p:nvSpPr>
          <p:spPr bwMode="auto">
            <a:xfrm>
              <a:off x="2168" y="2480"/>
              <a:ext cx="144" cy="144"/>
            </a:xfrm>
            <a:prstGeom prst="ellipse">
              <a:avLst/>
            </a:prstGeom>
            <a:solidFill>
              <a:srgbClr val="FFFF66"/>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102" name="Freeform 48"/>
            <p:cNvSpPr>
              <a:spLocks/>
            </p:cNvSpPr>
            <p:nvPr/>
          </p:nvSpPr>
          <p:spPr bwMode="auto">
            <a:xfrm>
              <a:off x="1832" y="2224"/>
              <a:ext cx="488" cy="144"/>
            </a:xfrm>
            <a:custGeom>
              <a:avLst/>
              <a:gdLst>
                <a:gd name="T0" fmla="*/ 16 w 488"/>
                <a:gd name="T1" fmla="*/ 8 h 144"/>
                <a:gd name="T2" fmla="*/ 0 w 488"/>
                <a:gd name="T3" fmla="*/ 128 h 144"/>
                <a:gd name="T4" fmla="*/ 488 w 488"/>
                <a:gd name="T5" fmla="*/ 144 h 144"/>
                <a:gd name="T6" fmla="*/ 472 w 488"/>
                <a:gd name="T7" fmla="*/ 0 h 144"/>
                <a:gd name="T8" fmla="*/ 16 w 488"/>
                <a:gd name="T9" fmla="*/ 8 h 144"/>
                <a:gd name="T10" fmla="*/ 0 60000 65536"/>
                <a:gd name="T11" fmla="*/ 0 60000 65536"/>
                <a:gd name="T12" fmla="*/ 0 60000 65536"/>
                <a:gd name="T13" fmla="*/ 0 60000 65536"/>
                <a:gd name="T14" fmla="*/ 0 60000 65536"/>
                <a:gd name="T15" fmla="*/ 0 w 488"/>
                <a:gd name="T16" fmla="*/ 0 h 144"/>
                <a:gd name="T17" fmla="*/ 488 w 488"/>
                <a:gd name="T18" fmla="*/ 144 h 144"/>
              </a:gdLst>
              <a:ahLst/>
              <a:cxnLst>
                <a:cxn ang="T10">
                  <a:pos x="T0" y="T1"/>
                </a:cxn>
                <a:cxn ang="T11">
                  <a:pos x="T2" y="T3"/>
                </a:cxn>
                <a:cxn ang="T12">
                  <a:pos x="T4" y="T5"/>
                </a:cxn>
                <a:cxn ang="T13">
                  <a:pos x="T6" y="T7"/>
                </a:cxn>
                <a:cxn ang="T14">
                  <a:pos x="T8" y="T9"/>
                </a:cxn>
              </a:cxnLst>
              <a:rect l="T15" t="T16" r="T17" b="T18"/>
              <a:pathLst>
                <a:path w="488" h="144">
                  <a:moveTo>
                    <a:pt x="16" y="8"/>
                  </a:moveTo>
                  <a:lnTo>
                    <a:pt x="0" y="128"/>
                  </a:lnTo>
                  <a:lnTo>
                    <a:pt x="488" y="144"/>
                  </a:lnTo>
                  <a:lnTo>
                    <a:pt x="472" y="0"/>
                  </a:lnTo>
                  <a:lnTo>
                    <a:pt x="16" y="8"/>
                  </a:lnTo>
                  <a:close/>
                </a:path>
              </a:pathLst>
            </a:custGeom>
            <a:solidFill>
              <a:schemeClr val="bg1"/>
            </a:solidFill>
            <a:ln w="9525">
              <a:solidFill>
                <a:schemeClr val="tx1"/>
              </a:solidFill>
              <a:round/>
              <a:headEnd/>
              <a:tailEnd/>
            </a:ln>
          </p:spPr>
          <p:txBody>
            <a:bodyPr wrap="none" anchor="ctr"/>
            <a:lstStyle/>
            <a:p>
              <a:endParaRPr lang="ja-JP" altLang="en-US"/>
            </a:p>
          </p:txBody>
        </p:sp>
        <p:sp>
          <p:nvSpPr>
            <p:cNvPr id="44103" name="Freeform 49"/>
            <p:cNvSpPr>
              <a:spLocks/>
            </p:cNvSpPr>
            <p:nvPr/>
          </p:nvSpPr>
          <p:spPr bwMode="auto">
            <a:xfrm>
              <a:off x="2352" y="2168"/>
              <a:ext cx="184" cy="208"/>
            </a:xfrm>
            <a:custGeom>
              <a:avLst/>
              <a:gdLst>
                <a:gd name="T0" fmla="*/ 0 w 184"/>
                <a:gd name="T1" fmla="*/ 56 h 208"/>
                <a:gd name="T2" fmla="*/ 24 w 184"/>
                <a:gd name="T3" fmla="*/ 208 h 208"/>
                <a:gd name="T4" fmla="*/ 184 w 184"/>
                <a:gd name="T5" fmla="*/ 120 h 208"/>
                <a:gd name="T6" fmla="*/ 152 w 184"/>
                <a:gd name="T7" fmla="*/ 0 h 208"/>
                <a:gd name="T8" fmla="*/ 0 w 184"/>
                <a:gd name="T9" fmla="*/ 56 h 208"/>
                <a:gd name="T10" fmla="*/ 0 60000 65536"/>
                <a:gd name="T11" fmla="*/ 0 60000 65536"/>
                <a:gd name="T12" fmla="*/ 0 60000 65536"/>
                <a:gd name="T13" fmla="*/ 0 60000 65536"/>
                <a:gd name="T14" fmla="*/ 0 60000 65536"/>
                <a:gd name="T15" fmla="*/ 0 w 184"/>
                <a:gd name="T16" fmla="*/ 0 h 208"/>
                <a:gd name="T17" fmla="*/ 184 w 184"/>
                <a:gd name="T18" fmla="*/ 208 h 208"/>
              </a:gdLst>
              <a:ahLst/>
              <a:cxnLst>
                <a:cxn ang="T10">
                  <a:pos x="T0" y="T1"/>
                </a:cxn>
                <a:cxn ang="T11">
                  <a:pos x="T2" y="T3"/>
                </a:cxn>
                <a:cxn ang="T12">
                  <a:pos x="T4" y="T5"/>
                </a:cxn>
                <a:cxn ang="T13">
                  <a:pos x="T6" y="T7"/>
                </a:cxn>
                <a:cxn ang="T14">
                  <a:pos x="T8" y="T9"/>
                </a:cxn>
              </a:cxnLst>
              <a:rect l="T15" t="T16" r="T17" b="T18"/>
              <a:pathLst>
                <a:path w="184" h="208">
                  <a:moveTo>
                    <a:pt x="0" y="56"/>
                  </a:moveTo>
                  <a:lnTo>
                    <a:pt x="24" y="208"/>
                  </a:lnTo>
                  <a:lnTo>
                    <a:pt x="184" y="120"/>
                  </a:lnTo>
                  <a:lnTo>
                    <a:pt x="152" y="0"/>
                  </a:lnTo>
                  <a:lnTo>
                    <a:pt x="0" y="56"/>
                  </a:lnTo>
                  <a:close/>
                </a:path>
              </a:pathLst>
            </a:custGeom>
            <a:solidFill>
              <a:schemeClr val="bg1"/>
            </a:solidFill>
            <a:ln w="9525">
              <a:solidFill>
                <a:schemeClr val="tx1"/>
              </a:solidFill>
              <a:round/>
              <a:headEnd/>
              <a:tailEnd/>
            </a:ln>
          </p:spPr>
          <p:txBody>
            <a:bodyPr wrap="none" anchor="ctr"/>
            <a:lstStyle/>
            <a:p>
              <a:endParaRPr lang="ja-JP" altLang="en-US"/>
            </a:p>
          </p:txBody>
        </p:sp>
      </p:grpSp>
      <p:grpSp>
        <p:nvGrpSpPr>
          <p:cNvPr id="44040" name="Group 50"/>
          <p:cNvGrpSpPr>
            <a:grpSpLocks/>
          </p:cNvGrpSpPr>
          <p:nvPr/>
        </p:nvGrpSpPr>
        <p:grpSpPr bwMode="auto">
          <a:xfrm rot="-796898">
            <a:off x="3700685" y="3728759"/>
            <a:ext cx="1003300" cy="825500"/>
            <a:chOff x="2768" y="2224"/>
            <a:chExt cx="888" cy="784"/>
          </a:xfrm>
        </p:grpSpPr>
        <p:sp>
          <p:nvSpPr>
            <p:cNvPr id="44091" name="Freeform 51"/>
            <p:cNvSpPr>
              <a:spLocks/>
            </p:cNvSpPr>
            <p:nvPr/>
          </p:nvSpPr>
          <p:spPr bwMode="auto">
            <a:xfrm>
              <a:off x="2768" y="2232"/>
              <a:ext cx="168" cy="752"/>
            </a:xfrm>
            <a:custGeom>
              <a:avLst/>
              <a:gdLst>
                <a:gd name="T0" fmla="*/ 301 w 160"/>
                <a:gd name="T1" fmla="*/ 8 h 736"/>
                <a:gd name="T2" fmla="*/ 175 w 160"/>
                <a:gd name="T3" fmla="*/ 0 h 736"/>
                <a:gd name="T4" fmla="*/ 190 w 160"/>
                <a:gd name="T5" fmla="*/ 497 h 736"/>
                <a:gd name="T6" fmla="*/ 0 w 160"/>
                <a:gd name="T7" fmla="*/ 940 h 736"/>
                <a:gd name="T8" fmla="*/ 144 w 160"/>
                <a:gd name="T9" fmla="*/ 919 h 736"/>
                <a:gd name="T10" fmla="*/ 316 w 160"/>
                <a:gd name="T11" fmla="*/ 994 h 736"/>
                <a:gd name="T12" fmla="*/ 0 60000 65536"/>
                <a:gd name="T13" fmla="*/ 0 60000 65536"/>
                <a:gd name="T14" fmla="*/ 0 60000 65536"/>
                <a:gd name="T15" fmla="*/ 0 60000 65536"/>
                <a:gd name="T16" fmla="*/ 0 60000 65536"/>
                <a:gd name="T17" fmla="*/ 0 60000 65536"/>
                <a:gd name="T18" fmla="*/ 0 w 160"/>
                <a:gd name="T19" fmla="*/ 0 h 736"/>
                <a:gd name="T20" fmla="*/ 160 w 160"/>
                <a:gd name="T21" fmla="*/ 736 h 736"/>
              </a:gdLst>
              <a:ahLst/>
              <a:cxnLst>
                <a:cxn ang="T12">
                  <a:pos x="T0" y="T1"/>
                </a:cxn>
                <a:cxn ang="T13">
                  <a:pos x="T2" y="T3"/>
                </a:cxn>
                <a:cxn ang="T14">
                  <a:pos x="T4" y="T5"/>
                </a:cxn>
                <a:cxn ang="T15">
                  <a:pos x="T6" y="T7"/>
                </a:cxn>
                <a:cxn ang="T16">
                  <a:pos x="T8" y="T9"/>
                </a:cxn>
                <a:cxn ang="T17">
                  <a:pos x="T10" y="T11"/>
                </a:cxn>
              </a:cxnLst>
              <a:rect l="T18" t="T19" r="T20" b="T21"/>
              <a:pathLst>
                <a:path w="160" h="736">
                  <a:moveTo>
                    <a:pt x="152" y="8"/>
                  </a:moveTo>
                  <a:lnTo>
                    <a:pt x="88" y="0"/>
                  </a:lnTo>
                  <a:lnTo>
                    <a:pt x="96" y="368"/>
                  </a:lnTo>
                  <a:lnTo>
                    <a:pt x="0" y="696"/>
                  </a:lnTo>
                  <a:lnTo>
                    <a:pt x="72" y="680"/>
                  </a:lnTo>
                  <a:lnTo>
                    <a:pt x="160" y="736"/>
                  </a:lnTo>
                </a:path>
              </a:pathLst>
            </a:custGeom>
            <a:solidFill>
              <a:schemeClr val="bg1"/>
            </a:solidFill>
            <a:ln w="9525">
              <a:solidFill>
                <a:schemeClr val="tx1"/>
              </a:solidFill>
              <a:round/>
              <a:headEnd/>
              <a:tailEnd/>
            </a:ln>
          </p:spPr>
          <p:txBody>
            <a:bodyPr wrap="none" anchor="ctr"/>
            <a:lstStyle/>
            <a:p>
              <a:endParaRPr lang="ja-JP" altLang="en-US"/>
            </a:p>
          </p:txBody>
        </p:sp>
        <p:sp>
          <p:nvSpPr>
            <p:cNvPr id="44092" name="Rectangle 52"/>
            <p:cNvSpPr>
              <a:spLocks noChangeArrowheads="1"/>
            </p:cNvSpPr>
            <p:nvPr/>
          </p:nvSpPr>
          <p:spPr bwMode="auto">
            <a:xfrm>
              <a:off x="2904" y="2224"/>
              <a:ext cx="704" cy="784"/>
            </a:xfrm>
            <a:prstGeom prst="rect">
              <a:avLst/>
            </a:prstGeom>
            <a:solidFill>
              <a:schemeClr val="bg1"/>
            </a:solidFill>
            <a:ln w="9525">
              <a:solidFill>
                <a:schemeClr val="tx1"/>
              </a:solidFill>
              <a:miter lim="800000"/>
              <a:headEnd/>
              <a:tailEnd/>
            </a:ln>
          </p:spPr>
          <p:txBody>
            <a:bodyPr wrap="none" anchor="ctr"/>
            <a:lstStyle/>
            <a:p>
              <a:pPr defTabSz="457200"/>
              <a:endParaRPr lang="ja-JP" altLang="en-US" sz="1800">
                <a:latin typeface="Calibri" pitchFamily="34" charset="0"/>
              </a:endParaRPr>
            </a:p>
          </p:txBody>
        </p:sp>
        <p:sp>
          <p:nvSpPr>
            <p:cNvPr id="44093" name="Freeform 53"/>
            <p:cNvSpPr>
              <a:spLocks/>
            </p:cNvSpPr>
            <p:nvPr/>
          </p:nvSpPr>
          <p:spPr bwMode="auto">
            <a:xfrm>
              <a:off x="2904" y="2232"/>
              <a:ext cx="752" cy="224"/>
            </a:xfrm>
            <a:custGeom>
              <a:avLst/>
              <a:gdLst>
                <a:gd name="T0" fmla="*/ 24 w 752"/>
                <a:gd name="T1" fmla="*/ 216 h 224"/>
                <a:gd name="T2" fmla="*/ 752 w 752"/>
                <a:gd name="T3" fmla="*/ 216 h 224"/>
                <a:gd name="T4" fmla="*/ 696 w 752"/>
                <a:gd name="T5" fmla="*/ 0 h 224"/>
                <a:gd name="T6" fmla="*/ 0 w 752"/>
                <a:gd name="T7" fmla="*/ 0 h 224"/>
                <a:gd name="T8" fmla="*/ 80 w 752"/>
                <a:gd name="T9" fmla="*/ 224 h 224"/>
                <a:gd name="T10" fmla="*/ 0 60000 65536"/>
                <a:gd name="T11" fmla="*/ 0 60000 65536"/>
                <a:gd name="T12" fmla="*/ 0 60000 65536"/>
                <a:gd name="T13" fmla="*/ 0 60000 65536"/>
                <a:gd name="T14" fmla="*/ 0 60000 65536"/>
                <a:gd name="T15" fmla="*/ 0 w 752"/>
                <a:gd name="T16" fmla="*/ 0 h 224"/>
                <a:gd name="T17" fmla="*/ 752 w 752"/>
                <a:gd name="T18" fmla="*/ 224 h 224"/>
              </a:gdLst>
              <a:ahLst/>
              <a:cxnLst>
                <a:cxn ang="T10">
                  <a:pos x="T0" y="T1"/>
                </a:cxn>
                <a:cxn ang="T11">
                  <a:pos x="T2" y="T3"/>
                </a:cxn>
                <a:cxn ang="T12">
                  <a:pos x="T4" y="T5"/>
                </a:cxn>
                <a:cxn ang="T13">
                  <a:pos x="T6" y="T7"/>
                </a:cxn>
                <a:cxn ang="T14">
                  <a:pos x="T8" y="T9"/>
                </a:cxn>
              </a:cxnLst>
              <a:rect l="T15" t="T16" r="T17" b="T18"/>
              <a:pathLst>
                <a:path w="752" h="224">
                  <a:moveTo>
                    <a:pt x="24" y="216"/>
                  </a:moveTo>
                  <a:lnTo>
                    <a:pt x="752" y="216"/>
                  </a:lnTo>
                  <a:lnTo>
                    <a:pt x="696" y="0"/>
                  </a:lnTo>
                  <a:lnTo>
                    <a:pt x="0" y="0"/>
                  </a:lnTo>
                  <a:lnTo>
                    <a:pt x="80" y="224"/>
                  </a:lnTo>
                </a:path>
              </a:pathLst>
            </a:custGeom>
            <a:solidFill>
              <a:schemeClr val="bg1"/>
            </a:solidFill>
            <a:ln w="9525">
              <a:solidFill>
                <a:schemeClr val="tx1"/>
              </a:solidFill>
              <a:round/>
              <a:headEnd/>
              <a:tailEnd/>
            </a:ln>
          </p:spPr>
          <p:txBody>
            <a:bodyPr wrap="none" anchor="ctr"/>
            <a:lstStyle/>
            <a:p>
              <a:endParaRPr lang="ja-JP" altLang="en-US"/>
            </a:p>
          </p:txBody>
        </p:sp>
        <p:sp>
          <p:nvSpPr>
            <p:cNvPr id="44094" name="Text Box 54"/>
            <p:cNvSpPr txBox="1">
              <a:spLocks noChangeArrowheads="1"/>
            </p:cNvSpPr>
            <p:nvPr/>
          </p:nvSpPr>
          <p:spPr bwMode="auto">
            <a:xfrm>
              <a:off x="2984" y="2589"/>
              <a:ext cx="58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kumimoji="1" sz="3600">
                  <a:solidFill>
                    <a:schemeClr val="tx1"/>
                  </a:solidFill>
                  <a:latin typeface="Arial" pitchFamily="34" charset="0"/>
                  <a:ea typeface="ＭＳ Ｐゴシック" pitchFamily="50" charset="-128"/>
                </a:defRPr>
              </a:lvl1pPr>
              <a:lvl2pPr marL="742950" indent="-285750" defTabSz="457200" eaLnBrk="0" hangingPunct="0">
                <a:defRPr kumimoji="1" sz="3600">
                  <a:solidFill>
                    <a:schemeClr val="tx1"/>
                  </a:solidFill>
                  <a:latin typeface="Arial" pitchFamily="34" charset="0"/>
                  <a:ea typeface="ＭＳ Ｐゴシック" pitchFamily="50" charset="-128"/>
                </a:defRPr>
              </a:lvl2pPr>
              <a:lvl3pPr marL="1143000" indent="-228600" defTabSz="457200" eaLnBrk="0" hangingPunct="0">
                <a:defRPr kumimoji="1" sz="3600">
                  <a:solidFill>
                    <a:schemeClr val="tx1"/>
                  </a:solidFill>
                  <a:latin typeface="Arial" pitchFamily="34" charset="0"/>
                  <a:ea typeface="ＭＳ Ｐゴシック" pitchFamily="50" charset="-128"/>
                </a:defRPr>
              </a:lvl3pPr>
              <a:lvl4pPr marL="1600200" indent="-228600" defTabSz="457200" eaLnBrk="0" hangingPunct="0">
                <a:defRPr kumimoji="1" sz="3600">
                  <a:solidFill>
                    <a:schemeClr val="tx1"/>
                  </a:solidFill>
                  <a:latin typeface="Arial" pitchFamily="34" charset="0"/>
                  <a:ea typeface="ＭＳ Ｐゴシック" pitchFamily="50" charset="-128"/>
                </a:defRPr>
              </a:lvl4pPr>
              <a:lvl5pPr marL="2057400" indent="-228600" defTabSz="457200" eaLnBrk="0" hangingPunct="0">
                <a:defRPr kumimoji="1" sz="3600">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900" b="1" dirty="0">
                  <a:latin typeface="Calibri" pitchFamily="34" charset="0"/>
                </a:rPr>
                <a:t>院外処方</a:t>
              </a:r>
              <a:endParaRPr lang="en-US" altLang="ja-JP" sz="900" b="1" dirty="0">
                <a:latin typeface="Calibri" pitchFamily="34" charset="0"/>
              </a:endParaRPr>
            </a:p>
            <a:p>
              <a:pPr eaLnBrk="1" hangingPunct="1"/>
              <a:r>
                <a:rPr lang="ja-JP" altLang="en-US" sz="900" b="1" dirty="0">
                  <a:latin typeface="Calibri" pitchFamily="34" charset="0"/>
                </a:rPr>
                <a:t>凸凹薬局</a:t>
              </a:r>
            </a:p>
          </p:txBody>
        </p:sp>
        <p:sp>
          <p:nvSpPr>
            <p:cNvPr id="44095" name="Rectangle 55"/>
            <p:cNvSpPr>
              <a:spLocks noChangeArrowheads="1"/>
            </p:cNvSpPr>
            <p:nvPr/>
          </p:nvSpPr>
          <p:spPr bwMode="auto">
            <a:xfrm>
              <a:off x="2976" y="2568"/>
              <a:ext cx="576" cy="3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457200"/>
              <a:endParaRPr lang="ja-JP" altLang="en-US" sz="1800">
                <a:latin typeface="Calibri" pitchFamily="34" charset="0"/>
              </a:endParaRPr>
            </a:p>
          </p:txBody>
        </p:sp>
      </p:grpSp>
      <p:grpSp>
        <p:nvGrpSpPr>
          <p:cNvPr id="44041" name="Group 56"/>
          <p:cNvGrpSpPr>
            <a:grpSpLocks/>
          </p:cNvGrpSpPr>
          <p:nvPr/>
        </p:nvGrpSpPr>
        <p:grpSpPr bwMode="auto">
          <a:xfrm>
            <a:off x="2640235" y="2812771"/>
            <a:ext cx="1295400" cy="822325"/>
            <a:chOff x="4152" y="2128"/>
            <a:chExt cx="1136" cy="750"/>
          </a:xfrm>
        </p:grpSpPr>
        <p:sp>
          <p:nvSpPr>
            <p:cNvPr id="44079" name="Rectangle 57"/>
            <p:cNvSpPr>
              <a:spLocks noChangeArrowheads="1"/>
            </p:cNvSpPr>
            <p:nvPr/>
          </p:nvSpPr>
          <p:spPr bwMode="auto">
            <a:xfrm>
              <a:off x="4152" y="2297"/>
              <a:ext cx="1136" cy="581"/>
            </a:xfrm>
            <a:prstGeom prst="rect">
              <a:avLst/>
            </a:prstGeom>
            <a:solidFill>
              <a:srgbClr val="FFFF66"/>
            </a:solidFill>
            <a:ln w="9525">
              <a:solidFill>
                <a:schemeClr val="tx1"/>
              </a:solidFill>
              <a:miter lim="800000"/>
              <a:headEnd/>
              <a:tailEnd/>
            </a:ln>
          </p:spPr>
          <p:txBody>
            <a:bodyPr wrap="none" anchor="ctr"/>
            <a:lstStyle/>
            <a:p>
              <a:pPr defTabSz="457200"/>
              <a:endParaRPr lang="ja-JP" altLang="en-US" sz="1800">
                <a:latin typeface="Calibri" pitchFamily="34" charset="0"/>
              </a:endParaRPr>
            </a:p>
          </p:txBody>
        </p:sp>
        <p:sp>
          <p:nvSpPr>
            <p:cNvPr id="44080" name="Rectangle 58" descr="紙袋"/>
            <p:cNvSpPr>
              <a:spLocks noChangeArrowheads="1"/>
            </p:cNvSpPr>
            <p:nvPr/>
          </p:nvSpPr>
          <p:spPr bwMode="auto">
            <a:xfrm>
              <a:off x="4195" y="2334"/>
              <a:ext cx="1050" cy="499"/>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ja-JP" altLang="en-US" sz="1800">
                <a:latin typeface="Calibri" pitchFamily="34" charset="0"/>
              </a:endParaRPr>
            </a:p>
          </p:txBody>
        </p:sp>
        <p:sp>
          <p:nvSpPr>
            <p:cNvPr id="44081" name="Text Box 59"/>
            <p:cNvSpPr txBox="1">
              <a:spLocks noChangeArrowheads="1"/>
            </p:cNvSpPr>
            <p:nvPr/>
          </p:nvSpPr>
          <p:spPr bwMode="auto">
            <a:xfrm>
              <a:off x="4222" y="2363"/>
              <a:ext cx="66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kumimoji="1" sz="3600">
                  <a:solidFill>
                    <a:schemeClr val="tx1"/>
                  </a:solidFill>
                  <a:latin typeface="Arial" pitchFamily="34" charset="0"/>
                  <a:ea typeface="ＭＳ Ｐゴシック" pitchFamily="50" charset="-128"/>
                </a:defRPr>
              </a:lvl1pPr>
              <a:lvl2pPr marL="742950" indent="-285750" defTabSz="457200" eaLnBrk="0" hangingPunct="0">
                <a:defRPr kumimoji="1" sz="3600">
                  <a:solidFill>
                    <a:schemeClr val="tx1"/>
                  </a:solidFill>
                  <a:latin typeface="Arial" pitchFamily="34" charset="0"/>
                  <a:ea typeface="ＭＳ Ｐゴシック" pitchFamily="50" charset="-128"/>
                </a:defRPr>
              </a:lvl2pPr>
              <a:lvl3pPr marL="1143000" indent="-228600" defTabSz="457200" eaLnBrk="0" hangingPunct="0">
                <a:defRPr kumimoji="1" sz="3600">
                  <a:solidFill>
                    <a:schemeClr val="tx1"/>
                  </a:solidFill>
                  <a:latin typeface="Arial" pitchFamily="34" charset="0"/>
                  <a:ea typeface="ＭＳ Ｐゴシック" pitchFamily="50" charset="-128"/>
                </a:defRPr>
              </a:lvl3pPr>
              <a:lvl4pPr marL="1600200" indent="-228600" defTabSz="457200" eaLnBrk="0" hangingPunct="0">
                <a:defRPr kumimoji="1" sz="3600">
                  <a:solidFill>
                    <a:schemeClr val="tx1"/>
                  </a:solidFill>
                  <a:latin typeface="Arial" pitchFamily="34" charset="0"/>
                  <a:ea typeface="ＭＳ Ｐゴシック" pitchFamily="50" charset="-128"/>
                </a:defRPr>
              </a:lvl4pPr>
              <a:lvl5pPr marL="2057400" indent="-228600" defTabSz="457200" eaLnBrk="0" hangingPunct="0">
                <a:defRPr kumimoji="1" sz="3600">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000">
                  <a:latin typeface="Calibri" pitchFamily="34" charset="0"/>
                </a:rPr>
                <a:t>10000</a:t>
              </a:r>
            </a:p>
            <a:p>
              <a:pPr eaLnBrk="1" hangingPunct="1"/>
              <a:r>
                <a:rPr lang="ja-JP" altLang="en-US" sz="900" b="1">
                  <a:latin typeface="Calibri" pitchFamily="34" charset="0"/>
                </a:rPr>
                <a:t>日本銀行券</a:t>
              </a:r>
              <a:endParaRPr lang="en-US" altLang="ja-JP" sz="900" b="1">
                <a:latin typeface="Calibri" pitchFamily="34" charset="0"/>
              </a:endParaRPr>
            </a:p>
            <a:p>
              <a:pPr eaLnBrk="1" hangingPunct="1"/>
              <a:r>
                <a:rPr lang="ja-JP" altLang="en-US" sz="900" b="1">
                  <a:latin typeface="Calibri" pitchFamily="34" charset="0"/>
                </a:rPr>
                <a:t>壱万円</a:t>
              </a:r>
              <a:endParaRPr lang="ja-JP" altLang="en-US" sz="900">
                <a:latin typeface="Calibri" pitchFamily="34" charset="0"/>
              </a:endParaRPr>
            </a:p>
          </p:txBody>
        </p:sp>
        <p:sp>
          <p:nvSpPr>
            <p:cNvPr id="44082" name="Oval 60"/>
            <p:cNvSpPr>
              <a:spLocks noChangeArrowheads="1"/>
            </p:cNvSpPr>
            <p:nvPr/>
          </p:nvSpPr>
          <p:spPr bwMode="auto">
            <a:xfrm>
              <a:off x="4592" y="2476"/>
              <a:ext cx="291" cy="275"/>
            </a:xfrm>
            <a:prstGeom prst="ellipse">
              <a:avLst/>
            </a:pr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ja-JP" altLang="en-US" sz="1800">
                <a:latin typeface="Calibri" pitchFamily="34" charset="0"/>
              </a:endParaRPr>
            </a:p>
          </p:txBody>
        </p:sp>
        <p:sp>
          <p:nvSpPr>
            <p:cNvPr id="44083" name="Freeform 61"/>
            <p:cNvSpPr>
              <a:spLocks/>
            </p:cNvSpPr>
            <p:nvPr/>
          </p:nvSpPr>
          <p:spPr bwMode="auto">
            <a:xfrm>
              <a:off x="4979" y="2353"/>
              <a:ext cx="252" cy="310"/>
            </a:xfrm>
            <a:custGeom>
              <a:avLst/>
              <a:gdLst>
                <a:gd name="T0" fmla="*/ 6 w 282"/>
                <a:gd name="T1" fmla="*/ 68 h 315"/>
                <a:gd name="T2" fmla="*/ 11 w 282"/>
                <a:gd name="T3" fmla="*/ 22 h 315"/>
                <a:gd name="T4" fmla="*/ 16 w 282"/>
                <a:gd name="T5" fmla="*/ 4 h 315"/>
                <a:gd name="T6" fmla="*/ 19 w 282"/>
                <a:gd name="T7" fmla="*/ 0 h 315"/>
                <a:gd name="T8" fmla="*/ 23 w 282"/>
                <a:gd name="T9" fmla="*/ 12 h 315"/>
                <a:gd name="T10" fmla="*/ 24 w 282"/>
                <a:gd name="T11" fmla="*/ 16 h 315"/>
                <a:gd name="T12" fmla="*/ 36 w 282"/>
                <a:gd name="T13" fmla="*/ 16 h 315"/>
                <a:gd name="T14" fmla="*/ 55 w 282"/>
                <a:gd name="T15" fmla="*/ 72 h 315"/>
                <a:gd name="T16" fmla="*/ 56 w 282"/>
                <a:gd name="T17" fmla="*/ 89 h 315"/>
                <a:gd name="T18" fmla="*/ 54 w 282"/>
                <a:gd name="T19" fmla="*/ 141 h 315"/>
                <a:gd name="T20" fmla="*/ 56 w 282"/>
                <a:gd name="T21" fmla="*/ 122 h 315"/>
                <a:gd name="T22" fmla="*/ 58 w 282"/>
                <a:gd name="T23" fmla="*/ 149 h 315"/>
                <a:gd name="T24" fmla="*/ 50 w 282"/>
                <a:gd name="T25" fmla="*/ 215 h 315"/>
                <a:gd name="T26" fmla="*/ 47 w 282"/>
                <a:gd name="T27" fmla="*/ 209 h 315"/>
                <a:gd name="T28" fmla="*/ 32 w 282"/>
                <a:gd name="T29" fmla="*/ 251 h 315"/>
                <a:gd name="T30" fmla="*/ 15 w 282"/>
                <a:gd name="T31" fmla="*/ 224 h 315"/>
                <a:gd name="T32" fmla="*/ 7 w 282"/>
                <a:gd name="T33" fmla="*/ 170 h 315"/>
                <a:gd name="T34" fmla="*/ 5 w 282"/>
                <a:gd name="T35" fmla="*/ 176 h 315"/>
                <a:gd name="T36" fmla="*/ 4 w 282"/>
                <a:gd name="T37" fmla="*/ 162 h 315"/>
                <a:gd name="T38" fmla="*/ 0 w 282"/>
                <a:gd name="T39" fmla="*/ 124 h 315"/>
                <a:gd name="T40" fmla="*/ 4 w 282"/>
                <a:gd name="T41" fmla="*/ 93 h 315"/>
                <a:gd name="T42" fmla="*/ 6 w 282"/>
                <a:gd name="T43" fmla="*/ 98 h 315"/>
                <a:gd name="T44" fmla="*/ 7 w 282"/>
                <a:gd name="T45" fmla="*/ 92 h 315"/>
                <a:gd name="T46" fmla="*/ 6 w 282"/>
                <a:gd name="T47" fmla="*/ 68 h 3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2"/>
                <a:gd name="T73" fmla="*/ 0 h 315"/>
                <a:gd name="T74" fmla="*/ 282 w 282"/>
                <a:gd name="T75" fmla="*/ 315 h 3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2" h="315">
                  <a:moveTo>
                    <a:pt x="28" y="82"/>
                  </a:moveTo>
                  <a:cubicBezTo>
                    <a:pt x="36" y="62"/>
                    <a:pt x="43" y="41"/>
                    <a:pt x="52" y="22"/>
                  </a:cubicBezTo>
                  <a:cubicBezTo>
                    <a:pt x="55" y="15"/>
                    <a:pt x="68" y="6"/>
                    <a:pt x="76" y="4"/>
                  </a:cubicBezTo>
                  <a:cubicBezTo>
                    <a:pt x="80" y="2"/>
                    <a:pt x="88" y="0"/>
                    <a:pt x="88" y="0"/>
                  </a:cubicBezTo>
                  <a:cubicBezTo>
                    <a:pt x="104" y="5"/>
                    <a:pt x="96" y="1"/>
                    <a:pt x="112" y="12"/>
                  </a:cubicBezTo>
                  <a:cubicBezTo>
                    <a:pt x="114" y="13"/>
                    <a:pt x="118" y="16"/>
                    <a:pt x="118" y="16"/>
                  </a:cubicBezTo>
                  <a:cubicBezTo>
                    <a:pt x="145" y="13"/>
                    <a:pt x="139" y="12"/>
                    <a:pt x="170" y="16"/>
                  </a:cubicBezTo>
                  <a:cubicBezTo>
                    <a:pt x="214" y="20"/>
                    <a:pt x="233" y="57"/>
                    <a:pt x="262" y="86"/>
                  </a:cubicBezTo>
                  <a:cubicBezTo>
                    <a:pt x="263" y="94"/>
                    <a:pt x="266" y="103"/>
                    <a:pt x="268" y="112"/>
                  </a:cubicBezTo>
                  <a:cubicBezTo>
                    <a:pt x="266" y="140"/>
                    <a:pt x="265" y="152"/>
                    <a:pt x="258" y="176"/>
                  </a:cubicBezTo>
                  <a:cubicBezTo>
                    <a:pt x="259" y="162"/>
                    <a:pt x="256" y="154"/>
                    <a:pt x="270" y="150"/>
                  </a:cubicBezTo>
                  <a:cubicBezTo>
                    <a:pt x="279" y="159"/>
                    <a:pt x="279" y="174"/>
                    <a:pt x="282" y="188"/>
                  </a:cubicBezTo>
                  <a:cubicBezTo>
                    <a:pt x="280" y="221"/>
                    <a:pt x="278" y="248"/>
                    <a:pt x="250" y="270"/>
                  </a:cubicBezTo>
                  <a:cubicBezTo>
                    <a:pt x="242" y="265"/>
                    <a:pt x="231" y="250"/>
                    <a:pt x="228" y="262"/>
                  </a:cubicBezTo>
                  <a:cubicBezTo>
                    <a:pt x="223" y="315"/>
                    <a:pt x="209" y="309"/>
                    <a:pt x="158" y="314"/>
                  </a:cubicBezTo>
                  <a:cubicBezTo>
                    <a:pt x="118" y="311"/>
                    <a:pt x="101" y="307"/>
                    <a:pt x="74" y="280"/>
                  </a:cubicBezTo>
                  <a:cubicBezTo>
                    <a:pt x="69" y="265"/>
                    <a:pt x="44" y="220"/>
                    <a:pt x="32" y="212"/>
                  </a:cubicBezTo>
                  <a:cubicBezTo>
                    <a:pt x="30" y="214"/>
                    <a:pt x="28" y="218"/>
                    <a:pt x="26" y="218"/>
                  </a:cubicBezTo>
                  <a:cubicBezTo>
                    <a:pt x="25" y="217"/>
                    <a:pt x="16" y="205"/>
                    <a:pt x="16" y="204"/>
                  </a:cubicBezTo>
                  <a:cubicBezTo>
                    <a:pt x="7" y="187"/>
                    <a:pt x="4" y="169"/>
                    <a:pt x="0" y="152"/>
                  </a:cubicBezTo>
                  <a:cubicBezTo>
                    <a:pt x="2" y="138"/>
                    <a:pt x="1" y="128"/>
                    <a:pt x="14" y="120"/>
                  </a:cubicBezTo>
                  <a:cubicBezTo>
                    <a:pt x="22" y="122"/>
                    <a:pt x="26" y="139"/>
                    <a:pt x="30" y="126"/>
                  </a:cubicBezTo>
                  <a:cubicBezTo>
                    <a:pt x="30" y="123"/>
                    <a:pt x="31" y="120"/>
                    <a:pt x="32" y="118"/>
                  </a:cubicBezTo>
                  <a:cubicBezTo>
                    <a:pt x="34" y="90"/>
                    <a:pt x="36" y="102"/>
                    <a:pt x="28" y="82"/>
                  </a:cubicBez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a:p>
          </p:txBody>
        </p:sp>
        <p:sp>
          <p:nvSpPr>
            <p:cNvPr id="44084" name="Freeform 62"/>
            <p:cNvSpPr>
              <a:spLocks/>
            </p:cNvSpPr>
            <p:nvPr/>
          </p:nvSpPr>
          <p:spPr bwMode="auto">
            <a:xfrm>
              <a:off x="5000" y="2345"/>
              <a:ext cx="229" cy="134"/>
            </a:xfrm>
            <a:custGeom>
              <a:avLst/>
              <a:gdLst>
                <a:gd name="T0" fmla="*/ 4 w 259"/>
                <a:gd name="T1" fmla="*/ 38 h 144"/>
                <a:gd name="T2" fmla="*/ 9 w 259"/>
                <a:gd name="T3" fmla="*/ 23 h 144"/>
                <a:gd name="T4" fmla="*/ 20 w 259"/>
                <a:gd name="T5" fmla="*/ 32 h 144"/>
                <a:gd name="T6" fmla="*/ 33 w 259"/>
                <a:gd name="T7" fmla="*/ 24 h 144"/>
                <a:gd name="T8" fmla="*/ 34 w 259"/>
                <a:gd name="T9" fmla="*/ 34 h 144"/>
                <a:gd name="T10" fmla="*/ 39 w 259"/>
                <a:gd name="T11" fmla="*/ 39 h 144"/>
                <a:gd name="T12" fmla="*/ 43 w 259"/>
                <a:gd name="T13" fmla="*/ 52 h 144"/>
                <a:gd name="T14" fmla="*/ 44 w 259"/>
                <a:gd name="T15" fmla="*/ 42 h 144"/>
                <a:gd name="T16" fmla="*/ 46 w 259"/>
                <a:gd name="T17" fmla="*/ 37 h 144"/>
                <a:gd name="T18" fmla="*/ 42 w 259"/>
                <a:gd name="T19" fmla="*/ 17 h 144"/>
                <a:gd name="T20" fmla="*/ 40 w 259"/>
                <a:gd name="T21" fmla="*/ 10 h 144"/>
                <a:gd name="T22" fmla="*/ 39 w 259"/>
                <a:gd name="T23" fmla="*/ 7 h 144"/>
                <a:gd name="T24" fmla="*/ 26 w 259"/>
                <a:gd name="T25" fmla="*/ 7 h 144"/>
                <a:gd name="T26" fmla="*/ 19 w 259"/>
                <a:gd name="T27" fmla="*/ 7 h 144"/>
                <a:gd name="T28" fmla="*/ 11 w 259"/>
                <a:gd name="T29" fmla="*/ 0 h 144"/>
                <a:gd name="T30" fmla="*/ 4 w 259"/>
                <a:gd name="T31" fmla="*/ 10 h 144"/>
                <a:gd name="T32" fmla="*/ 4 w 259"/>
                <a:gd name="T33" fmla="*/ 19 h 144"/>
                <a:gd name="T34" fmla="*/ 3 w 259"/>
                <a:gd name="T35" fmla="*/ 27 h 144"/>
                <a:gd name="T36" fmla="*/ 4 w 259"/>
                <a:gd name="T37" fmla="*/ 38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
                <a:gd name="T58" fmla="*/ 0 h 144"/>
                <a:gd name="T59" fmla="*/ 259 w 259"/>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 h="144">
                  <a:moveTo>
                    <a:pt x="13" y="104"/>
                  </a:moveTo>
                  <a:cubicBezTo>
                    <a:pt x="32" y="89"/>
                    <a:pt x="43" y="84"/>
                    <a:pt x="49" y="62"/>
                  </a:cubicBezTo>
                  <a:cubicBezTo>
                    <a:pt x="66" y="73"/>
                    <a:pt x="92" y="80"/>
                    <a:pt x="113" y="86"/>
                  </a:cubicBezTo>
                  <a:cubicBezTo>
                    <a:pt x="139" y="83"/>
                    <a:pt x="157" y="69"/>
                    <a:pt x="183" y="66"/>
                  </a:cubicBezTo>
                  <a:cubicBezTo>
                    <a:pt x="198" y="69"/>
                    <a:pt x="188" y="80"/>
                    <a:pt x="197" y="92"/>
                  </a:cubicBezTo>
                  <a:cubicBezTo>
                    <a:pt x="200" y="97"/>
                    <a:pt x="211" y="102"/>
                    <a:pt x="217" y="106"/>
                  </a:cubicBezTo>
                  <a:cubicBezTo>
                    <a:pt x="219" y="123"/>
                    <a:pt x="223" y="133"/>
                    <a:pt x="239" y="144"/>
                  </a:cubicBezTo>
                  <a:cubicBezTo>
                    <a:pt x="248" y="137"/>
                    <a:pt x="251" y="124"/>
                    <a:pt x="255" y="114"/>
                  </a:cubicBezTo>
                  <a:cubicBezTo>
                    <a:pt x="256" y="110"/>
                    <a:pt x="259" y="102"/>
                    <a:pt x="259" y="102"/>
                  </a:cubicBezTo>
                  <a:cubicBezTo>
                    <a:pt x="254" y="80"/>
                    <a:pt x="244" y="65"/>
                    <a:pt x="235" y="46"/>
                  </a:cubicBezTo>
                  <a:cubicBezTo>
                    <a:pt x="232" y="40"/>
                    <a:pt x="230" y="33"/>
                    <a:pt x="227" y="28"/>
                  </a:cubicBezTo>
                  <a:cubicBezTo>
                    <a:pt x="224" y="23"/>
                    <a:pt x="219" y="16"/>
                    <a:pt x="219" y="16"/>
                  </a:cubicBezTo>
                  <a:cubicBezTo>
                    <a:pt x="194" y="20"/>
                    <a:pt x="169" y="20"/>
                    <a:pt x="145" y="22"/>
                  </a:cubicBezTo>
                  <a:cubicBezTo>
                    <a:pt x="141" y="21"/>
                    <a:pt x="113" y="21"/>
                    <a:pt x="103" y="18"/>
                  </a:cubicBezTo>
                  <a:cubicBezTo>
                    <a:pt x="87" y="12"/>
                    <a:pt x="77" y="3"/>
                    <a:pt x="61" y="0"/>
                  </a:cubicBezTo>
                  <a:cubicBezTo>
                    <a:pt x="46" y="4"/>
                    <a:pt x="33" y="17"/>
                    <a:pt x="23" y="28"/>
                  </a:cubicBezTo>
                  <a:cubicBezTo>
                    <a:pt x="20" y="36"/>
                    <a:pt x="9" y="52"/>
                    <a:pt x="9" y="52"/>
                  </a:cubicBezTo>
                  <a:cubicBezTo>
                    <a:pt x="7" y="58"/>
                    <a:pt x="3" y="72"/>
                    <a:pt x="3" y="72"/>
                  </a:cubicBezTo>
                  <a:cubicBezTo>
                    <a:pt x="3" y="77"/>
                    <a:pt x="0" y="116"/>
                    <a:pt x="13" y="104"/>
                  </a:cubicBezTo>
                  <a:close/>
                </a:path>
              </a:pathLst>
            </a:custGeom>
            <a:solidFill>
              <a:schemeClr val="tx1"/>
            </a:solidFill>
            <a:ln w="9525">
              <a:solidFill>
                <a:schemeClr val="tx1"/>
              </a:solidFill>
              <a:round/>
              <a:headEnd/>
              <a:tailEnd/>
            </a:ln>
          </p:spPr>
          <p:txBody>
            <a:bodyPr wrap="none" anchor="ctr"/>
            <a:lstStyle/>
            <a:p>
              <a:endParaRPr lang="ja-JP" altLang="en-US"/>
            </a:p>
          </p:txBody>
        </p:sp>
        <p:sp>
          <p:nvSpPr>
            <p:cNvPr id="44085" name="Oval 63"/>
            <p:cNvSpPr>
              <a:spLocks noChangeArrowheads="1"/>
            </p:cNvSpPr>
            <p:nvPr/>
          </p:nvSpPr>
          <p:spPr bwMode="auto">
            <a:xfrm>
              <a:off x="5040" y="2478"/>
              <a:ext cx="41" cy="43"/>
            </a:xfrm>
            <a:prstGeom prst="ellipse">
              <a:avLst/>
            </a:prstGeom>
            <a:solidFill>
              <a:schemeClr val="tx1"/>
            </a:solidFill>
            <a:ln w="9525">
              <a:solidFill>
                <a:schemeClr val="tx1"/>
              </a:solidFill>
              <a:round/>
              <a:headEnd/>
              <a:tailEnd/>
            </a:ln>
          </p:spPr>
          <p:txBody>
            <a:bodyPr wrap="none" anchor="ctr"/>
            <a:lstStyle/>
            <a:p>
              <a:pPr algn="ctr" defTabSz="457200"/>
              <a:endParaRPr lang="ja-JP" altLang="en-US" sz="1800">
                <a:latin typeface="Calibri" pitchFamily="34" charset="0"/>
              </a:endParaRPr>
            </a:p>
          </p:txBody>
        </p:sp>
        <p:sp>
          <p:nvSpPr>
            <p:cNvPr id="44086" name="Oval 64"/>
            <p:cNvSpPr>
              <a:spLocks noChangeArrowheads="1"/>
            </p:cNvSpPr>
            <p:nvPr/>
          </p:nvSpPr>
          <p:spPr bwMode="auto">
            <a:xfrm>
              <a:off x="5119" y="2476"/>
              <a:ext cx="42" cy="43"/>
            </a:xfrm>
            <a:prstGeom prst="ellipse">
              <a:avLst/>
            </a:prstGeom>
            <a:solidFill>
              <a:schemeClr val="tx1"/>
            </a:solidFill>
            <a:ln w="9525">
              <a:solidFill>
                <a:schemeClr val="tx1"/>
              </a:solidFill>
              <a:round/>
              <a:headEnd/>
              <a:tailEnd/>
            </a:ln>
          </p:spPr>
          <p:txBody>
            <a:bodyPr wrap="none" anchor="ctr"/>
            <a:lstStyle/>
            <a:p>
              <a:pPr algn="ctr" defTabSz="457200"/>
              <a:endParaRPr lang="ja-JP" altLang="en-US" sz="1800">
                <a:latin typeface="Calibri" pitchFamily="34" charset="0"/>
              </a:endParaRPr>
            </a:p>
          </p:txBody>
        </p:sp>
        <p:sp>
          <p:nvSpPr>
            <p:cNvPr id="44087" name="Freeform 65"/>
            <p:cNvSpPr>
              <a:spLocks/>
            </p:cNvSpPr>
            <p:nvPr/>
          </p:nvSpPr>
          <p:spPr bwMode="auto">
            <a:xfrm>
              <a:off x="5061" y="2567"/>
              <a:ext cx="92" cy="26"/>
            </a:xfrm>
            <a:custGeom>
              <a:avLst/>
              <a:gdLst>
                <a:gd name="T0" fmla="*/ 0 w 104"/>
                <a:gd name="T1" fmla="*/ 4 h 28"/>
                <a:gd name="T2" fmla="*/ 10 w 104"/>
                <a:gd name="T3" fmla="*/ 10 h 28"/>
                <a:gd name="T4" fmla="*/ 16 w 104"/>
                <a:gd name="T5" fmla="*/ 7 h 28"/>
                <a:gd name="T6" fmla="*/ 19 w 104"/>
                <a:gd name="T7" fmla="*/ 0 h 28"/>
                <a:gd name="T8" fmla="*/ 0 60000 65536"/>
                <a:gd name="T9" fmla="*/ 0 60000 65536"/>
                <a:gd name="T10" fmla="*/ 0 60000 65536"/>
                <a:gd name="T11" fmla="*/ 0 60000 65536"/>
                <a:gd name="T12" fmla="*/ 0 w 104"/>
                <a:gd name="T13" fmla="*/ 0 h 28"/>
                <a:gd name="T14" fmla="*/ 104 w 104"/>
                <a:gd name="T15" fmla="*/ 28 h 28"/>
              </a:gdLst>
              <a:ahLst/>
              <a:cxnLst>
                <a:cxn ang="T8">
                  <a:pos x="T0" y="T1"/>
                </a:cxn>
                <a:cxn ang="T9">
                  <a:pos x="T2" y="T3"/>
                </a:cxn>
                <a:cxn ang="T10">
                  <a:pos x="T4" y="T5"/>
                </a:cxn>
                <a:cxn ang="T11">
                  <a:pos x="T6" y="T7"/>
                </a:cxn>
              </a:cxnLst>
              <a:rect l="T12" t="T13" r="T14" b="T15"/>
              <a:pathLst>
                <a:path w="104" h="28">
                  <a:moveTo>
                    <a:pt x="0" y="4"/>
                  </a:moveTo>
                  <a:cubicBezTo>
                    <a:pt x="15" y="19"/>
                    <a:pt x="28" y="24"/>
                    <a:pt x="50" y="28"/>
                  </a:cubicBezTo>
                  <a:cubicBezTo>
                    <a:pt x="61" y="27"/>
                    <a:pt x="77" y="28"/>
                    <a:pt x="88" y="20"/>
                  </a:cubicBezTo>
                  <a:cubicBezTo>
                    <a:pt x="94" y="14"/>
                    <a:pt x="104" y="0"/>
                    <a:pt x="10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44088" name="Group 66"/>
            <p:cNvGrpSpPr>
              <a:grpSpLocks/>
            </p:cNvGrpSpPr>
            <p:nvPr/>
          </p:nvGrpSpPr>
          <p:grpSpPr bwMode="auto">
            <a:xfrm>
              <a:off x="4505" y="2128"/>
              <a:ext cx="576" cy="313"/>
              <a:chOff x="4393" y="1984"/>
              <a:chExt cx="576" cy="313"/>
            </a:xfrm>
          </p:grpSpPr>
          <p:sp>
            <p:nvSpPr>
              <p:cNvPr id="44089" name="Oval 67"/>
              <p:cNvSpPr>
                <a:spLocks noChangeArrowheads="1"/>
              </p:cNvSpPr>
              <p:nvPr/>
            </p:nvSpPr>
            <p:spPr bwMode="auto">
              <a:xfrm>
                <a:off x="4393" y="1984"/>
                <a:ext cx="299" cy="313"/>
              </a:xfrm>
              <a:prstGeom prst="ellipse">
                <a:avLst/>
              </a:prstGeom>
              <a:solidFill>
                <a:schemeClr val="folHlink"/>
              </a:solidFill>
              <a:ln w="9525">
                <a:solidFill>
                  <a:schemeClr val="tx1"/>
                </a:solidFill>
                <a:round/>
                <a:headEnd/>
                <a:tailEnd/>
              </a:ln>
            </p:spPr>
            <p:txBody>
              <a:bodyPr wrap="none" anchor="ctr"/>
              <a:lstStyle/>
              <a:p>
                <a:pPr algn="ctr" defTabSz="457200"/>
                <a:r>
                  <a:rPr lang="en-US" altLang="ja-JP" sz="1200">
                    <a:latin typeface="Calibri" pitchFamily="34" charset="0"/>
                  </a:rPr>
                  <a:t>500</a:t>
                </a:r>
              </a:p>
            </p:txBody>
          </p:sp>
          <p:sp>
            <p:nvSpPr>
              <p:cNvPr id="44090" name="Oval 68"/>
              <p:cNvSpPr>
                <a:spLocks noChangeArrowheads="1"/>
              </p:cNvSpPr>
              <p:nvPr/>
            </p:nvSpPr>
            <p:spPr bwMode="auto">
              <a:xfrm>
                <a:off x="4748" y="2014"/>
                <a:ext cx="221" cy="223"/>
              </a:xfrm>
              <a:prstGeom prst="ellipse">
                <a:avLst/>
              </a:prstGeom>
              <a:solidFill>
                <a:schemeClr val="folHlink"/>
              </a:solidFill>
              <a:ln w="9525">
                <a:solidFill>
                  <a:schemeClr val="tx1"/>
                </a:solidFill>
                <a:round/>
                <a:headEnd/>
                <a:tailEnd/>
              </a:ln>
            </p:spPr>
            <p:txBody>
              <a:bodyPr wrap="none" anchor="ctr"/>
              <a:lstStyle/>
              <a:p>
                <a:pPr algn="ctr" defTabSz="457200"/>
                <a:r>
                  <a:rPr lang="en-US" altLang="ja-JP" sz="1000">
                    <a:latin typeface="Calibri" pitchFamily="34" charset="0"/>
                  </a:rPr>
                  <a:t>100</a:t>
                </a:r>
              </a:p>
            </p:txBody>
          </p:sp>
        </p:grpSp>
      </p:grpSp>
      <p:sp>
        <p:nvSpPr>
          <p:cNvPr id="44042" name="Text Box 72"/>
          <p:cNvSpPr txBox="1">
            <a:spLocks noChangeArrowheads="1"/>
          </p:cNvSpPr>
          <p:nvPr/>
        </p:nvSpPr>
        <p:spPr bwMode="auto">
          <a:xfrm>
            <a:off x="4449782" y="3115582"/>
            <a:ext cx="94746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kumimoji="1" sz="3600">
                <a:solidFill>
                  <a:schemeClr val="tx1"/>
                </a:solidFill>
                <a:latin typeface="Arial" pitchFamily="34" charset="0"/>
                <a:ea typeface="ＭＳ Ｐゴシック" pitchFamily="50" charset="-128"/>
              </a:defRPr>
            </a:lvl1pPr>
            <a:lvl2pPr marL="742950" indent="-285750" defTabSz="457200" eaLnBrk="0" hangingPunct="0">
              <a:defRPr kumimoji="1" sz="3600">
                <a:solidFill>
                  <a:schemeClr val="tx1"/>
                </a:solidFill>
                <a:latin typeface="Arial" pitchFamily="34" charset="0"/>
                <a:ea typeface="ＭＳ Ｐゴシック" pitchFamily="50" charset="-128"/>
              </a:defRPr>
            </a:lvl2pPr>
            <a:lvl3pPr marL="1143000" indent="-228600" defTabSz="457200" eaLnBrk="0" hangingPunct="0">
              <a:defRPr kumimoji="1" sz="3600">
                <a:solidFill>
                  <a:schemeClr val="tx1"/>
                </a:solidFill>
                <a:latin typeface="Arial" pitchFamily="34" charset="0"/>
                <a:ea typeface="ＭＳ Ｐゴシック" pitchFamily="50" charset="-128"/>
              </a:defRPr>
            </a:lvl3pPr>
            <a:lvl4pPr marL="1600200" indent="-228600" defTabSz="457200" eaLnBrk="0" hangingPunct="0">
              <a:defRPr kumimoji="1" sz="3600">
                <a:solidFill>
                  <a:schemeClr val="tx1"/>
                </a:solidFill>
                <a:latin typeface="Arial" pitchFamily="34" charset="0"/>
                <a:ea typeface="ＭＳ Ｐゴシック" pitchFamily="50" charset="-128"/>
              </a:defRPr>
            </a:lvl4pPr>
            <a:lvl5pPr marL="2057400" indent="-228600" defTabSz="457200" eaLnBrk="0" hangingPunct="0">
              <a:defRPr kumimoji="1" sz="3600">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500" b="1" dirty="0" smtClean="0">
                <a:solidFill>
                  <a:srgbClr val="3399FF"/>
                </a:solidFill>
                <a:latin typeface="メイリオ" pitchFamily="50" charset="-128"/>
                <a:ea typeface="メイリオ" pitchFamily="50" charset="-128"/>
                <a:cs typeface="メイリオ" pitchFamily="50" charset="-128"/>
              </a:rPr>
              <a:t>男性</a:t>
            </a:r>
            <a:endParaRPr lang="ja-JP" altLang="en-US" sz="2500" b="1" dirty="0">
              <a:solidFill>
                <a:srgbClr val="3399FF"/>
              </a:solidFill>
              <a:latin typeface="メイリオ" pitchFamily="50" charset="-128"/>
              <a:ea typeface="メイリオ" pitchFamily="50" charset="-128"/>
              <a:cs typeface="メイリオ" pitchFamily="50" charset="-128"/>
            </a:endParaRPr>
          </a:p>
        </p:txBody>
      </p:sp>
      <p:grpSp>
        <p:nvGrpSpPr>
          <p:cNvPr id="44043" name="Group 24"/>
          <p:cNvGrpSpPr>
            <a:grpSpLocks/>
          </p:cNvGrpSpPr>
          <p:nvPr/>
        </p:nvGrpSpPr>
        <p:grpSpPr bwMode="auto">
          <a:xfrm>
            <a:off x="5688235" y="1961871"/>
            <a:ext cx="1009650" cy="803275"/>
            <a:chOff x="3000" y="784"/>
            <a:chExt cx="1556" cy="1200"/>
          </a:xfrm>
        </p:grpSpPr>
        <p:sp>
          <p:nvSpPr>
            <p:cNvPr id="44071" name="Oval 25"/>
            <p:cNvSpPr>
              <a:spLocks noChangeArrowheads="1"/>
            </p:cNvSpPr>
            <p:nvPr/>
          </p:nvSpPr>
          <p:spPr bwMode="auto">
            <a:xfrm>
              <a:off x="3000" y="1556"/>
              <a:ext cx="920" cy="20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ja-JP" altLang="en-US" sz="1800">
                <a:latin typeface="Calibri" pitchFamily="34" charset="0"/>
              </a:endParaRPr>
            </a:p>
          </p:txBody>
        </p:sp>
        <p:sp>
          <p:nvSpPr>
            <p:cNvPr id="44072" name="Rectangle 26"/>
            <p:cNvSpPr>
              <a:spLocks noChangeArrowheads="1"/>
            </p:cNvSpPr>
            <p:nvPr/>
          </p:nvSpPr>
          <p:spPr bwMode="auto">
            <a:xfrm>
              <a:off x="3000" y="1135"/>
              <a:ext cx="920" cy="4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ja-JP" altLang="en-US" sz="1800">
                <a:latin typeface="Calibri" pitchFamily="34" charset="0"/>
              </a:endParaRPr>
            </a:p>
          </p:txBody>
        </p:sp>
        <p:sp>
          <p:nvSpPr>
            <p:cNvPr id="44073" name="Oval 27"/>
            <p:cNvSpPr>
              <a:spLocks noChangeArrowheads="1"/>
            </p:cNvSpPr>
            <p:nvPr/>
          </p:nvSpPr>
          <p:spPr bwMode="auto">
            <a:xfrm>
              <a:off x="3000" y="1040"/>
              <a:ext cx="920" cy="200"/>
            </a:xfrm>
            <a:prstGeom prst="ellipse">
              <a:avLst/>
            </a:prstGeom>
            <a:solidFill>
              <a:srgbClr val="993300"/>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74" name="Freeform 28"/>
            <p:cNvSpPr>
              <a:spLocks/>
            </p:cNvSpPr>
            <p:nvPr/>
          </p:nvSpPr>
          <p:spPr bwMode="auto">
            <a:xfrm>
              <a:off x="3784" y="784"/>
              <a:ext cx="772" cy="352"/>
            </a:xfrm>
            <a:custGeom>
              <a:avLst/>
              <a:gdLst>
                <a:gd name="T0" fmla="*/ 0 w 772"/>
                <a:gd name="T1" fmla="*/ 296 h 352"/>
                <a:gd name="T2" fmla="*/ 544 w 772"/>
                <a:gd name="T3" fmla="*/ 96 h 352"/>
                <a:gd name="T4" fmla="*/ 720 w 772"/>
                <a:gd name="T5" fmla="*/ 0 h 352"/>
                <a:gd name="T6" fmla="*/ 752 w 772"/>
                <a:gd name="T7" fmla="*/ 152 h 352"/>
                <a:gd name="T8" fmla="*/ 672 w 772"/>
                <a:gd name="T9" fmla="*/ 176 h 352"/>
                <a:gd name="T10" fmla="*/ 440 w 772"/>
                <a:gd name="T11" fmla="*/ 248 h 352"/>
                <a:gd name="T12" fmla="*/ 296 w 772"/>
                <a:gd name="T13" fmla="*/ 304 h 352"/>
                <a:gd name="T14" fmla="*/ 136 w 772"/>
                <a:gd name="T15" fmla="*/ 352 h 352"/>
                <a:gd name="T16" fmla="*/ 0 60000 65536"/>
                <a:gd name="T17" fmla="*/ 0 60000 65536"/>
                <a:gd name="T18" fmla="*/ 0 60000 65536"/>
                <a:gd name="T19" fmla="*/ 0 60000 65536"/>
                <a:gd name="T20" fmla="*/ 0 60000 65536"/>
                <a:gd name="T21" fmla="*/ 0 60000 65536"/>
                <a:gd name="T22" fmla="*/ 0 60000 65536"/>
                <a:gd name="T23" fmla="*/ 0 60000 65536"/>
                <a:gd name="T24" fmla="*/ 0 w 772"/>
                <a:gd name="T25" fmla="*/ 0 h 352"/>
                <a:gd name="T26" fmla="*/ 772 w 772"/>
                <a:gd name="T27" fmla="*/ 352 h 3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2" h="352">
                  <a:moveTo>
                    <a:pt x="0" y="296"/>
                  </a:moveTo>
                  <a:cubicBezTo>
                    <a:pt x="104" y="258"/>
                    <a:pt x="371" y="153"/>
                    <a:pt x="544" y="96"/>
                  </a:cubicBezTo>
                  <a:cubicBezTo>
                    <a:pt x="601" y="52"/>
                    <a:pt x="663" y="37"/>
                    <a:pt x="720" y="0"/>
                  </a:cubicBezTo>
                  <a:cubicBezTo>
                    <a:pt x="764" y="44"/>
                    <a:pt x="772" y="85"/>
                    <a:pt x="752" y="152"/>
                  </a:cubicBezTo>
                  <a:cubicBezTo>
                    <a:pt x="745" y="173"/>
                    <a:pt x="672" y="175"/>
                    <a:pt x="672" y="176"/>
                  </a:cubicBezTo>
                  <a:cubicBezTo>
                    <a:pt x="595" y="204"/>
                    <a:pt x="515" y="217"/>
                    <a:pt x="440" y="248"/>
                  </a:cubicBezTo>
                  <a:cubicBezTo>
                    <a:pt x="386" y="269"/>
                    <a:pt x="353" y="292"/>
                    <a:pt x="296" y="304"/>
                  </a:cubicBezTo>
                  <a:cubicBezTo>
                    <a:pt x="259" y="328"/>
                    <a:pt x="182" y="352"/>
                    <a:pt x="136" y="352"/>
                  </a:cubicBezTo>
                </a:path>
              </a:pathLst>
            </a:custGeom>
            <a:solidFill>
              <a:schemeClr val="bg2"/>
            </a:solidFill>
            <a:ln w="9525">
              <a:solidFill>
                <a:schemeClr val="tx1"/>
              </a:solidFill>
              <a:round/>
              <a:headEnd/>
              <a:tailEnd/>
            </a:ln>
          </p:spPr>
          <p:txBody>
            <a:bodyPr wrap="none" anchor="ctr"/>
            <a:lstStyle/>
            <a:p>
              <a:endParaRPr lang="ja-JP" altLang="en-US"/>
            </a:p>
          </p:txBody>
        </p:sp>
        <p:sp>
          <p:nvSpPr>
            <p:cNvPr id="44075" name="Oval 29"/>
            <p:cNvSpPr>
              <a:spLocks noChangeArrowheads="1"/>
            </p:cNvSpPr>
            <p:nvPr/>
          </p:nvSpPr>
          <p:spPr bwMode="auto">
            <a:xfrm>
              <a:off x="3360" y="940"/>
              <a:ext cx="184" cy="167"/>
            </a:xfrm>
            <a:prstGeom prst="ellipse">
              <a:avLst/>
            </a:prstGeom>
            <a:solidFill>
              <a:srgbClr val="993300"/>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76" name="Freeform 30"/>
            <p:cNvSpPr>
              <a:spLocks/>
            </p:cNvSpPr>
            <p:nvPr/>
          </p:nvSpPr>
          <p:spPr bwMode="auto">
            <a:xfrm>
              <a:off x="3182" y="1680"/>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sp>
          <p:nvSpPr>
            <p:cNvPr id="44077" name="Freeform 31"/>
            <p:cNvSpPr>
              <a:spLocks/>
            </p:cNvSpPr>
            <p:nvPr/>
          </p:nvSpPr>
          <p:spPr bwMode="auto">
            <a:xfrm>
              <a:off x="3374" y="1688"/>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sp>
          <p:nvSpPr>
            <p:cNvPr id="44078" name="Freeform 32"/>
            <p:cNvSpPr>
              <a:spLocks/>
            </p:cNvSpPr>
            <p:nvPr/>
          </p:nvSpPr>
          <p:spPr bwMode="auto">
            <a:xfrm>
              <a:off x="3558" y="1688"/>
              <a:ext cx="154" cy="296"/>
            </a:xfrm>
            <a:custGeom>
              <a:avLst/>
              <a:gdLst>
                <a:gd name="T0" fmla="*/ 50 w 154"/>
                <a:gd name="T1" fmla="*/ 288 h 296"/>
                <a:gd name="T2" fmla="*/ 2 w 154"/>
                <a:gd name="T3" fmla="*/ 184 h 296"/>
                <a:gd name="T4" fmla="*/ 18 w 154"/>
                <a:gd name="T5" fmla="*/ 0 h 296"/>
                <a:gd name="T6" fmla="*/ 50 w 154"/>
                <a:gd name="T7" fmla="*/ 80 h 296"/>
                <a:gd name="T8" fmla="*/ 58 w 154"/>
                <a:gd name="T9" fmla="*/ 56 h 296"/>
                <a:gd name="T10" fmla="*/ 74 w 154"/>
                <a:gd name="T11" fmla="*/ 80 h 296"/>
                <a:gd name="T12" fmla="*/ 122 w 154"/>
                <a:gd name="T13" fmla="*/ 128 h 296"/>
                <a:gd name="T14" fmla="*/ 154 w 154"/>
                <a:gd name="T15" fmla="*/ 200 h 296"/>
                <a:gd name="T16" fmla="*/ 146 w 154"/>
                <a:gd name="T17" fmla="*/ 248 h 296"/>
                <a:gd name="T18" fmla="*/ 114 w 154"/>
                <a:gd name="T19" fmla="*/ 296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296"/>
                <a:gd name="T32" fmla="*/ 154 w 154"/>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296">
                  <a:moveTo>
                    <a:pt x="50" y="288"/>
                  </a:moveTo>
                  <a:cubicBezTo>
                    <a:pt x="44" y="277"/>
                    <a:pt x="0" y="214"/>
                    <a:pt x="2" y="184"/>
                  </a:cubicBezTo>
                  <a:cubicBezTo>
                    <a:pt x="4" y="122"/>
                    <a:pt x="18" y="0"/>
                    <a:pt x="18" y="0"/>
                  </a:cubicBezTo>
                  <a:cubicBezTo>
                    <a:pt x="37" y="59"/>
                    <a:pt x="26" y="32"/>
                    <a:pt x="50" y="80"/>
                  </a:cubicBezTo>
                  <a:cubicBezTo>
                    <a:pt x="52" y="72"/>
                    <a:pt x="49" y="56"/>
                    <a:pt x="58" y="56"/>
                  </a:cubicBezTo>
                  <a:cubicBezTo>
                    <a:pt x="67" y="56"/>
                    <a:pt x="67" y="72"/>
                    <a:pt x="74" y="80"/>
                  </a:cubicBezTo>
                  <a:cubicBezTo>
                    <a:pt x="89" y="96"/>
                    <a:pt x="122" y="128"/>
                    <a:pt x="122" y="128"/>
                  </a:cubicBezTo>
                  <a:cubicBezTo>
                    <a:pt x="130" y="154"/>
                    <a:pt x="145" y="173"/>
                    <a:pt x="154" y="200"/>
                  </a:cubicBezTo>
                  <a:cubicBezTo>
                    <a:pt x="151" y="216"/>
                    <a:pt x="152" y="233"/>
                    <a:pt x="146" y="248"/>
                  </a:cubicBezTo>
                  <a:cubicBezTo>
                    <a:pt x="138" y="265"/>
                    <a:pt x="114" y="296"/>
                    <a:pt x="114" y="296"/>
                  </a:cubicBezTo>
                </a:path>
              </a:pathLst>
            </a:custGeom>
            <a:solidFill>
              <a:srgbClr val="FF0000"/>
            </a:solidFill>
            <a:ln w="9525">
              <a:solidFill>
                <a:schemeClr val="tx1"/>
              </a:solidFill>
              <a:round/>
              <a:headEnd/>
              <a:tailEnd/>
            </a:ln>
          </p:spPr>
          <p:txBody>
            <a:bodyPr wrap="none" anchor="ctr"/>
            <a:lstStyle/>
            <a:p>
              <a:endParaRPr lang="ja-JP" altLang="en-US"/>
            </a:p>
          </p:txBody>
        </p:sp>
      </p:grpSp>
      <p:grpSp>
        <p:nvGrpSpPr>
          <p:cNvPr id="44044" name="Group 33"/>
          <p:cNvGrpSpPr>
            <a:grpSpLocks/>
          </p:cNvGrpSpPr>
          <p:nvPr/>
        </p:nvGrpSpPr>
        <p:grpSpPr bwMode="auto">
          <a:xfrm rot="549653">
            <a:off x="6424835" y="2744509"/>
            <a:ext cx="995363" cy="715962"/>
            <a:chOff x="4088" y="397"/>
            <a:chExt cx="1504" cy="1211"/>
          </a:xfrm>
        </p:grpSpPr>
        <p:sp>
          <p:nvSpPr>
            <p:cNvPr id="44064" name="Oval 34"/>
            <p:cNvSpPr>
              <a:spLocks noChangeArrowheads="1"/>
            </p:cNvSpPr>
            <p:nvPr/>
          </p:nvSpPr>
          <p:spPr bwMode="auto">
            <a:xfrm>
              <a:off x="5128" y="832"/>
              <a:ext cx="464" cy="376"/>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65" name="Oval 35"/>
            <p:cNvSpPr>
              <a:spLocks noChangeArrowheads="1"/>
            </p:cNvSpPr>
            <p:nvPr/>
          </p:nvSpPr>
          <p:spPr bwMode="auto">
            <a:xfrm>
              <a:off x="5136" y="920"/>
              <a:ext cx="184" cy="208"/>
            </a:xfrm>
            <a:prstGeom prst="ellipse">
              <a:avLst/>
            </a:prstGeom>
            <a:solidFill>
              <a:schemeClr val="bg2"/>
            </a:solidFill>
            <a:ln w="9525">
              <a:solidFill>
                <a:schemeClr val="tx1"/>
              </a:solidFill>
              <a:round/>
              <a:headEnd/>
              <a:tailEnd/>
            </a:ln>
          </p:spPr>
          <p:txBody>
            <a:bodyPr wrap="none" anchor="ctr"/>
            <a:lstStyle/>
            <a:p>
              <a:pPr defTabSz="457200"/>
              <a:endParaRPr lang="ja-JP" altLang="en-US" sz="1800">
                <a:latin typeface="Calibri" pitchFamily="34" charset="0"/>
              </a:endParaRPr>
            </a:p>
          </p:txBody>
        </p:sp>
        <p:grpSp>
          <p:nvGrpSpPr>
            <p:cNvPr id="44066" name="Group 36"/>
            <p:cNvGrpSpPr>
              <a:grpSpLocks/>
            </p:cNvGrpSpPr>
            <p:nvPr/>
          </p:nvGrpSpPr>
          <p:grpSpPr bwMode="auto">
            <a:xfrm>
              <a:off x="4088" y="397"/>
              <a:ext cx="1162" cy="1211"/>
              <a:chOff x="2832" y="1877"/>
              <a:chExt cx="1762" cy="1859"/>
            </a:xfrm>
          </p:grpSpPr>
          <p:sp>
            <p:nvSpPr>
              <p:cNvPr id="44068" name="Freeform 37"/>
              <p:cNvSpPr>
                <a:spLocks/>
              </p:cNvSpPr>
              <p:nvPr/>
            </p:nvSpPr>
            <p:spPr bwMode="auto">
              <a:xfrm>
                <a:off x="2832" y="3347"/>
                <a:ext cx="629" cy="389"/>
              </a:xfrm>
              <a:custGeom>
                <a:avLst/>
                <a:gdLst>
                  <a:gd name="T0" fmla="*/ 8 w 816"/>
                  <a:gd name="T1" fmla="*/ 0 h 432"/>
                  <a:gd name="T2" fmla="*/ 2 w 816"/>
                  <a:gd name="T3" fmla="*/ 32 h 432"/>
                  <a:gd name="T4" fmla="*/ 0 w 816"/>
                  <a:gd name="T5" fmla="*/ 50 h 432"/>
                  <a:gd name="T6" fmla="*/ 13 w 816"/>
                  <a:gd name="T7" fmla="*/ 99 h 432"/>
                  <a:gd name="T8" fmla="*/ 15 w 816"/>
                  <a:gd name="T9" fmla="*/ 83 h 432"/>
                  <a:gd name="T10" fmla="*/ 22 w 816"/>
                  <a:gd name="T11" fmla="*/ 61 h 432"/>
                  <a:gd name="T12" fmla="*/ 8 w 816"/>
                  <a:gd name="T13" fmla="*/ 0 h 432"/>
                  <a:gd name="T14" fmla="*/ 0 60000 65536"/>
                  <a:gd name="T15" fmla="*/ 0 60000 65536"/>
                  <a:gd name="T16" fmla="*/ 0 60000 65536"/>
                  <a:gd name="T17" fmla="*/ 0 60000 65536"/>
                  <a:gd name="T18" fmla="*/ 0 60000 65536"/>
                  <a:gd name="T19" fmla="*/ 0 60000 65536"/>
                  <a:gd name="T20" fmla="*/ 0 60000 65536"/>
                  <a:gd name="T21" fmla="*/ 0 w 816"/>
                  <a:gd name="T22" fmla="*/ 0 h 432"/>
                  <a:gd name="T23" fmla="*/ 816 w 81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6" h="432">
                    <a:moveTo>
                      <a:pt x="288" y="0"/>
                    </a:moveTo>
                    <a:lnTo>
                      <a:pt x="40" y="136"/>
                    </a:lnTo>
                    <a:lnTo>
                      <a:pt x="0" y="216"/>
                    </a:lnTo>
                    <a:lnTo>
                      <a:pt x="496" y="432"/>
                    </a:lnTo>
                    <a:lnTo>
                      <a:pt x="536" y="360"/>
                    </a:lnTo>
                    <a:lnTo>
                      <a:pt x="816" y="264"/>
                    </a:lnTo>
                    <a:lnTo>
                      <a:pt x="288" y="0"/>
                    </a:lnTo>
                    <a:close/>
                  </a:path>
                </a:pathLst>
              </a:custGeom>
              <a:solidFill>
                <a:schemeClr val="bg2"/>
              </a:solidFill>
              <a:ln w="9525">
                <a:solidFill>
                  <a:schemeClr val="tx1"/>
                </a:solidFill>
                <a:round/>
                <a:headEnd/>
                <a:tailEnd/>
              </a:ln>
            </p:spPr>
            <p:txBody>
              <a:bodyPr wrap="none" anchor="ctr"/>
              <a:lstStyle/>
              <a:p>
                <a:endParaRPr lang="ja-JP" altLang="en-US"/>
              </a:p>
            </p:txBody>
          </p:sp>
          <p:sp>
            <p:nvSpPr>
              <p:cNvPr id="44069" name="Freeform 38"/>
              <p:cNvSpPr>
                <a:spLocks/>
              </p:cNvSpPr>
              <p:nvPr/>
            </p:nvSpPr>
            <p:spPr bwMode="auto">
              <a:xfrm>
                <a:off x="3134" y="2418"/>
                <a:ext cx="296" cy="1072"/>
              </a:xfrm>
              <a:custGeom>
                <a:avLst/>
                <a:gdLst>
                  <a:gd name="T0" fmla="*/ 176 w 296"/>
                  <a:gd name="T1" fmla="*/ 0 h 1072"/>
                  <a:gd name="T2" fmla="*/ 0 w 296"/>
                  <a:gd name="T3" fmla="*/ 1040 h 1072"/>
                  <a:gd name="T4" fmla="*/ 120 w 296"/>
                  <a:gd name="T5" fmla="*/ 1072 h 1072"/>
                  <a:gd name="T6" fmla="*/ 296 w 296"/>
                  <a:gd name="T7" fmla="*/ 24 h 1072"/>
                  <a:gd name="T8" fmla="*/ 176 w 296"/>
                  <a:gd name="T9" fmla="*/ 0 h 1072"/>
                  <a:gd name="T10" fmla="*/ 0 60000 65536"/>
                  <a:gd name="T11" fmla="*/ 0 60000 65536"/>
                  <a:gd name="T12" fmla="*/ 0 60000 65536"/>
                  <a:gd name="T13" fmla="*/ 0 60000 65536"/>
                  <a:gd name="T14" fmla="*/ 0 60000 65536"/>
                  <a:gd name="T15" fmla="*/ 0 w 296"/>
                  <a:gd name="T16" fmla="*/ 0 h 1072"/>
                  <a:gd name="T17" fmla="*/ 296 w 296"/>
                  <a:gd name="T18" fmla="*/ 1072 h 1072"/>
                </a:gdLst>
                <a:ahLst/>
                <a:cxnLst>
                  <a:cxn ang="T10">
                    <a:pos x="T0" y="T1"/>
                  </a:cxn>
                  <a:cxn ang="T11">
                    <a:pos x="T2" y="T3"/>
                  </a:cxn>
                  <a:cxn ang="T12">
                    <a:pos x="T4" y="T5"/>
                  </a:cxn>
                  <a:cxn ang="T13">
                    <a:pos x="T6" y="T7"/>
                  </a:cxn>
                  <a:cxn ang="T14">
                    <a:pos x="T8" y="T9"/>
                  </a:cxn>
                </a:cxnLst>
                <a:rect l="T15" t="T16" r="T17" b="T18"/>
                <a:pathLst>
                  <a:path w="296" h="1072">
                    <a:moveTo>
                      <a:pt x="176" y="0"/>
                    </a:moveTo>
                    <a:lnTo>
                      <a:pt x="0" y="1040"/>
                    </a:lnTo>
                    <a:lnTo>
                      <a:pt x="120" y="1072"/>
                    </a:lnTo>
                    <a:lnTo>
                      <a:pt x="296" y="24"/>
                    </a:lnTo>
                    <a:lnTo>
                      <a:pt x="176" y="0"/>
                    </a:lnTo>
                    <a:close/>
                  </a:path>
                </a:pathLst>
              </a:custGeom>
              <a:solidFill>
                <a:schemeClr val="bg2"/>
              </a:solidFill>
              <a:ln w="9525">
                <a:solidFill>
                  <a:schemeClr val="tx1"/>
                </a:solidFill>
                <a:round/>
                <a:headEnd/>
                <a:tailEnd/>
              </a:ln>
            </p:spPr>
            <p:txBody>
              <a:bodyPr wrap="none" anchor="ctr"/>
              <a:lstStyle/>
              <a:p>
                <a:endParaRPr lang="ja-JP" altLang="en-US"/>
              </a:p>
            </p:txBody>
          </p:sp>
          <p:sp>
            <p:nvSpPr>
              <p:cNvPr id="44070" name="Freeform 39" descr="右下がり対角線 (太)"/>
              <p:cNvSpPr>
                <a:spLocks/>
              </p:cNvSpPr>
              <p:nvPr/>
            </p:nvSpPr>
            <p:spPr bwMode="auto">
              <a:xfrm>
                <a:off x="3317" y="1877"/>
                <a:ext cx="1277" cy="915"/>
              </a:xfrm>
              <a:custGeom>
                <a:avLst/>
                <a:gdLst>
                  <a:gd name="T0" fmla="*/ 0 w 1277"/>
                  <a:gd name="T1" fmla="*/ 539 h 915"/>
                  <a:gd name="T2" fmla="*/ 246 w 1277"/>
                  <a:gd name="T3" fmla="*/ 166 h 915"/>
                  <a:gd name="T4" fmla="*/ 363 w 1277"/>
                  <a:gd name="T5" fmla="*/ 80 h 915"/>
                  <a:gd name="T6" fmla="*/ 624 w 1277"/>
                  <a:gd name="T7" fmla="*/ 0 h 915"/>
                  <a:gd name="T8" fmla="*/ 918 w 1277"/>
                  <a:gd name="T9" fmla="*/ 64 h 915"/>
                  <a:gd name="T10" fmla="*/ 1014 w 1277"/>
                  <a:gd name="T11" fmla="*/ 128 h 915"/>
                  <a:gd name="T12" fmla="*/ 1190 w 1277"/>
                  <a:gd name="T13" fmla="*/ 368 h 915"/>
                  <a:gd name="T14" fmla="*/ 1227 w 1277"/>
                  <a:gd name="T15" fmla="*/ 496 h 915"/>
                  <a:gd name="T16" fmla="*/ 1248 w 1277"/>
                  <a:gd name="T17" fmla="*/ 592 h 915"/>
                  <a:gd name="T18" fmla="*/ 1254 w 1277"/>
                  <a:gd name="T19" fmla="*/ 896 h 915"/>
                  <a:gd name="T20" fmla="*/ 1195 w 1277"/>
                  <a:gd name="T21" fmla="*/ 912 h 915"/>
                  <a:gd name="T22" fmla="*/ 1142 w 1277"/>
                  <a:gd name="T23" fmla="*/ 534 h 915"/>
                  <a:gd name="T24" fmla="*/ 1072 w 1277"/>
                  <a:gd name="T25" fmla="*/ 363 h 915"/>
                  <a:gd name="T26" fmla="*/ 752 w 1277"/>
                  <a:gd name="T27" fmla="*/ 112 h 915"/>
                  <a:gd name="T28" fmla="*/ 539 w 1277"/>
                  <a:gd name="T29" fmla="*/ 134 h 915"/>
                  <a:gd name="T30" fmla="*/ 475 w 1277"/>
                  <a:gd name="T31" fmla="*/ 144 h 915"/>
                  <a:gd name="T32" fmla="*/ 438 w 1277"/>
                  <a:gd name="T33" fmla="*/ 155 h 915"/>
                  <a:gd name="T34" fmla="*/ 422 w 1277"/>
                  <a:gd name="T35" fmla="*/ 160 h 915"/>
                  <a:gd name="T36" fmla="*/ 336 w 1277"/>
                  <a:gd name="T37" fmla="*/ 224 h 915"/>
                  <a:gd name="T38" fmla="*/ 304 w 1277"/>
                  <a:gd name="T39" fmla="*/ 256 h 915"/>
                  <a:gd name="T40" fmla="*/ 160 w 1277"/>
                  <a:gd name="T41" fmla="*/ 443 h 915"/>
                  <a:gd name="T42" fmla="*/ 123 w 1277"/>
                  <a:gd name="T43" fmla="*/ 502 h 915"/>
                  <a:gd name="T44" fmla="*/ 86 w 1277"/>
                  <a:gd name="T45" fmla="*/ 582 h 9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77"/>
                  <a:gd name="T70" fmla="*/ 0 h 915"/>
                  <a:gd name="T71" fmla="*/ 1277 w 1277"/>
                  <a:gd name="T72" fmla="*/ 915 h 9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77" h="915">
                    <a:moveTo>
                      <a:pt x="0" y="539"/>
                    </a:moveTo>
                    <a:cubicBezTo>
                      <a:pt x="48" y="439"/>
                      <a:pt x="134" y="235"/>
                      <a:pt x="246" y="166"/>
                    </a:cubicBezTo>
                    <a:cubicBezTo>
                      <a:pt x="272" y="123"/>
                      <a:pt x="320" y="102"/>
                      <a:pt x="363" y="80"/>
                    </a:cubicBezTo>
                    <a:cubicBezTo>
                      <a:pt x="443" y="36"/>
                      <a:pt x="533" y="11"/>
                      <a:pt x="624" y="0"/>
                    </a:cubicBezTo>
                    <a:cubicBezTo>
                      <a:pt x="731" y="11"/>
                      <a:pt x="821" y="13"/>
                      <a:pt x="918" y="64"/>
                    </a:cubicBezTo>
                    <a:cubicBezTo>
                      <a:pt x="953" y="82"/>
                      <a:pt x="978" y="111"/>
                      <a:pt x="1014" y="128"/>
                    </a:cubicBezTo>
                    <a:cubicBezTo>
                      <a:pt x="1081" y="205"/>
                      <a:pt x="1148" y="272"/>
                      <a:pt x="1190" y="368"/>
                    </a:cubicBezTo>
                    <a:cubicBezTo>
                      <a:pt x="1198" y="412"/>
                      <a:pt x="1217" y="452"/>
                      <a:pt x="1227" y="496"/>
                    </a:cubicBezTo>
                    <a:cubicBezTo>
                      <a:pt x="1249" y="598"/>
                      <a:pt x="1233" y="546"/>
                      <a:pt x="1248" y="592"/>
                    </a:cubicBezTo>
                    <a:cubicBezTo>
                      <a:pt x="1258" y="695"/>
                      <a:pt x="1277" y="787"/>
                      <a:pt x="1254" y="896"/>
                    </a:cubicBezTo>
                    <a:cubicBezTo>
                      <a:pt x="1249" y="915"/>
                      <a:pt x="1214" y="905"/>
                      <a:pt x="1195" y="912"/>
                    </a:cubicBezTo>
                    <a:cubicBezTo>
                      <a:pt x="1191" y="791"/>
                      <a:pt x="1196" y="648"/>
                      <a:pt x="1142" y="534"/>
                    </a:cubicBezTo>
                    <a:cubicBezTo>
                      <a:pt x="1129" y="476"/>
                      <a:pt x="1105" y="411"/>
                      <a:pt x="1072" y="363"/>
                    </a:cubicBezTo>
                    <a:cubicBezTo>
                      <a:pt x="1045" y="219"/>
                      <a:pt x="886" y="128"/>
                      <a:pt x="752" y="112"/>
                    </a:cubicBezTo>
                    <a:cubicBezTo>
                      <a:pt x="680" y="117"/>
                      <a:pt x="609" y="124"/>
                      <a:pt x="539" y="134"/>
                    </a:cubicBezTo>
                    <a:cubicBezTo>
                      <a:pt x="523" y="136"/>
                      <a:pt x="492" y="139"/>
                      <a:pt x="475" y="144"/>
                    </a:cubicBezTo>
                    <a:cubicBezTo>
                      <a:pt x="462" y="147"/>
                      <a:pt x="450" y="151"/>
                      <a:pt x="438" y="155"/>
                    </a:cubicBezTo>
                    <a:cubicBezTo>
                      <a:pt x="432" y="156"/>
                      <a:pt x="422" y="160"/>
                      <a:pt x="422" y="160"/>
                    </a:cubicBezTo>
                    <a:cubicBezTo>
                      <a:pt x="393" y="179"/>
                      <a:pt x="362" y="202"/>
                      <a:pt x="336" y="224"/>
                    </a:cubicBezTo>
                    <a:cubicBezTo>
                      <a:pt x="324" y="233"/>
                      <a:pt x="304" y="256"/>
                      <a:pt x="304" y="256"/>
                    </a:cubicBezTo>
                    <a:cubicBezTo>
                      <a:pt x="270" y="329"/>
                      <a:pt x="204" y="377"/>
                      <a:pt x="160" y="443"/>
                    </a:cubicBezTo>
                    <a:cubicBezTo>
                      <a:pt x="152" y="466"/>
                      <a:pt x="135" y="481"/>
                      <a:pt x="123" y="502"/>
                    </a:cubicBezTo>
                    <a:cubicBezTo>
                      <a:pt x="108" y="526"/>
                      <a:pt x="103" y="560"/>
                      <a:pt x="86" y="582"/>
                    </a:cubicBezTo>
                  </a:path>
                </a:pathLst>
              </a:custGeom>
              <a:pattFill prst="wdDnDiag">
                <a:fgClr>
                  <a:schemeClr val="bg2"/>
                </a:fgClr>
                <a:bgClr>
                  <a:srgbClr val="FFFFFF"/>
                </a:bgClr>
              </a:pattFill>
              <a:ln w="9525">
                <a:solidFill>
                  <a:schemeClr val="tx1"/>
                </a:solidFill>
                <a:round/>
                <a:headEnd/>
                <a:tailEnd/>
              </a:ln>
            </p:spPr>
            <p:txBody>
              <a:bodyPr wrap="none" anchor="ctr"/>
              <a:lstStyle/>
              <a:p>
                <a:endParaRPr lang="ja-JP" altLang="en-US"/>
              </a:p>
            </p:txBody>
          </p:sp>
        </p:grpSp>
        <p:sp>
          <p:nvSpPr>
            <p:cNvPr id="44067" name="Oval 40"/>
            <p:cNvSpPr>
              <a:spLocks noChangeArrowheads="1"/>
            </p:cNvSpPr>
            <p:nvPr/>
          </p:nvSpPr>
          <p:spPr bwMode="auto">
            <a:xfrm>
              <a:off x="5432" y="976"/>
              <a:ext cx="135" cy="224"/>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grpSp>
      <p:grpSp>
        <p:nvGrpSpPr>
          <p:cNvPr id="44045" name="Group 74"/>
          <p:cNvGrpSpPr>
            <a:grpSpLocks/>
          </p:cNvGrpSpPr>
          <p:nvPr/>
        </p:nvGrpSpPr>
        <p:grpSpPr bwMode="auto">
          <a:xfrm>
            <a:off x="5789835" y="3587471"/>
            <a:ext cx="774700" cy="711200"/>
            <a:chOff x="4208" y="3008"/>
            <a:chExt cx="904" cy="704"/>
          </a:xfrm>
        </p:grpSpPr>
        <p:sp>
          <p:nvSpPr>
            <p:cNvPr id="44059" name="Rectangle 75"/>
            <p:cNvSpPr>
              <a:spLocks noChangeArrowheads="1"/>
            </p:cNvSpPr>
            <p:nvPr/>
          </p:nvSpPr>
          <p:spPr bwMode="auto">
            <a:xfrm>
              <a:off x="4215" y="3349"/>
              <a:ext cx="890" cy="249"/>
            </a:xfrm>
            <a:prstGeom prst="rect">
              <a:avLst/>
            </a:prstGeom>
            <a:solidFill>
              <a:srgbClr val="FFCC00"/>
            </a:solidFill>
            <a:ln w="9525">
              <a:solidFill>
                <a:schemeClr val="tx1"/>
              </a:solidFill>
              <a:miter lim="800000"/>
              <a:headEnd/>
              <a:tailEnd/>
            </a:ln>
          </p:spPr>
          <p:txBody>
            <a:bodyPr wrap="none" anchor="ctr"/>
            <a:lstStyle/>
            <a:p>
              <a:pPr defTabSz="457200"/>
              <a:endParaRPr lang="ja-JP" altLang="en-US" sz="1800">
                <a:latin typeface="Calibri" pitchFamily="34" charset="0"/>
              </a:endParaRPr>
            </a:p>
          </p:txBody>
        </p:sp>
        <p:sp>
          <p:nvSpPr>
            <p:cNvPr id="44060" name="Oval 76"/>
            <p:cNvSpPr>
              <a:spLocks noChangeArrowheads="1"/>
            </p:cNvSpPr>
            <p:nvPr/>
          </p:nvSpPr>
          <p:spPr bwMode="auto">
            <a:xfrm>
              <a:off x="4208" y="3371"/>
              <a:ext cx="904" cy="341"/>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57200"/>
              <a:endParaRPr lang="ja-JP" altLang="en-US" sz="1800">
                <a:latin typeface="Calibri" pitchFamily="34" charset="0"/>
              </a:endParaRPr>
            </a:p>
          </p:txBody>
        </p:sp>
        <p:sp>
          <p:nvSpPr>
            <p:cNvPr id="44061" name="Oval 77"/>
            <p:cNvSpPr>
              <a:spLocks noChangeArrowheads="1"/>
            </p:cNvSpPr>
            <p:nvPr/>
          </p:nvSpPr>
          <p:spPr bwMode="auto">
            <a:xfrm>
              <a:off x="4208" y="3200"/>
              <a:ext cx="904" cy="292"/>
            </a:xfrm>
            <a:prstGeom prst="ellipse">
              <a:avLst/>
            </a:prstGeom>
            <a:solidFill>
              <a:srgbClr val="FFCC00"/>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62" name="Oval 78"/>
            <p:cNvSpPr>
              <a:spLocks noChangeArrowheads="1"/>
            </p:cNvSpPr>
            <p:nvPr/>
          </p:nvSpPr>
          <p:spPr bwMode="auto">
            <a:xfrm>
              <a:off x="4312" y="3344"/>
              <a:ext cx="704" cy="136"/>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4063" name="Freeform 79" descr="横線"/>
            <p:cNvSpPr>
              <a:spLocks/>
            </p:cNvSpPr>
            <p:nvPr/>
          </p:nvSpPr>
          <p:spPr bwMode="auto">
            <a:xfrm>
              <a:off x="4594" y="3008"/>
              <a:ext cx="504" cy="448"/>
            </a:xfrm>
            <a:custGeom>
              <a:avLst/>
              <a:gdLst>
                <a:gd name="T0" fmla="*/ 33 w 584"/>
                <a:gd name="T1" fmla="*/ 0 h 504"/>
                <a:gd name="T2" fmla="*/ 31 w 584"/>
                <a:gd name="T3" fmla="*/ 11 h 504"/>
                <a:gd name="T4" fmla="*/ 0 w 584"/>
                <a:gd name="T5" fmla="*/ 85 h 504"/>
                <a:gd name="T6" fmla="*/ 39 w 584"/>
                <a:gd name="T7" fmla="*/ 97 h 504"/>
                <a:gd name="T8" fmla="*/ 74 w 584"/>
                <a:gd name="T9" fmla="*/ 11 h 504"/>
                <a:gd name="T10" fmla="*/ 33 w 584"/>
                <a:gd name="T11" fmla="*/ 0 h 504"/>
                <a:gd name="T12" fmla="*/ 0 60000 65536"/>
                <a:gd name="T13" fmla="*/ 0 60000 65536"/>
                <a:gd name="T14" fmla="*/ 0 60000 65536"/>
                <a:gd name="T15" fmla="*/ 0 60000 65536"/>
                <a:gd name="T16" fmla="*/ 0 60000 65536"/>
                <a:gd name="T17" fmla="*/ 0 60000 65536"/>
                <a:gd name="T18" fmla="*/ 0 w 584"/>
                <a:gd name="T19" fmla="*/ 0 h 504"/>
                <a:gd name="T20" fmla="*/ 584 w 584"/>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584" h="504">
                  <a:moveTo>
                    <a:pt x="256" y="0"/>
                  </a:moveTo>
                  <a:lnTo>
                    <a:pt x="248" y="56"/>
                  </a:lnTo>
                  <a:lnTo>
                    <a:pt x="0" y="440"/>
                  </a:lnTo>
                  <a:lnTo>
                    <a:pt x="304" y="504"/>
                  </a:lnTo>
                  <a:lnTo>
                    <a:pt x="584" y="56"/>
                  </a:lnTo>
                  <a:lnTo>
                    <a:pt x="256" y="0"/>
                  </a:lnTo>
                  <a:close/>
                </a:path>
              </a:pathLst>
            </a:custGeom>
            <a:pattFill prst="ltHorz">
              <a:fgClr>
                <a:srgbClr val="993300"/>
              </a:fgClr>
              <a:bgClr>
                <a:srgbClr val="FFCC00"/>
              </a:bgClr>
            </a:pattFill>
            <a:ln w="19050">
              <a:solidFill>
                <a:schemeClr val="tx1"/>
              </a:solidFill>
              <a:round/>
              <a:headEnd/>
              <a:tailEnd/>
            </a:ln>
          </p:spPr>
          <p:txBody>
            <a:bodyPr wrap="none" anchor="ctr"/>
            <a:lstStyle/>
            <a:p>
              <a:endParaRPr lang="ja-JP" altLang="en-US"/>
            </a:p>
          </p:txBody>
        </p:sp>
      </p:grpSp>
      <p:sp>
        <p:nvSpPr>
          <p:cNvPr id="44046" name="Text Box 72"/>
          <p:cNvSpPr txBox="1">
            <a:spLocks noChangeArrowheads="1"/>
          </p:cNvSpPr>
          <p:nvPr/>
        </p:nvSpPr>
        <p:spPr bwMode="auto">
          <a:xfrm>
            <a:off x="6775673" y="4100234"/>
            <a:ext cx="944562"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kumimoji="1" sz="3600">
                <a:solidFill>
                  <a:schemeClr val="tx1"/>
                </a:solidFill>
                <a:latin typeface="Arial" pitchFamily="34" charset="0"/>
                <a:ea typeface="ＭＳ Ｐゴシック" pitchFamily="50" charset="-128"/>
              </a:defRPr>
            </a:lvl1pPr>
            <a:lvl2pPr marL="742950" indent="-285750" defTabSz="457200" eaLnBrk="0" hangingPunct="0">
              <a:defRPr kumimoji="1" sz="3600">
                <a:solidFill>
                  <a:schemeClr val="tx1"/>
                </a:solidFill>
                <a:latin typeface="Arial" pitchFamily="34" charset="0"/>
                <a:ea typeface="ＭＳ Ｐゴシック" pitchFamily="50" charset="-128"/>
              </a:defRPr>
            </a:lvl2pPr>
            <a:lvl3pPr marL="1143000" indent="-228600" defTabSz="457200" eaLnBrk="0" hangingPunct="0">
              <a:defRPr kumimoji="1" sz="3600">
                <a:solidFill>
                  <a:schemeClr val="tx1"/>
                </a:solidFill>
                <a:latin typeface="Arial" pitchFamily="34" charset="0"/>
                <a:ea typeface="ＭＳ Ｐゴシック" pitchFamily="50" charset="-128"/>
              </a:defRPr>
            </a:lvl3pPr>
            <a:lvl4pPr marL="1600200" indent="-228600" defTabSz="457200" eaLnBrk="0" hangingPunct="0">
              <a:defRPr kumimoji="1" sz="3600">
                <a:solidFill>
                  <a:schemeClr val="tx1"/>
                </a:solidFill>
                <a:latin typeface="Arial" pitchFamily="34" charset="0"/>
                <a:ea typeface="ＭＳ Ｐゴシック" pitchFamily="50" charset="-128"/>
              </a:defRPr>
            </a:lvl4pPr>
            <a:lvl5pPr marL="2057400" indent="-228600" defTabSz="457200" eaLnBrk="0" hangingPunct="0">
              <a:defRPr kumimoji="1" sz="3600">
                <a:solidFill>
                  <a:schemeClr val="tx1"/>
                </a:solidFill>
                <a:latin typeface="Arial" pitchFamily="34" charset="0"/>
                <a:ea typeface="ＭＳ Ｐゴシック" pitchFamily="50" charset="-128"/>
              </a:defRPr>
            </a:lvl5pPr>
            <a:lvl6pPr marL="25146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4572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2500" b="1" dirty="0" smtClean="0">
                <a:solidFill>
                  <a:srgbClr val="FF5050"/>
                </a:solidFill>
                <a:latin typeface="メイリオ" pitchFamily="50" charset="-128"/>
                <a:ea typeface="メイリオ" pitchFamily="50" charset="-128"/>
                <a:cs typeface="メイリオ" pitchFamily="50" charset="-128"/>
              </a:rPr>
              <a:t>女性</a:t>
            </a:r>
            <a:endParaRPr lang="ja-JP" altLang="en-US" sz="2500" b="1" dirty="0">
              <a:solidFill>
                <a:srgbClr val="FF5050"/>
              </a:solidFill>
              <a:latin typeface="メイリオ" pitchFamily="50" charset="-128"/>
              <a:ea typeface="メイリオ" pitchFamily="50" charset="-128"/>
              <a:cs typeface="メイリオ" pitchFamily="50" charset="-128"/>
            </a:endParaRPr>
          </a:p>
        </p:txBody>
      </p:sp>
      <p:sp>
        <p:nvSpPr>
          <p:cNvPr id="44047" name="AutoShape 81"/>
          <p:cNvSpPr>
            <a:spLocks noChangeArrowheads="1"/>
          </p:cNvSpPr>
          <p:nvPr/>
        </p:nvSpPr>
        <p:spPr bwMode="auto">
          <a:xfrm>
            <a:off x="1433735" y="1784071"/>
            <a:ext cx="3898900" cy="2971800"/>
          </a:xfrm>
          <a:prstGeom prst="roundRect">
            <a:avLst>
              <a:gd name="adj" fmla="val 11111"/>
            </a:avLst>
          </a:prstGeom>
          <a:noFill/>
          <a:ln w="50800" cap="rnd">
            <a:solidFill>
              <a:srgbClr val="3399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8" name="AutoShape 82"/>
          <p:cNvSpPr>
            <a:spLocks noChangeArrowheads="1"/>
          </p:cNvSpPr>
          <p:nvPr/>
        </p:nvSpPr>
        <p:spPr bwMode="auto">
          <a:xfrm>
            <a:off x="1243235" y="1618971"/>
            <a:ext cx="6565900" cy="3289300"/>
          </a:xfrm>
          <a:prstGeom prst="roundRect">
            <a:avLst>
              <a:gd name="adj" fmla="val 12546"/>
            </a:avLst>
          </a:prstGeom>
          <a:noFill/>
          <a:ln w="50800" cap="rnd">
            <a:solidFill>
              <a:srgbClr val="FF505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49" name="テキスト ボックス 5"/>
          <p:cNvSpPr txBox="1">
            <a:spLocks noChangeArrowheads="1"/>
          </p:cNvSpPr>
          <p:nvPr/>
        </p:nvSpPr>
        <p:spPr bwMode="auto">
          <a:xfrm>
            <a:off x="1860773" y="1858684"/>
            <a:ext cx="703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電話</a:t>
            </a:r>
          </a:p>
        </p:txBody>
      </p:sp>
      <p:sp>
        <p:nvSpPr>
          <p:cNvPr id="44050" name="テキスト ボックス 5"/>
          <p:cNvSpPr txBox="1">
            <a:spLocks noChangeArrowheads="1"/>
          </p:cNvSpPr>
          <p:nvPr/>
        </p:nvSpPr>
        <p:spPr bwMode="auto">
          <a:xfrm>
            <a:off x="4211312" y="2633675"/>
            <a:ext cx="855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dirty="0">
                <a:solidFill>
                  <a:srgbClr val="5F5F5F"/>
                </a:solidFill>
                <a:latin typeface="Meiryo UI" pitchFamily="50" charset="-128"/>
                <a:ea typeface="Meiryo UI" pitchFamily="50" charset="-128"/>
                <a:cs typeface="Meiryo UI" pitchFamily="50" charset="-128"/>
              </a:rPr>
              <a:t>買い物</a:t>
            </a:r>
          </a:p>
        </p:txBody>
      </p:sp>
      <p:sp>
        <p:nvSpPr>
          <p:cNvPr id="44051" name="テキスト ボックス 5"/>
          <p:cNvSpPr txBox="1">
            <a:spLocks noChangeArrowheads="1"/>
          </p:cNvSpPr>
          <p:nvPr/>
        </p:nvSpPr>
        <p:spPr bwMode="auto">
          <a:xfrm>
            <a:off x="6432773" y="2223809"/>
            <a:ext cx="12874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dirty="0">
                <a:solidFill>
                  <a:srgbClr val="5F5F5F"/>
                </a:solidFill>
                <a:latin typeface="Meiryo UI" pitchFamily="50" charset="-128"/>
                <a:ea typeface="Meiryo UI" pitchFamily="50" charset="-128"/>
                <a:cs typeface="Meiryo UI" pitchFamily="50" charset="-128"/>
              </a:rPr>
              <a:t>食事の準備</a:t>
            </a:r>
          </a:p>
        </p:txBody>
      </p:sp>
      <p:sp>
        <p:nvSpPr>
          <p:cNvPr id="44052" name="テキスト ボックス 5"/>
          <p:cNvSpPr txBox="1">
            <a:spLocks noChangeArrowheads="1"/>
          </p:cNvSpPr>
          <p:nvPr/>
        </p:nvSpPr>
        <p:spPr bwMode="auto">
          <a:xfrm>
            <a:off x="4680173" y="3862109"/>
            <a:ext cx="12874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dirty="0">
                <a:solidFill>
                  <a:srgbClr val="5F5F5F"/>
                </a:solidFill>
                <a:latin typeface="Meiryo UI" pitchFamily="50" charset="-128"/>
                <a:ea typeface="Meiryo UI" pitchFamily="50" charset="-128"/>
                <a:cs typeface="Meiryo UI" pitchFamily="50" charset="-128"/>
              </a:rPr>
              <a:t>服薬</a:t>
            </a:r>
          </a:p>
          <a:p>
            <a:pPr eaLnBrk="1" hangingPunct="1">
              <a:buFont typeface="Wingdings" pitchFamily="2" charset="2"/>
              <a:buNone/>
            </a:pPr>
            <a:r>
              <a:rPr lang="ja-JP" altLang="en-US" sz="1500" b="1" dirty="0">
                <a:solidFill>
                  <a:srgbClr val="5F5F5F"/>
                </a:solidFill>
                <a:latin typeface="Meiryo UI" pitchFamily="50" charset="-128"/>
                <a:ea typeface="Meiryo UI" pitchFamily="50" charset="-128"/>
                <a:cs typeface="Meiryo UI" pitchFamily="50" charset="-128"/>
              </a:rPr>
              <a:t>管理</a:t>
            </a:r>
          </a:p>
        </p:txBody>
      </p:sp>
      <p:sp>
        <p:nvSpPr>
          <p:cNvPr id="44053" name="テキスト ボックス 5"/>
          <p:cNvSpPr txBox="1">
            <a:spLocks noChangeArrowheads="1"/>
          </p:cNvSpPr>
          <p:nvPr/>
        </p:nvSpPr>
        <p:spPr bwMode="auto">
          <a:xfrm>
            <a:off x="2787873" y="2439709"/>
            <a:ext cx="12874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金銭管理</a:t>
            </a:r>
          </a:p>
        </p:txBody>
      </p:sp>
      <p:sp>
        <p:nvSpPr>
          <p:cNvPr id="44054" name="テキスト ボックス 5"/>
          <p:cNvSpPr txBox="1">
            <a:spLocks noChangeArrowheads="1"/>
          </p:cNvSpPr>
          <p:nvPr/>
        </p:nvSpPr>
        <p:spPr bwMode="auto">
          <a:xfrm>
            <a:off x="1670273" y="4357409"/>
            <a:ext cx="16176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輸送機関の利用</a:t>
            </a:r>
          </a:p>
        </p:txBody>
      </p:sp>
      <p:sp>
        <p:nvSpPr>
          <p:cNvPr id="44055" name="テキスト ボックス 5"/>
          <p:cNvSpPr txBox="1">
            <a:spLocks noChangeArrowheads="1"/>
          </p:cNvSpPr>
          <p:nvPr/>
        </p:nvSpPr>
        <p:spPr bwMode="auto">
          <a:xfrm>
            <a:off x="6775673" y="3354109"/>
            <a:ext cx="6270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家事</a:t>
            </a:r>
          </a:p>
        </p:txBody>
      </p:sp>
      <p:sp>
        <p:nvSpPr>
          <p:cNvPr id="44056" name="テキスト ボックス 5"/>
          <p:cNvSpPr txBox="1">
            <a:spLocks noChangeArrowheads="1"/>
          </p:cNvSpPr>
          <p:nvPr/>
        </p:nvSpPr>
        <p:spPr bwMode="auto">
          <a:xfrm>
            <a:off x="5886673" y="4293909"/>
            <a:ext cx="10588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500" b="1">
                <a:solidFill>
                  <a:srgbClr val="5F5F5F"/>
                </a:solidFill>
                <a:latin typeface="Meiryo UI" pitchFamily="50" charset="-128"/>
                <a:ea typeface="Meiryo UI" pitchFamily="50" charset="-128"/>
                <a:cs typeface="Meiryo UI" pitchFamily="50" charset="-128"/>
              </a:rPr>
              <a:t>洗濯</a:t>
            </a:r>
          </a:p>
        </p:txBody>
      </p:sp>
      <p:sp>
        <p:nvSpPr>
          <p:cNvPr id="93"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grpSp>
        <p:nvGrpSpPr>
          <p:cNvPr id="5" name="グループ化 4"/>
          <p:cNvGrpSpPr/>
          <p:nvPr/>
        </p:nvGrpSpPr>
        <p:grpSpPr>
          <a:xfrm>
            <a:off x="4211312" y="1907591"/>
            <a:ext cx="712200" cy="726085"/>
            <a:chOff x="8030578" y="1360098"/>
            <a:chExt cx="661988" cy="757238"/>
          </a:xfrm>
        </p:grpSpPr>
        <p:grpSp>
          <p:nvGrpSpPr>
            <p:cNvPr id="44038" name="Group 14"/>
            <p:cNvGrpSpPr>
              <a:grpSpLocks/>
            </p:cNvGrpSpPr>
            <p:nvPr/>
          </p:nvGrpSpPr>
          <p:grpSpPr bwMode="auto">
            <a:xfrm>
              <a:off x="8030578" y="1360098"/>
              <a:ext cx="661988" cy="757238"/>
              <a:chOff x="1872" y="126"/>
              <a:chExt cx="1011" cy="1373"/>
            </a:xfrm>
          </p:grpSpPr>
          <p:sp>
            <p:nvSpPr>
              <p:cNvPr id="44104" name="Freeform 15" descr="大理石 (茶)"/>
              <p:cNvSpPr>
                <a:spLocks/>
              </p:cNvSpPr>
              <p:nvPr/>
            </p:nvSpPr>
            <p:spPr bwMode="auto">
              <a:xfrm>
                <a:off x="1880" y="648"/>
                <a:ext cx="1003" cy="851"/>
              </a:xfrm>
              <a:custGeom>
                <a:avLst/>
                <a:gdLst>
                  <a:gd name="T0" fmla="*/ 88 w 1003"/>
                  <a:gd name="T1" fmla="*/ 48 h 851"/>
                  <a:gd name="T2" fmla="*/ 120 w 1003"/>
                  <a:gd name="T3" fmla="*/ 16 h 851"/>
                  <a:gd name="T4" fmla="*/ 168 w 1003"/>
                  <a:gd name="T5" fmla="*/ 0 h 851"/>
                  <a:gd name="T6" fmla="*/ 920 w 1003"/>
                  <a:gd name="T7" fmla="*/ 72 h 851"/>
                  <a:gd name="T8" fmla="*/ 840 w 1003"/>
                  <a:gd name="T9" fmla="*/ 208 h 851"/>
                  <a:gd name="T10" fmla="*/ 480 w 1003"/>
                  <a:gd name="T11" fmla="*/ 192 h 851"/>
                  <a:gd name="T12" fmla="*/ 80 w 1003"/>
                  <a:gd name="T13" fmla="*/ 104 h 851"/>
                  <a:gd name="T14" fmla="*/ 48 w 1003"/>
                  <a:gd name="T15" fmla="*/ 120 h 851"/>
                  <a:gd name="T16" fmla="*/ 0 w 1003"/>
                  <a:gd name="T17" fmla="*/ 600 h 851"/>
                  <a:gd name="T18" fmla="*/ 32 w 1003"/>
                  <a:gd name="T19" fmla="*/ 680 h 851"/>
                  <a:gd name="T20" fmla="*/ 480 w 1003"/>
                  <a:gd name="T21" fmla="*/ 792 h 851"/>
                  <a:gd name="T22" fmla="*/ 928 w 1003"/>
                  <a:gd name="T23" fmla="*/ 640 h 851"/>
                  <a:gd name="T24" fmla="*/ 952 w 1003"/>
                  <a:gd name="T25" fmla="*/ 136 h 8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3"/>
                  <a:gd name="T40" fmla="*/ 0 h 851"/>
                  <a:gd name="T41" fmla="*/ 1003 w 1003"/>
                  <a:gd name="T42" fmla="*/ 851 h 8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3" h="851">
                    <a:moveTo>
                      <a:pt x="88" y="48"/>
                    </a:moveTo>
                    <a:cubicBezTo>
                      <a:pt x="98" y="37"/>
                      <a:pt x="107" y="23"/>
                      <a:pt x="120" y="16"/>
                    </a:cubicBezTo>
                    <a:cubicBezTo>
                      <a:pt x="134" y="7"/>
                      <a:pt x="168" y="0"/>
                      <a:pt x="168" y="0"/>
                    </a:cubicBezTo>
                    <a:cubicBezTo>
                      <a:pt x="418" y="10"/>
                      <a:pt x="675" y="10"/>
                      <a:pt x="920" y="72"/>
                    </a:cubicBezTo>
                    <a:cubicBezTo>
                      <a:pt x="1003" y="127"/>
                      <a:pt x="885" y="189"/>
                      <a:pt x="840" y="208"/>
                    </a:cubicBezTo>
                    <a:cubicBezTo>
                      <a:pt x="793" y="206"/>
                      <a:pt x="541" y="196"/>
                      <a:pt x="480" y="192"/>
                    </a:cubicBezTo>
                    <a:cubicBezTo>
                      <a:pt x="341" y="181"/>
                      <a:pt x="214" y="123"/>
                      <a:pt x="80" y="104"/>
                    </a:cubicBezTo>
                    <a:cubicBezTo>
                      <a:pt x="56" y="96"/>
                      <a:pt x="49" y="85"/>
                      <a:pt x="48" y="120"/>
                    </a:cubicBezTo>
                    <a:cubicBezTo>
                      <a:pt x="39" y="285"/>
                      <a:pt x="52" y="443"/>
                      <a:pt x="0" y="600"/>
                    </a:cubicBezTo>
                    <a:cubicBezTo>
                      <a:pt x="9" y="628"/>
                      <a:pt x="12" y="656"/>
                      <a:pt x="32" y="680"/>
                    </a:cubicBezTo>
                    <a:cubicBezTo>
                      <a:pt x="122" y="788"/>
                      <a:pt x="358" y="782"/>
                      <a:pt x="480" y="792"/>
                    </a:cubicBezTo>
                    <a:cubicBezTo>
                      <a:pt x="692" y="786"/>
                      <a:pt x="857" y="851"/>
                      <a:pt x="928" y="640"/>
                    </a:cubicBezTo>
                    <a:cubicBezTo>
                      <a:pt x="913" y="470"/>
                      <a:pt x="952" y="306"/>
                      <a:pt x="952" y="136"/>
                    </a:cubicBezTo>
                  </a:path>
                </a:pathLst>
              </a:custGeom>
              <a:blipFill dpi="0" rotWithShape="0">
                <a:blip/>
                <a:srcRect/>
                <a:tile tx="0" ty="0" sx="100000" sy="100000" flip="none" algn="tl"/>
              </a:blipFill>
              <a:ln w="9525">
                <a:solidFill>
                  <a:schemeClr val="tx1"/>
                </a:solidFill>
                <a:round/>
                <a:headEnd/>
                <a:tailEnd/>
              </a:ln>
            </p:spPr>
            <p:txBody>
              <a:bodyPr wrap="none" anchor="ctr"/>
              <a:lstStyle/>
              <a:p>
                <a:endParaRPr lang="ja-JP" altLang="en-US"/>
              </a:p>
            </p:txBody>
          </p:sp>
          <p:grpSp>
            <p:nvGrpSpPr>
              <p:cNvPr id="44105" name="Group 16"/>
              <p:cNvGrpSpPr>
                <a:grpSpLocks/>
              </p:cNvGrpSpPr>
              <p:nvPr/>
            </p:nvGrpSpPr>
            <p:grpSpPr bwMode="auto">
              <a:xfrm>
                <a:off x="2336" y="160"/>
                <a:ext cx="521" cy="723"/>
                <a:chOff x="3040" y="424"/>
                <a:chExt cx="521" cy="723"/>
              </a:xfrm>
            </p:grpSpPr>
            <p:sp>
              <p:nvSpPr>
                <p:cNvPr id="44109" name="Freeform 17"/>
                <p:cNvSpPr>
                  <a:spLocks/>
                </p:cNvSpPr>
                <p:nvPr/>
              </p:nvSpPr>
              <p:spPr bwMode="auto">
                <a:xfrm>
                  <a:off x="3040" y="680"/>
                  <a:ext cx="368" cy="467"/>
                </a:xfrm>
                <a:custGeom>
                  <a:avLst/>
                  <a:gdLst>
                    <a:gd name="T0" fmla="*/ 120 w 368"/>
                    <a:gd name="T1" fmla="*/ 24 h 467"/>
                    <a:gd name="T2" fmla="*/ 208 w 368"/>
                    <a:gd name="T3" fmla="*/ 120 h 467"/>
                    <a:gd name="T4" fmla="*/ 256 w 368"/>
                    <a:gd name="T5" fmla="*/ 136 h 467"/>
                    <a:gd name="T6" fmla="*/ 336 w 368"/>
                    <a:gd name="T7" fmla="*/ 128 h 467"/>
                    <a:gd name="T8" fmla="*/ 336 w 368"/>
                    <a:gd name="T9" fmla="*/ 72 h 467"/>
                    <a:gd name="T10" fmla="*/ 224 w 368"/>
                    <a:gd name="T11" fmla="*/ 0 h 467"/>
                    <a:gd name="T12" fmla="*/ 112 w 368"/>
                    <a:gd name="T13" fmla="*/ 40 h 467"/>
                    <a:gd name="T14" fmla="*/ 24 w 368"/>
                    <a:gd name="T15" fmla="*/ 288 h 467"/>
                    <a:gd name="T16" fmla="*/ 0 w 368"/>
                    <a:gd name="T17" fmla="*/ 376 h 467"/>
                    <a:gd name="T18" fmla="*/ 112 w 368"/>
                    <a:gd name="T19" fmla="*/ 440 h 467"/>
                    <a:gd name="T20" fmla="*/ 176 w 368"/>
                    <a:gd name="T21" fmla="*/ 464 h 467"/>
                    <a:gd name="T22" fmla="*/ 264 w 368"/>
                    <a:gd name="T23" fmla="*/ 360 h 467"/>
                    <a:gd name="T24" fmla="*/ 368 w 368"/>
                    <a:gd name="T25" fmla="*/ 128 h 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8"/>
                    <a:gd name="T40" fmla="*/ 0 h 467"/>
                    <a:gd name="T41" fmla="*/ 368 w 368"/>
                    <a:gd name="T42" fmla="*/ 467 h 4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8" h="467">
                      <a:moveTo>
                        <a:pt x="120" y="24"/>
                      </a:moveTo>
                      <a:cubicBezTo>
                        <a:pt x="143" y="62"/>
                        <a:pt x="160" y="104"/>
                        <a:pt x="208" y="120"/>
                      </a:cubicBezTo>
                      <a:cubicBezTo>
                        <a:pt x="224" y="125"/>
                        <a:pt x="256" y="136"/>
                        <a:pt x="256" y="136"/>
                      </a:cubicBezTo>
                      <a:cubicBezTo>
                        <a:pt x="282" y="133"/>
                        <a:pt x="310" y="137"/>
                        <a:pt x="336" y="128"/>
                      </a:cubicBezTo>
                      <a:cubicBezTo>
                        <a:pt x="353" y="121"/>
                        <a:pt x="338" y="75"/>
                        <a:pt x="336" y="72"/>
                      </a:cubicBezTo>
                      <a:cubicBezTo>
                        <a:pt x="315" y="35"/>
                        <a:pt x="262" y="9"/>
                        <a:pt x="224" y="0"/>
                      </a:cubicBezTo>
                      <a:cubicBezTo>
                        <a:pt x="182" y="8"/>
                        <a:pt x="147" y="16"/>
                        <a:pt x="112" y="40"/>
                      </a:cubicBezTo>
                      <a:cubicBezTo>
                        <a:pt x="74" y="114"/>
                        <a:pt x="67" y="222"/>
                        <a:pt x="24" y="288"/>
                      </a:cubicBezTo>
                      <a:cubicBezTo>
                        <a:pt x="5" y="360"/>
                        <a:pt x="14" y="331"/>
                        <a:pt x="0" y="376"/>
                      </a:cubicBezTo>
                      <a:cubicBezTo>
                        <a:pt x="16" y="424"/>
                        <a:pt x="67" y="428"/>
                        <a:pt x="112" y="440"/>
                      </a:cubicBezTo>
                      <a:cubicBezTo>
                        <a:pt x="132" y="453"/>
                        <a:pt x="146" y="467"/>
                        <a:pt x="176" y="464"/>
                      </a:cubicBezTo>
                      <a:cubicBezTo>
                        <a:pt x="213" y="459"/>
                        <a:pt x="247" y="388"/>
                        <a:pt x="264" y="360"/>
                      </a:cubicBezTo>
                      <a:cubicBezTo>
                        <a:pt x="307" y="284"/>
                        <a:pt x="368" y="220"/>
                        <a:pt x="368" y="128"/>
                      </a:cubicBezTo>
                    </a:path>
                  </a:pathLst>
                </a:custGeom>
                <a:solidFill>
                  <a:schemeClr val="bg1"/>
                </a:solidFill>
                <a:ln w="9525">
                  <a:solidFill>
                    <a:schemeClr val="bg1"/>
                  </a:solidFill>
                  <a:round/>
                  <a:headEnd/>
                  <a:tailEnd/>
                </a:ln>
              </p:spPr>
              <p:txBody>
                <a:bodyPr wrap="none" anchor="ctr"/>
                <a:lstStyle/>
                <a:p>
                  <a:endParaRPr lang="ja-JP" altLang="en-US"/>
                </a:p>
              </p:txBody>
            </p:sp>
            <p:sp>
              <p:nvSpPr>
                <p:cNvPr id="44110" name="Freeform 18"/>
                <p:cNvSpPr>
                  <a:spLocks/>
                </p:cNvSpPr>
                <p:nvPr/>
              </p:nvSpPr>
              <p:spPr bwMode="auto">
                <a:xfrm>
                  <a:off x="3216" y="424"/>
                  <a:ext cx="177" cy="377"/>
                </a:xfrm>
                <a:custGeom>
                  <a:avLst/>
                  <a:gdLst>
                    <a:gd name="T0" fmla="*/ 136 w 177"/>
                    <a:gd name="T1" fmla="*/ 0 h 377"/>
                    <a:gd name="T2" fmla="*/ 48 w 177"/>
                    <a:gd name="T3" fmla="*/ 128 h 377"/>
                    <a:gd name="T4" fmla="*/ 96 w 177"/>
                    <a:gd name="T5" fmla="*/ 120 h 377"/>
                    <a:gd name="T6" fmla="*/ 56 w 177"/>
                    <a:gd name="T7" fmla="*/ 176 h 377"/>
                    <a:gd name="T8" fmla="*/ 48 w 177"/>
                    <a:gd name="T9" fmla="*/ 232 h 377"/>
                    <a:gd name="T10" fmla="*/ 0 w 177"/>
                    <a:gd name="T11" fmla="*/ 336 h 377"/>
                    <a:gd name="T12" fmla="*/ 24 w 177"/>
                    <a:gd name="T13" fmla="*/ 328 h 377"/>
                    <a:gd name="T14" fmla="*/ 56 w 177"/>
                    <a:gd name="T15" fmla="*/ 336 h 377"/>
                    <a:gd name="T16" fmla="*/ 80 w 177"/>
                    <a:gd name="T17" fmla="*/ 320 h 377"/>
                    <a:gd name="T18" fmla="*/ 72 w 177"/>
                    <a:gd name="T19" fmla="*/ 320 h 377"/>
                    <a:gd name="T20" fmla="*/ 80 w 177"/>
                    <a:gd name="T21" fmla="*/ 280 h 377"/>
                    <a:gd name="T22" fmla="*/ 176 w 177"/>
                    <a:gd name="T23" fmla="*/ 128 h 377"/>
                    <a:gd name="T24" fmla="*/ 144 w 177"/>
                    <a:gd name="T25" fmla="*/ 72 h 377"/>
                    <a:gd name="T26" fmla="*/ 176 w 177"/>
                    <a:gd name="T27" fmla="*/ 16 h 377"/>
                    <a:gd name="T28" fmla="*/ 152 w 177"/>
                    <a:gd name="T29" fmla="*/ 8 h 377"/>
                    <a:gd name="T30" fmla="*/ 136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sp>
              <p:nvSpPr>
                <p:cNvPr id="44111" name="Freeform 19"/>
                <p:cNvSpPr>
                  <a:spLocks/>
                </p:cNvSpPr>
                <p:nvPr/>
              </p:nvSpPr>
              <p:spPr bwMode="auto">
                <a:xfrm>
                  <a:off x="3248" y="520"/>
                  <a:ext cx="241" cy="305"/>
                </a:xfrm>
                <a:custGeom>
                  <a:avLst/>
                  <a:gdLst>
                    <a:gd name="T0" fmla="*/ 10225 w 177"/>
                    <a:gd name="T1" fmla="*/ 0 h 377"/>
                    <a:gd name="T2" fmla="*/ 3620 w 177"/>
                    <a:gd name="T3" fmla="*/ 6 h 377"/>
                    <a:gd name="T4" fmla="*/ 7220 w 177"/>
                    <a:gd name="T5" fmla="*/ 6 h 377"/>
                    <a:gd name="T6" fmla="*/ 4180 w 177"/>
                    <a:gd name="T7" fmla="*/ 9 h 377"/>
                    <a:gd name="T8" fmla="*/ 3620 w 177"/>
                    <a:gd name="T9" fmla="*/ 12 h 377"/>
                    <a:gd name="T10" fmla="*/ 0 w 177"/>
                    <a:gd name="T11" fmla="*/ 17 h 377"/>
                    <a:gd name="T12" fmla="*/ 1822 w 177"/>
                    <a:gd name="T13" fmla="*/ 17 h 377"/>
                    <a:gd name="T14" fmla="*/ 4180 w 177"/>
                    <a:gd name="T15" fmla="*/ 17 h 377"/>
                    <a:gd name="T16" fmla="*/ 6015 w 177"/>
                    <a:gd name="T17" fmla="*/ 17 h 377"/>
                    <a:gd name="T18" fmla="*/ 5391 w 177"/>
                    <a:gd name="T19" fmla="*/ 17 h 377"/>
                    <a:gd name="T20" fmla="*/ 6015 w 177"/>
                    <a:gd name="T21" fmla="*/ 15 h 377"/>
                    <a:gd name="T22" fmla="*/ 13266 w 177"/>
                    <a:gd name="T23" fmla="*/ 6 h 377"/>
                    <a:gd name="T24" fmla="*/ 10855 w 177"/>
                    <a:gd name="T25" fmla="*/ 4 h 377"/>
                    <a:gd name="T26" fmla="*/ 13266 w 177"/>
                    <a:gd name="T27" fmla="*/ 2 h 377"/>
                    <a:gd name="T28" fmla="*/ 11443 w 177"/>
                    <a:gd name="T29" fmla="*/ 2 h 377"/>
                    <a:gd name="T30" fmla="*/ 10225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sp>
              <p:nvSpPr>
                <p:cNvPr id="44112" name="Freeform 20"/>
                <p:cNvSpPr>
                  <a:spLocks/>
                </p:cNvSpPr>
                <p:nvPr/>
              </p:nvSpPr>
              <p:spPr bwMode="auto">
                <a:xfrm>
                  <a:off x="3248" y="640"/>
                  <a:ext cx="313" cy="169"/>
                </a:xfrm>
                <a:custGeom>
                  <a:avLst/>
                  <a:gdLst>
                    <a:gd name="T0" fmla="*/ 396516 w 177"/>
                    <a:gd name="T1" fmla="*/ 0 h 377"/>
                    <a:gd name="T2" fmla="*/ 140169 w 177"/>
                    <a:gd name="T3" fmla="*/ 0 h 377"/>
                    <a:gd name="T4" fmla="*/ 281414 w 177"/>
                    <a:gd name="T5" fmla="*/ 0 h 377"/>
                    <a:gd name="T6" fmla="*/ 163298 w 177"/>
                    <a:gd name="T7" fmla="*/ 0 h 377"/>
                    <a:gd name="T8" fmla="*/ 140169 w 177"/>
                    <a:gd name="T9" fmla="*/ 0 h 377"/>
                    <a:gd name="T10" fmla="*/ 0 w 177"/>
                    <a:gd name="T11" fmla="*/ 0 h 377"/>
                    <a:gd name="T12" fmla="*/ 69322 w 177"/>
                    <a:gd name="T13" fmla="*/ 0 h 377"/>
                    <a:gd name="T14" fmla="*/ 163298 w 177"/>
                    <a:gd name="T15" fmla="*/ 0 h 377"/>
                    <a:gd name="T16" fmla="*/ 232619 w 177"/>
                    <a:gd name="T17" fmla="*/ 0 h 377"/>
                    <a:gd name="T18" fmla="*/ 210566 w 177"/>
                    <a:gd name="T19" fmla="*/ 0 h 377"/>
                    <a:gd name="T20" fmla="*/ 232619 w 177"/>
                    <a:gd name="T21" fmla="*/ 0 h 377"/>
                    <a:gd name="T22" fmla="*/ 514586 w 177"/>
                    <a:gd name="T23" fmla="*/ 0 h 377"/>
                    <a:gd name="T24" fmla="*/ 421894 w 177"/>
                    <a:gd name="T25" fmla="*/ 0 h 377"/>
                    <a:gd name="T26" fmla="*/ 514586 w 177"/>
                    <a:gd name="T27" fmla="*/ 0 h 377"/>
                    <a:gd name="T28" fmla="*/ 445208 w 177"/>
                    <a:gd name="T29" fmla="*/ 0 h 377"/>
                    <a:gd name="T30" fmla="*/ 396516 w 177"/>
                    <a:gd name="T31" fmla="*/ 0 h 3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377"/>
                    <a:gd name="T50" fmla="*/ 177 w 177"/>
                    <a:gd name="T51" fmla="*/ 377 h 3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377">
                      <a:moveTo>
                        <a:pt x="136" y="0"/>
                      </a:moveTo>
                      <a:cubicBezTo>
                        <a:pt x="106" y="42"/>
                        <a:pt x="64" y="78"/>
                        <a:pt x="48" y="128"/>
                      </a:cubicBezTo>
                      <a:cubicBezTo>
                        <a:pt x="42" y="143"/>
                        <a:pt x="84" y="108"/>
                        <a:pt x="96" y="120"/>
                      </a:cubicBezTo>
                      <a:cubicBezTo>
                        <a:pt x="112" y="136"/>
                        <a:pt x="68" y="156"/>
                        <a:pt x="56" y="176"/>
                      </a:cubicBezTo>
                      <a:cubicBezTo>
                        <a:pt x="53" y="194"/>
                        <a:pt x="54" y="214"/>
                        <a:pt x="48" y="232"/>
                      </a:cubicBezTo>
                      <a:cubicBezTo>
                        <a:pt x="23" y="298"/>
                        <a:pt x="0" y="223"/>
                        <a:pt x="0" y="336"/>
                      </a:cubicBezTo>
                      <a:cubicBezTo>
                        <a:pt x="0" y="344"/>
                        <a:pt x="16" y="330"/>
                        <a:pt x="24" y="328"/>
                      </a:cubicBezTo>
                      <a:cubicBezTo>
                        <a:pt x="48" y="377"/>
                        <a:pt x="29" y="362"/>
                        <a:pt x="56" y="336"/>
                      </a:cubicBezTo>
                      <a:cubicBezTo>
                        <a:pt x="62" y="329"/>
                        <a:pt x="72" y="325"/>
                        <a:pt x="80" y="320"/>
                      </a:cubicBezTo>
                      <a:cubicBezTo>
                        <a:pt x="123" y="255"/>
                        <a:pt x="78" y="326"/>
                        <a:pt x="72" y="320"/>
                      </a:cubicBezTo>
                      <a:cubicBezTo>
                        <a:pt x="62" y="310"/>
                        <a:pt x="77" y="293"/>
                        <a:pt x="80" y="280"/>
                      </a:cubicBezTo>
                      <a:cubicBezTo>
                        <a:pt x="92" y="224"/>
                        <a:pt x="130" y="162"/>
                        <a:pt x="176" y="128"/>
                      </a:cubicBezTo>
                      <a:cubicBezTo>
                        <a:pt x="94" y="109"/>
                        <a:pt x="75" y="117"/>
                        <a:pt x="144" y="72"/>
                      </a:cubicBezTo>
                      <a:cubicBezTo>
                        <a:pt x="148" y="64"/>
                        <a:pt x="177" y="23"/>
                        <a:pt x="176" y="16"/>
                      </a:cubicBezTo>
                      <a:cubicBezTo>
                        <a:pt x="174" y="7"/>
                        <a:pt x="160" y="10"/>
                        <a:pt x="152" y="8"/>
                      </a:cubicBezTo>
                      <a:cubicBezTo>
                        <a:pt x="112" y="17"/>
                        <a:pt x="112" y="23"/>
                        <a:pt x="136" y="0"/>
                      </a:cubicBezTo>
                      <a:close/>
                    </a:path>
                  </a:pathLst>
                </a:custGeom>
                <a:solidFill>
                  <a:srgbClr val="00CC00"/>
                </a:solidFill>
                <a:ln w="9525">
                  <a:solidFill>
                    <a:schemeClr val="tx1"/>
                  </a:solidFill>
                  <a:round/>
                  <a:headEnd/>
                  <a:tailEnd/>
                </a:ln>
              </p:spPr>
              <p:txBody>
                <a:bodyPr wrap="none" anchor="ctr"/>
                <a:lstStyle/>
                <a:p>
                  <a:endParaRPr lang="ja-JP" altLang="en-US"/>
                </a:p>
              </p:txBody>
            </p:sp>
          </p:grpSp>
          <p:sp>
            <p:nvSpPr>
              <p:cNvPr id="44106" name="Freeform 21" descr="右下がり対角線 (反転)"/>
              <p:cNvSpPr>
                <a:spLocks/>
              </p:cNvSpPr>
              <p:nvPr/>
            </p:nvSpPr>
            <p:spPr bwMode="auto">
              <a:xfrm>
                <a:off x="1872" y="126"/>
                <a:ext cx="440" cy="722"/>
              </a:xfrm>
              <a:custGeom>
                <a:avLst/>
                <a:gdLst>
                  <a:gd name="T0" fmla="*/ 424126 w 256"/>
                  <a:gd name="T1" fmla="*/ 834 h 714"/>
                  <a:gd name="T2" fmla="*/ 0 w 256"/>
                  <a:gd name="T3" fmla="*/ 64 h 714"/>
                  <a:gd name="T4" fmla="*/ 62954 w 256"/>
                  <a:gd name="T5" fmla="*/ 18 h 714"/>
                  <a:gd name="T6" fmla="*/ 125797 w 256"/>
                  <a:gd name="T7" fmla="*/ 120 h 714"/>
                  <a:gd name="T8" fmla="*/ 267317 w 256"/>
                  <a:gd name="T9" fmla="*/ 359 h 714"/>
                  <a:gd name="T10" fmla="*/ 424126 w 256"/>
                  <a:gd name="T11" fmla="*/ 656 h 714"/>
                  <a:gd name="T12" fmla="*/ 471723 w 256"/>
                  <a:gd name="T13" fmla="*/ 750 h 714"/>
                  <a:gd name="T14" fmla="*/ 502425 w 256"/>
                  <a:gd name="T15" fmla="*/ 807 h 714"/>
                  <a:gd name="T16" fmla="*/ 455806 w 256"/>
                  <a:gd name="T17" fmla="*/ 825 h 714"/>
                  <a:gd name="T18" fmla="*/ 424126 w 256"/>
                  <a:gd name="T19" fmla="*/ 834 h 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714"/>
                  <a:gd name="T32" fmla="*/ 256 w 256"/>
                  <a:gd name="T33" fmla="*/ 714 h 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714">
                    <a:moveTo>
                      <a:pt x="216" y="714"/>
                    </a:moveTo>
                    <a:cubicBezTo>
                      <a:pt x="144" y="486"/>
                      <a:pt x="86" y="267"/>
                      <a:pt x="0" y="50"/>
                    </a:cubicBezTo>
                    <a:cubicBezTo>
                      <a:pt x="1" y="46"/>
                      <a:pt x="9" y="0"/>
                      <a:pt x="32" y="18"/>
                    </a:cubicBezTo>
                    <a:cubicBezTo>
                      <a:pt x="36" y="21"/>
                      <a:pt x="63" y="105"/>
                      <a:pt x="64" y="106"/>
                    </a:cubicBezTo>
                    <a:cubicBezTo>
                      <a:pt x="80" y="170"/>
                      <a:pt x="98" y="249"/>
                      <a:pt x="136" y="306"/>
                    </a:cubicBezTo>
                    <a:cubicBezTo>
                      <a:pt x="153" y="391"/>
                      <a:pt x="191" y="477"/>
                      <a:pt x="216" y="562"/>
                    </a:cubicBezTo>
                    <a:cubicBezTo>
                      <a:pt x="240" y="646"/>
                      <a:pt x="201" y="527"/>
                      <a:pt x="240" y="642"/>
                    </a:cubicBezTo>
                    <a:cubicBezTo>
                      <a:pt x="245" y="658"/>
                      <a:pt x="256" y="690"/>
                      <a:pt x="256" y="690"/>
                    </a:cubicBezTo>
                    <a:cubicBezTo>
                      <a:pt x="248" y="695"/>
                      <a:pt x="240" y="701"/>
                      <a:pt x="232" y="706"/>
                    </a:cubicBezTo>
                    <a:cubicBezTo>
                      <a:pt x="214" y="714"/>
                      <a:pt x="196" y="714"/>
                      <a:pt x="216" y="714"/>
                    </a:cubicBezTo>
                    <a:close/>
                  </a:path>
                </a:pathLst>
              </a:custGeom>
              <a:pattFill prst="dkDnDiag">
                <a:fgClr>
                  <a:srgbClr val="99FFCC"/>
                </a:fgClr>
                <a:bgClr>
                  <a:srgbClr val="FFFFFF"/>
                </a:bgClr>
              </a:pattFill>
              <a:ln w="9525">
                <a:solidFill>
                  <a:schemeClr val="tx1"/>
                </a:solidFill>
                <a:round/>
                <a:headEnd/>
                <a:tailEnd/>
              </a:ln>
            </p:spPr>
            <p:txBody>
              <a:bodyPr wrap="none" anchor="ctr"/>
              <a:lstStyle/>
              <a:p>
                <a:endParaRPr lang="ja-JP" altLang="en-US"/>
              </a:p>
            </p:txBody>
          </p:sp>
          <p:sp>
            <p:nvSpPr>
              <p:cNvPr id="44107" name="Freeform 22" descr="右下がり対角線 (反転)"/>
              <p:cNvSpPr>
                <a:spLocks/>
              </p:cNvSpPr>
              <p:nvPr/>
            </p:nvSpPr>
            <p:spPr bwMode="auto">
              <a:xfrm>
                <a:off x="1896" y="294"/>
                <a:ext cx="264" cy="410"/>
              </a:xfrm>
              <a:custGeom>
                <a:avLst/>
                <a:gdLst>
                  <a:gd name="T0" fmla="*/ 332 w 256"/>
                  <a:gd name="T1" fmla="*/ 1 h 714"/>
                  <a:gd name="T2" fmla="*/ 0 w 256"/>
                  <a:gd name="T3" fmla="*/ 1 h 714"/>
                  <a:gd name="T4" fmla="*/ 46 w 256"/>
                  <a:gd name="T5" fmla="*/ 1 h 714"/>
                  <a:gd name="T6" fmla="*/ 97 w 256"/>
                  <a:gd name="T7" fmla="*/ 1 h 714"/>
                  <a:gd name="T8" fmla="*/ 209 w 256"/>
                  <a:gd name="T9" fmla="*/ 1 h 714"/>
                  <a:gd name="T10" fmla="*/ 332 w 256"/>
                  <a:gd name="T11" fmla="*/ 1 h 714"/>
                  <a:gd name="T12" fmla="*/ 371 w 256"/>
                  <a:gd name="T13" fmla="*/ 1 h 714"/>
                  <a:gd name="T14" fmla="*/ 395 w 256"/>
                  <a:gd name="T15" fmla="*/ 1 h 714"/>
                  <a:gd name="T16" fmla="*/ 356 w 256"/>
                  <a:gd name="T17" fmla="*/ 1 h 714"/>
                  <a:gd name="T18" fmla="*/ 332 w 256"/>
                  <a:gd name="T19" fmla="*/ 1 h 7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6"/>
                  <a:gd name="T31" fmla="*/ 0 h 714"/>
                  <a:gd name="T32" fmla="*/ 256 w 256"/>
                  <a:gd name="T33" fmla="*/ 714 h 7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6" h="714">
                    <a:moveTo>
                      <a:pt x="216" y="714"/>
                    </a:moveTo>
                    <a:cubicBezTo>
                      <a:pt x="144" y="486"/>
                      <a:pt x="86" y="267"/>
                      <a:pt x="0" y="50"/>
                    </a:cubicBezTo>
                    <a:cubicBezTo>
                      <a:pt x="1" y="46"/>
                      <a:pt x="9" y="0"/>
                      <a:pt x="32" y="18"/>
                    </a:cubicBezTo>
                    <a:cubicBezTo>
                      <a:pt x="36" y="21"/>
                      <a:pt x="63" y="105"/>
                      <a:pt x="64" y="106"/>
                    </a:cubicBezTo>
                    <a:cubicBezTo>
                      <a:pt x="80" y="170"/>
                      <a:pt x="98" y="249"/>
                      <a:pt x="136" y="306"/>
                    </a:cubicBezTo>
                    <a:cubicBezTo>
                      <a:pt x="153" y="391"/>
                      <a:pt x="191" y="477"/>
                      <a:pt x="216" y="562"/>
                    </a:cubicBezTo>
                    <a:cubicBezTo>
                      <a:pt x="240" y="646"/>
                      <a:pt x="201" y="527"/>
                      <a:pt x="240" y="642"/>
                    </a:cubicBezTo>
                    <a:cubicBezTo>
                      <a:pt x="245" y="658"/>
                      <a:pt x="256" y="690"/>
                      <a:pt x="256" y="690"/>
                    </a:cubicBezTo>
                    <a:cubicBezTo>
                      <a:pt x="248" y="695"/>
                      <a:pt x="240" y="701"/>
                      <a:pt x="232" y="706"/>
                    </a:cubicBezTo>
                    <a:cubicBezTo>
                      <a:pt x="214" y="714"/>
                      <a:pt x="196" y="714"/>
                      <a:pt x="216" y="714"/>
                    </a:cubicBezTo>
                    <a:close/>
                  </a:path>
                </a:pathLst>
              </a:custGeom>
              <a:pattFill prst="dkDnDiag">
                <a:fgClr>
                  <a:srgbClr val="99FFCC"/>
                </a:fgClr>
                <a:bgClr>
                  <a:srgbClr val="FFFFFF"/>
                </a:bgClr>
              </a:pattFill>
              <a:ln w="9525">
                <a:solidFill>
                  <a:schemeClr val="tx1"/>
                </a:solidFill>
                <a:round/>
                <a:headEnd/>
                <a:tailEnd/>
              </a:ln>
            </p:spPr>
            <p:txBody>
              <a:bodyPr wrap="none" anchor="ctr"/>
              <a:lstStyle/>
              <a:p>
                <a:endParaRPr lang="ja-JP" altLang="en-US"/>
              </a:p>
            </p:txBody>
          </p:sp>
          <p:sp>
            <p:nvSpPr>
              <p:cNvPr id="44108" name="Freeform 23"/>
              <p:cNvSpPr>
                <a:spLocks/>
              </p:cNvSpPr>
              <p:nvPr/>
            </p:nvSpPr>
            <p:spPr bwMode="auto">
              <a:xfrm>
                <a:off x="1984" y="160"/>
                <a:ext cx="804" cy="688"/>
              </a:xfrm>
              <a:custGeom>
                <a:avLst/>
                <a:gdLst>
                  <a:gd name="T0" fmla="*/ 0 w 804"/>
                  <a:gd name="T1" fmla="*/ 560 h 688"/>
                  <a:gd name="T2" fmla="*/ 64 w 804"/>
                  <a:gd name="T3" fmla="*/ 328 h 688"/>
                  <a:gd name="T4" fmla="*/ 200 w 804"/>
                  <a:gd name="T5" fmla="*/ 32 h 688"/>
                  <a:gd name="T6" fmla="*/ 320 w 804"/>
                  <a:gd name="T7" fmla="*/ 0 h 688"/>
                  <a:gd name="T8" fmla="*/ 416 w 804"/>
                  <a:gd name="T9" fmla="*/ 8 h 688"/>
                  <a:gd name="T10" fmla="*/ 528 w 804"/>
                  <a:gd name="T11" fmla="*/ 24 h 688"/>
                  <a:gd name="T12" fmla="*/ 552 w 804"/>
                  <a:gd name="T13" fmla="*/ 32 h 688"/>
                  <a:gd name="T14" fmla="*/ 616 w 804"/>
                  <a:gd name="T15" fmla="*/ 40 h 688"/>
                  <a:gd name="T16" fmla="*/ 752 w 804"/>
                  <a:gd name="T17" fmla="*/ 96 h 688"/>
                  <a:gd name="T18" fmla="*/ 792 w 804"/>
                  <a:gd name="T19" fmla="*/ 184 h 688"/>
                  <a:gd name="T20" fmla="*/ 792 w 804"/>
                  <a:gd name="T21" fmla="*/ 688 h 6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4"/>
                  <a:gd name="T34" fmla="*/ 0 h 688"/>
                  <a:gd name="T35" fmla="*/ 804 w 804"/>
                  <a:gd name="T36" fmla="*/ 688 h 6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4" h="688">
                    <a:moveTo>
                      <a:pt x="0" y="560"/>
                    </a:moveTo>
                    <a:cubicBezTo>
                      <a:pt x="21" y="482"/>
                      <a:pt x="44" y="405"/>
                      <a:pt x="64" y="328"/>
                    </a:cubicBezTo>
                    <a:cubicBezTo>
                      <a:pt x="90" y="224"/>
                      <a:pt x="107" y="101"/>
                      <a:pt x="200" y="32"/>
                    </a:cubicBezTo>
                    <a:cubicBezTo>
                      <a:pt x="233" y="7"/>
                      <a:pt x="280" y="7"/>
                      <a:pt x="320" y="0"/>
                    </a:cubicBezTo>
                    <a:cubicBezTo>
                      <a:pt x="352" y="2"/>
                      <a:pt x="384" y="4"/>
                      <a:pt x="416" y="8"/>
                    </a:cubicBezTo>
                    <a:cubicBezTo>
                      <a:pt x="453" y="12"/>
                      <a:pt x="528" y="24"/>
                      <a:pt x="528" y="24"/>
                    </a:cubicBezTo>
                    <a:cubicBezTo>
                      <a:pt x="536" y="26"/>
                      <a:pt x="543" y="30"/>
                      <a:pt x="552" y="32"/>
                    </a:cubicBezTo>
                    <a:cubicBezTo>
                      <a:pt x="573" y="35"/>
                      <a:pt x="595" y="33"/>
                      <a:pt x="616" y="40"/>
                    </a:cubicBezTo>
                    <a:cubicBezTo>
                      <a:pt x="656" y="51"/>
                      <a:pt x="710" y="79"/>
                      <a:pt x="752" y="96"/>
                    </a:cubicBezTo>
                    <a:cubicBezTo>
                      <a:pt x="791" y="155"/>
                      <a:pt x="780" y="125"/>
                      <a:pt x="792" y="184"/>
                    </a:cubicBezTo>
                    <a:cubicBezTo>
                      <a:pt x="804" y="351"/>
                      <a:pt x="792" y="519"/>
                      <a:pt x="792" y="688"/>
                    </a:cubicBezTo>
                  </a:path>
                </a:pathLst>
              </a:custGeom>
              <a:noFill/>
              <a:ln w="5715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4" name="円/楕円 3"/>
            <p:cNvSpPr/>
            <p:nvPr/>
          </p:nvSpPr>
          <p:spPr bwMode="auto">
            <a:xfrm>
              <a:off x="8087967" y="1767828"/>
              <a:ext cx="477570" cy="295555"/>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95" name="円/楕円 94"/>
            <p:cNvSpPr/>
            <p:nvPr/>
          </p:nvSpPr>
          <p:spPr bwMode="auto">
            <a:xfrm>
              <a:off x="8083199" y="1748773"/>
              <a:ext cx="209273" cy="19710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2" name="角丸四角形 1"/>
          <p:cNvSpPr/>
          <p:nvPr/>
        </p:nvSpPr>
        <p:spPr bwMode="auto">
          <a:xfrm>
            <a:off x="545910" y="4908270"/>
            <a:ext cx="8137423" cy="1949729"/>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171450" indent="-171450">
              <a:buFont typeface="Arial" panose="020B0604020202020204" pitchFamily="34" charset="0"/>
              <a:buChar char="•"/>
            </a:pPr>
            <a:r>
              <a:rPr lang="en-US" altLang="ja-JP" sz="1800" dirty="0">
                <a:solidFill>
                  <a:srgbClr val="000000"/>
                </a:solidFill>
                <a:latin typeface="Meiryo UI" panose="020B0604030504040204" pitchFamily="50" charset="-128"/>
                <a:ea typeface="Meiryo UI" panose="020B0604030504040204" pitchFamily="50" charset="-128"/>
              </a:rPr>
              <a:t>IADL</a:t>
            </a:r>
            <a:r>
              <a:rPr lang="ja-JP" altLang="ja-JP" sz="1800" dirty="0">
                <a:solidFill>
                  <a:srgbClr val="000000"/>
                </a:solidFill>
                <a:latin typeface="Meiryo UI" panose="020B0604030504040204" pitchFamily="50" charset="-128"/>
                <a:ea typeface="Meiryo UI" panose="020B0604030504040204" pitchFamily="50" charset="-128"/>
              </a:rPr>
              <a:t>は</a:t>
            </a:r>
            <a:r>
              <a:rPr lang="en-US" altLang="ja-JP" sz="1800" dirty="0">
                <a:solidFill>
                  <a:srgbClr val="000000"/>
                </a:solidFill>
                <a:latin typeface="Meiryo UI" panose="020B0604030504040204" pitchFamily="50" charset="-128"/>
                <a:ea typeface="Meiryo UI" panose="020B0604030504040204" pitchFamily="50" charset="-128"/>
              </a:rPr>
              <a:t>1960</a:t>
            </a:r>
            <a:r>
              <a:rPr lang="ja-JP" altLang="ja-JP" sz="1800" dirty="0">
                <a:solidFill>
                  <a:srgbClr val="000000"/>
                </a:solidFill>
                <a:latin typeface="Meiryo UI" panose="020B0604030504040204" pitchFamily="50" charset="-128"/>
                <a:ea typeface="Meiryo UI" panose="020B0604030504040204" pitchFamily="50" charset="-128"/>
              </a:rPr>
              <a:t>年代に提唱された</a:t>
            </a:r>
            <a:r>
              <a:rPr lang="ja-JP" altLang="en-US" sz="1800" dirty="0">
                <a:solidFill>
                  <a:srgbClr val="000000"/>
                </a:solidFill>
                <a:latin typeface="Meiryo UI" panose="020B0604030504040204" pitchFamily="50" charset="-128"/>
                <a:ea typeface="Meiryo UI" panose="020B0604030504040204" pitchFamily="50" charset="-128"/>
              </a:rPr>
              <a:t>社会生活を営むための基本的な能力</a:t>
            </a:r>
            <a:r>
              <a:rPr lang="ja-JP" altLang="ja-JP" sz="1800" dirty="0">
                <a:solidFill>
                  <a:srgbClr val="000000"/>
                </a:solidFill>
                <a:latin typeface="Meiryo UI" panose="020B0604030504040204" pitchFamily="50" charset="-128"/>
                <a:ea typeface="Meiryo UI" panose="020B0604030504040204" pitchFamily="50" charset="-128"/>
              </a:rPr>
              <a:t>で</a:t>
            </a:r>
            <a:r>
              <a:rPr lang="ja-JP" altLang="en-US" sz="1800" dirty="0">
                <a:solidFill>
                  <a:srgbClr val="000000"/>
                </a:solidFill>
                <a:latin typeface="Meiryo UI" panose="020B0604030504040204" pitchFamily="50" charset="-128"/>
                <a:ea typeface="Meiryo UI" panose="020B0604030504040204" pitchFamily="50" charset="-128"/>
              </a:rPr>
              <a:t>ある</a:t>
            </a:r>
            <a:r>
              <a:rPr lang="ja-JP" altLang="ja-JP" sz="1800" dirty="0" smtClean="0">
                <a:solidFill>
                  <a:srgbClr val="000000"/>
                </a:solidFill>
                <a:latin typeface="Meiryo UI" panose="020B0604030504040204" pitchFamily="50" charset="-128"/>
                <a:ea typeface="Meiryo UI" panose="020B0604030504040204" pitchFamily="50" charset="-128"/>
              </a:rPr>
              <a:t>。</a:t>
            </a:r>
            <a:endParaRPr lang="en-US" altLang="ja-JP" sz="1800" dirty="0" smtClean="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en-US" altLang="ja-JP" sz="1800" dirty="0">
                <a:solidFill>
                  <a:srgbClr val="000000"/>
                </a:solidFill>
                <a:latin typeface="Meiryo UI" panose="020B0604030504040204" pitchFamily="50" charset="-128"/>
                <a:ea typeface="Meiryo UI" panose="020B0604030504040204" pitchFamily="50" charset="-128"/>
              </a:rPr>
              <a:t>IADL</a:t>
            </a:r>
            <a:r>
              <a:rPr lang="ja-JP" altLang="en-US" sz="1800" dirty="0">
                <a:solidFill>
                  <a:srgbClr val="000000"/>
                </a:solidFill>
                <a:latin typeface="Meiryo UI" panose="020B0604030504040204" pitchFamily="50" charset="-128"/>
                <a:ea typeface="Meiryo UI" panose="020B0604030504040204" pitchFamily="50" charset="-128"/>
              </a:rPr>
              <a:t>は複数提唱されているが、臨床では</a:t>
            </a:r>
            <a:r>
              <a:rPr lang="en-US" altLang="ja-JP" sz="1800" dirty="0">
                <a:solidFill>
                  <a:srgbClr val="000000"/>
                </a:solidFill>
                <a:latin typeface="Meiryo UI" panose="020B0604030504040204" pitchFamily="50" charset="-128"/>
                <a:ea typeface="Meiryo UI" panose="020B0604030504040204" pitchFamily="50" charset="-128"/>
              </a:rPr>
              <a:t>Lawton</a:t>
            </a:r>
            <a:r>
              <a:rPr lang="ja-JP" altLang="en-US" sz="1800" dirty="0">
                <a:solidFill>
                  <a:srgbClr val="000000"/>
                </a:solidFill>
                <a:latin typeface="Meiryo UI" panose="020B0604030504040204" pitchFamily="50" charset="-128"/>
                <a:ea typeface="Meiryo UI" panose="020B0604030504040204" pitchFamily="50" charset="-128"/>
              </a:rPr>
              <a:t>の</a:t>
            </a:r>
            <a:r>
              <a:rPr lang="en-US" altLang="ja-JP" sz="1800" dirty="0">
                <a:solidFill>
                  <a:srgbClr val="000000"/>
                </a:solidFill>
                <a:latin typeface="Meiryo UI" panose="020B0604030504040204" pitchFamily="50" charset="-128"/>
                <a:ea typeface="Meiryo UI" panose="020B0604030504040204" pitchFamily="50" charset="-128"/>
              </a:rPr>
              <a:t>IADL</a:t>
            </a:r>
            <a:r>
              <a:rPr lang="ja-JP" altLang="en-US" sz="1800" dirty="0">
                <a:solidFill>
                  <a:srgbClr val="000000"/>
                </a:solidFill>
                <a:latin typeface="Meiryo UI" panose="020B0604030504040204" pitchFamily="50" charset="-128"/>
                <a:ea typeface="Meiryo UI" panose="020B0604030504040204" pitchFamily="50" charset="-128"/>
              </a:rPr>
              <a:t>がよく用いられる</a:t>
            </a:r>
            <a:r>
              <a:rPr lang="ja-JP" altLang="en-US" sz="1800" dirty="0" smtClean="0">
                <a:solidFill>
                  <a:srgbClr val="000000"/>
                </a:solidFill>
                <a:latin typeface="Meiryo UI" panose="020B0604030504040204" pitchFamily="50" charset="-128"/>
                <a:ea typeface="Meiryo UI" panose="020B0604030504040204" pitchFamily="50" charset="-128"/>
              </a:rPr>
              <a:t>。</a:t>
            </a:r>
            <a:endParaRPr lang="en-US" altLang="ja-JP" sz="1800" dirty="0" smtClean="0">
              <a:solidFill>
                <a:srgbClr val="000000"/>
              </a:solidFill>
              <a:latin typeface="Meiryo UI" panose="020B0604030504040204" pitchFamily="50" charset="-128"/>
              <a:ea typeface="Meiryo UI" panose="020B0604030504040204" pitchFamily="50" charset="-128"/>
            </a:endParaRPr>
          </a:p>
          <a:p>
            <a:pPr marL="171450" lvl="0" indent="-171450" eaLnBrk="0" hangingPunct="0">
              <a:lnSpc>
                <a:spcPts val="2100"/>
              </a:lnSpc>
              <a:spcBef>
                <a:spcPts val="0"/>
              </a:spcBef>
              <a:buFont typeface="Arial" panose="020B0604020202020204" pitchFamily="34" charset="0"/>
              <a:buChar char="•"/>
            </a:pPr>
            <a:r>
              <a:rPr lang="ja-JP" altLang="ja-JP" sz="1800" dirty="0" smtClean="0">
                <a:solidFill>
                  <a:srgbClr val="000000"/>
                </a:solidFill>
                <a:latin typeface="Meiryo UI" panose="020B0604030504040204" pitchFamily="50" charset="-128"/>
                <a:ea typeface="Meiryo UI" panose="020B0604030504040204" pitchFamily="50" charset="-128"/>
              </a:rPr>
              <a:t>項目</a:t>
            </a:r>
            <a:r>
              <a:rPr lang="ja-JP" altLang="ja-JP" sz="1800" dirty="0">
                <a:solidFill>
                  <a:srgbClr val="000000"/>
                </a:solidFill>
                <a:latin typeface="Meiryo UI" panose="020B0604030504040204" pitchFamily="50" charset="-128"/>
                <a:ea typeface="Meiryo UI" panose="020B0604030504040204" pitchFamily="50" charset="-128"/>
              </a:rPr>
              <a:t>は電話、買い物、食事の準備、家事、洗濯、輸送機関の利用、服薬管理</a:t>
            </a:r>
            <a:r>
              <a:rPr lang="ja-JP" altLang="ja-JP" sz="1800" dirty="0" smtClean="0">
                <a:solidFill>
                  <a:srgbClr val="000000"/>
                </a:solidFill>
                <a:latin typeface="Meiryo UI" panose="020B0604030504040204" pitchFamily="50" charset="-128"/>
                <a:ea typeface="Meiryo UI" panose="020B0604030504040204" pitchFamily="50" charset="-128"/>
              </a:rPr>
              <a:t>、</a:t>
            </a:r>
            <a:endParaRPr lang="en-US" altLang="ja-JP" sz="18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1800" dirty="0">
                <a:solidFill>
                  <a:srgbClr val="000000"/>
                </a:solidFill>
                <a:latin typeface="Meiryo UI" panose="020B0604030504040204" pitchFamily="50" charset="-128"/>
                <a:ea typeface="Meiryo UI" panose="020B0604030504040204" pitchFamily="50" charset="-128"/>
              </a:rPr>
              <a:t>　</a:t>
            </a:r>
            <a:r>
              <a:rPr lang="ja-JP" altLang="en-US" sz="1800" dirty="0" smtClean="0">
                <a:solidFill>
                  <a:srgbClr val="000000"/>
                </a:solidFill>
                <a:latin typeface="Meiryo UI" panose="020B0604030504040204" pitchFamily="50" charset="-128"/>
                <a:ea typeface="Meiryo UI" panose="020B0604030504040204" pitchFamily="50" charset="-128"/>
              </a:rPr>
              <a:t>　</a:t>
            </a:r>
            <a:r>
              <a:rPr lang="ja-JP" altLang="ja-JP" sz="1800" dirty="0" smtClean="0">
                <a:solidFill>
                  <a:srgbClr val="000000"/>
                </a:solidFill>
                <a:latin typeface="Meiryo UI" panose="020B0604030504040204" pitchFamily="50" charset="-128"/>
                <a:ea typeface="Meiryo UI" panose="020B0604030504040204" pitchFamily="50" charset="-128"/>
              </a:rPr>
              <a:t>金銭</a:t>
            </a:r>
            <a:r>
              <a:rPr lang="ja-JP" altLang="ja-JP" sz="1800" dirty="0">
                <a:solidFill>
                  <a:srgbClr val="000000"/>
                </a:solidFill>
                <a:latin typeface="Meiryo UI" panose="020B0604030504040204" pitchFamily="50" charset="-128"/>
                <a:ea typeface="Meiryo UI" panose="020B0604030504040204" pitchFamily="50" charset="-128"/>
              </a:rPr>
              <a:t>管理の</a:t>
            </a:r>
            <a:r>
              <a:rPr lang="en-US" altLang="ja-JP" sz="1800" dirty="0">
                <a:solidFill>
                  <a:srgbClr val="000000"/>
                </a:solidFill>
                <a:latin typeface="Meiryo UI" panose="020B0604030504040204" pitchFamily="50" charset="-128"/>
                <a:ea typeface="Meiryo UI" panose="020B0604030504040204" pitchFamily="50" charset="-128"/>
              </a:rPr>
              <a:t>8</a:t>
            </a:r>
            <a:r>
              <a:rPr lang="ja-JP" altLang="ja-JP" sz="1800" dirty="0">
                <a:solidFill>
                  <a:srgbClr val="000000"/>
                </a:solidFill>
                <a:latin typeface="Meiryo UI" panose="020B0604030504040204" pitchFamily="50" charset="-128"/>
                <a:ea typeface="Meiryo UI" panose="020B0604030504040204" pitchFamily="50" charset="-128"/>
              </a:rPr>
              <a:t>項目からなっている</a:t>
            </a:r>
            <a:r>
              <a:rPr lang="ja-JP" altLang="ja-JP" sz="1800" dirty="0" smtClean="0">
                <a:solidFill>
                  <a:srgbClr val="000000"/>
                </a:solidFill>
                <a:latin typeface="Meiryo UI" panose="020B0604030504040204" pitchFamily="50" charset="-128"/>
                <a:ea typeface="Meiryo UI" panose="020B0604030504040204" pitchFamily="50" charset="-128"/>
              </a:rPr>
              <a:t>。</a:t>
            </a:r>
            <a:endParaRPr lang="en-US" altLang="ja-JP" sz="1800" dirty="0" smtClean="0">
              <a:solidFill>
                <a:srgbClr val="000000"/>
              </a:solidFill>
              <a:latin typeface="Meiryo UI" panose="020B0604030504040204" pitchFamily="50" charset="-128"/>
              <a:ea typeface="Meiryo UI" panose="020B0604030504040204" pitchFamily="50" charset="-128"/>
            </a:endParaRPr>
          </a:p>
          <a:p>
            <a:pPr marL="171450" lvl="0" indent="-171450" eaLnBrk="0" hangingPunct="0">
              <a:lnSpc>
                <a:spcPts val="2100"/>
              </a:lnSpc>
              <a:spcBef>
                <a:spcPts val="0"/>
              </a:spcBef>
              <a:buFont typeface="Arial" panose="020B0604020202020204" pitchFamily="34" charset="0"/>
              <a:buChar char="•"/>
            </a:pPr>
            <a:r>
              <a:rPr lang="en-US" altLang="ja-JP" sz="1800" dirty="0">
                <a:solidFill>
                  <a:srgbClr val="000000"/>
                </a:solidFill>
                <a:latin typeface="Meiryo UI" panose="020B0604030504040204" pitchFamily="50" charset="-128"/>
                <a:ea typeface="Meiryo UI" panose="020B0604030504040204" pitchFamily="50" charset="-128"/>
              </a:rPr>
              <a:t>8</a:t>
            </a:r>
            <a:r>
              <a:rPr lang="ja-JP" altLang="ja-JP" sz="1800" dirty="0">
                <a:solidFill>
                  <a:srgbClr val="000000"/>
                </a:solidFill>
                <a:latin typeface="Meiryo UI" panose="020B0604030504040204" pitchFamily="50" charset="-128"/>
                <a:ea typeface="Meiryo UI" panose="020B0604030504040204" pitchFamily="50" charset="-128"/>
              </a:rPr>
              <a:t>点満点で評価するが、男性は食事の準備、家事、洗濯は判定項目から除外され</a:t>
            </a:r>
            <a:r>
              <a:rPr lang="ja-JP" altLang="ja-JP" sz="1800" dirty="0" smtClean="0">
                <a:solidFill>
                  <a:srgbClr val="000000"/>
                </a:solidFill>
                <a:latin typeface="Meiryo UI" panose="020B0604030504040204" pitchFamily="50" charset="-128"/>
                <a:ea typeface="Meiryo UI" panose="020B0604030504040204" pitchFamily="50" charset="-128"/>
              </a:rPr>
              <a:t>、</a:t>
            </a:r>
            <a:endParaRPr lang="en-US" altLang="ja-JP" sz="18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1800" dirty="0">
                <a:solidFill>
                  <a:srgbClr val="000000"/>
                </a:solidFill>
                <a:latin typeface="Meiryo UI" panose="020B0604030504040204" pitchFamily="50" charset="-128"/>
                <a:ea typeface="Meiryo UI" panose="020B0604030504040204" pitchFamily="50" charset="-128"/>
              </a:rPr>
              <a:t>　</a:t>
            </a:r>
            <a:r>
              <a:rPr lang="ja-JP" altLang="en-US" sz="1800" dirty="0" smtClean="0">
                <a:solidFill>
                  <a:srgbClr val="000000"/>
                </a:solidFill>
                <a:latin typeface="Meiryo UI" panose="020B0604030504040204" pitchFamily="50" charset="-128"/>
                <a:ea typeface="Meiryo UI" panose="020B0604030504040204" pitchFamily="50" charset="-128"/>
              </a:rPr>
              <a:t>　</a:t>
            </a:r>
            <a:r>
              <a:rPr lang="en-US" altLang="ja-JP" sz="1800" dirty="0" smtClean="0">
                <a:solidFill>
                  <a:srgbClr val="000000"/>
                </a:solidFill>
                <a:latin typeface="Meiryo UI" panose="020B0604030504040204" pitchFamily="50" charset="-128"/>
                <a:ea typeface="Meiryo UI" panose="020B0604030504040204" pitchFamily="50" charset="-128"/>
              </a:rPr>
              <a:t>5</a:t>
            </a:r>
            <a:r>
              <a:rPr lang="ja-JP" altLang="ja-JP" sz="1800" dirty="0">
                <a:solidFill>
                  <a:srgbClr val="000000"/>
                </a:solidFill>
                <a:latin typeface="Meiryo UI" panose="020B0604030504040204" pitchFamily="50" charset="-128"/>
                <a:ea typeface="Meiryo UI" panose="020B0604030504040204" pitchFamily="50" charset="-128"/>
              </a:rPr>
              <a:t>点満点となっている</a:t>
            </a:r>
          </a:p>
          <a:p>
            <a:pPr marL="571500" indent="-571500">
              <a:buFont typeface="Arial" panose="020B0604020202020204" pitchFamily="34" charset="0"/>
              <a:buChar char="•"/>
            </a:pPr>
            <a:endPar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69</a:t>
            </a:fld>
            <a:endParaRPr lang="en-US" altLang="ja-JP"/>
          </a:p>
        </p:txBody>
      </p:sp>
    </p:spTree>
    <p:extLst>
      <p:ext uri="{BB962C8B-B14F-4D97-AF65-F5344CB8AC3E}">
        <p14:creationId xmlns:p14="http://schemas.microsoft.com/office/powerpoint/2010/main" val="18895672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テキスト ボックス 5"/>
          <p:cNvSpPr txBox="1">
            <a:spLocks noChangeArrowheads="1"/>
          </p:cNvSpPr>
          <p:nvPr/>
        </p:nvSpPr>
        <p:spPr bwMode="auto">
          <a:xfrm>
            <a:off x="2185060" y="6124655"/>
            <a:ext cx="6592206" cy="5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defTabSz="913308" eaLnBrk="1" fontAlgn="auto" hangingPunct="1">
              <a:spcBef>
                <a:spcPct val="0"/>
              </a:spcBef>
              <a:spcAft>
                <a:spcPts val="0"/>
              </a:spcAft>
              <a:buFont typeface="Arial" charset="0"/>
              <a:buNone/>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日本における認知症の高齢者人口の将来推計に関する研究</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308" eaLnBrk="1" fontAlgn="auto" hangingPunct="1">
              <a:spcBef>
                <a:spcPts val="400"/>
              </a:spcBef>
              <a:spcAft>
                <a:spcPts val="0"/>
              </a:spcAft>
              <a:buFont typeface="Arial" charset="0"/>
              <a:buNone/>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zh-TW"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厚生労働科学研究費</a:t>
            </a:r>
            <a:r>
              <a:rPr lang="zh-TW"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補助金特別研究事業</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九州大学 二宮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教授）による速報値</a:t>
            </a:r>
          </a:p>
        </p:txBody>
      </p:sp>
      <p:sp>
        <p:nvSpPr>
          <p:cNvPr id="2" name="テキスト ボックス 3"/>
          <p:cNvSpPr txBox="1">
            <a:spLocks noChangeArrowheads="1"/>
          </p:cNvSpPr>
          <p:nvPr/>
        </p:nvSpPr>
        <p:spPr bwMode="auto">
          <a:xfrm>
            <a:off x="1692345" y="255767"/>
            <a:ext cx="583247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認知症の人の将来推計について</a:t>
            </a:r>
          </a:p>
        </p:txBody>
      </p:sp>
      <p:graphicFrame>
        <p:nvGraphicFramePr>
          <p:cNvPr id="9" name="Group 51"/>
          <p:cNvGraphicFramePr>
            <a:graphicFrameLocks noGrp="1"/>
          </p:cNvGraphicFramePr>
          <p:nvPr>
            <p:extLst>
              <p:ext uri="{D42A27DB-BD31-4B8C-83A1-F6EECF244321}">
                <p14:modId xmlns:p14="http://schemas.microsoft.com/office/powerpoint/2010/main" val="1400156485"/>
              </p:ext>
            </p:extLst>
          </p:nvPr>
        </p:nvGraphicFramePr>
        <p:xfrm>
          <a:off x="595210" y="1861641"/>
          <a:ext cx="7984712" cy="3577578"/>
        </p:xfrm>
        <a:graphic>
          <a:graphicData uri="http://schemas.openxmlformats.org/drawingml/2006/table">
            <a:tbl>
              <a:tblPr/>
              <a:tblGrid>
                <a:gridCol w="2707574"/>
                <a:gridCol w="1759046"/>
                <a:gridCol w="1759046"/>
                <a:gridCol w="1759046"/>
              </a:tblGrid>
              <a:tr h="679596">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700"/>
                        </a:lnSpc>
                        <a:spcBef>
                          <a:spcPts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24</a:t>
                      </a: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2012</a:t>
                      </a: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27</a:t>
                      </a: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2015</a:t>
                      </a: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平成</a:t>
                      </a:r>
                      <a:r>
                        <a:rPr kumimoji="1" lang="en-US" altLang="ja-JP" sz="2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37</a:t>
                      </a:r>
                      <a:r>
                        <a:rPr kumimoji="1" lang="ja-JP" altLang="en-US"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年</a:t>
                      </a:r>
                      <a:endParaRPr kumimoji="1" lang="en-US" altLang="ja-JP" sz="19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2025</a:t>
                      </a:r>
                      <a:r>
                        <a:rPr kumimoji="1" lang="ja-JP" altLang="en-US"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18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1100469">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一定の場合の将来推計</a:t>
                      </a:r>
                      <a:endPar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462</a:t>
                      </a:r>
                      <a:r>
                        <a:rPr kumimoji="1" lang="ja-JP" altLang="en-US" sz="18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3000"/>
                        </a:lnSpc>
                        <a:spcBef>
                          <a:spcPts val="6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15.0</a:t>
                      </a: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1200"/>
                        </a:spcBef>
                        <a:spcAft>
                          <a:spcPct val="0"/>
                        </a:spcAft>
                        <a:buClrTx/>
                        <a:buSzTx/>
                        <a:buFontTx/>
                        <a:buNone/>
                        <a:tabLst/>
                      </a:pPr>
                      <a:r>
                        <a:rPr kumimoji="1" lang="en-US" altLang="ja-JP" sz="3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517</a:t>
                      </a:r>
                      <a:r>
                        <a:rPr kumimoji="1" lang="ja-JP" altLang="en-US" sz="18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15.7</a:t>
                      </a: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kumimoji="1" sz="2800">
                          <a:solidFill>
                            <a:schemeClr val="tx1"/>
                          </a:solidFill>
                          <a:latin typeface="Calibri" pitchFamily="34" charset="0"/>
                          <a:ea typeface="ＭＳ Ｐゴシック" charset="-128"/>
                        </a:defRPr>
                      </a:lvl1pPr>
                      <a:lvl2pPr marL="742950" indent="-285750">
                        <a:spcBef>
                          <a:spcPct val="20000"/>
                        </a:spcBef>
                        <a:buFont typeface="Arial" charset="0"/>
                        <a:defRPr kumimoji="1" sz="2400">
                          <a:solidFill>
                            <a:schemeClr val="tx1"/>
                          </a:solidFill>
                          <a:latin typeface="Calibri" pitchFamily="34" charset="0"/>
                          <a:ea typeface="ＭＳ Ｐゴシック" charset="-128"/>
                        </a:defRPr>
                      </a:lvl2pPr>
                      <a:lvl3pPr marL="1143000" indent="-228600">
                        <a:spcBef>
                          <a:spcPct val="20000"/>
                        </a:spcBef>
                        <a:buFont typeface="Arial" charset="0"/>
                        <a:defRPr kumimoji="1" sz="2000">
                          <a:solidFill>
                            <a:schemeClr val="tx1"/>
                          </a:solidFill>
                          <a:latin typeface="Calibri" pitchFamily="34" charset="0"/>
                          <a:ea typeface="ＭＳ Ｐゴシック" charset="-128"/>
                        </a:defRPr>
                      </a:lvl3pPr>
                      <a:lvl4pPr marL="1600200" indent="-228600">
                        <a:spcBef>
                          <a:spcPct val="20000"/>
                        </a:spcBef>
                        <a:buFont typeface="Arial" charset="0"/>
                        <a:defRPr kumimoji="1">
                          <a:solidFill>
                            <a:schemeClr val="tx1"/>
                          </a:solidFill>
                          <a:latin typeface="Calibri" pitchFamily="34" charset="0"/>
                          <a:ea typeface="ＭＳ Ｐゴシック" charset="-128"/>
                        </a:defRPr>
                      </a:lvl4pPr>
                      <a:lvl5pPr marL="2057400" indent="-228600">
                        <a:spcBef>
                          <a:spcPct val="20000"/>
                        </a:spcBef>
                        <a:buFont typeface="Arial" charset="0"/>
                        <a:defRPr kumimoji="1">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675</a:t>
                      </a:r>
                      <a:r>
                        <a:rPr kumimoji="1" lang="ja-JP" altLang="en-US" sz="18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19.0</a:t>
                      </a: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endPar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1075181">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各年齢の認知症有病率が</a:t>
                      </a:r>
                      <a:endPar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800" b="1" i="0" u="none" strike="noStrike" cap="none" normalizeH="0" baseline="0" dirty="0" smtClean="0">
                          <a:ln>
                            <a:noFill/>
                          </a:ln>
                          <a:solidFill>
                            <a:srgbClr val="607D2B"/>
                          </a:solidFill>
                          <a:effectLst/>
                          <a:latin typeface="Meiryo UI" panose="020B0604030504040204" pitchFamily="50" charset="-128"/>
                          <a:ea typeface="Meiryo UI" panose="020B0604030504040204" pitchFamily="50" charset="-128"/>
                          <a:cs typeface="Meiryo UI" panose="020B0604030504040204" pitchFamily="50" charset="-128"/>
                        </a:rPr>
                        <a:t>上昇する場合</a:t>
                      </a: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の将来推計　</a:t>
                      </a:r>
                      <a:endPar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人数／</a:t>
                      </a:r>
                      <a:r>
                        <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率</a:t>
                      </a:r>
                      <a:r>
                        <a:rPr kumimoji="1" lang="en-US" altLang="ja-JP"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8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525</a:t>
                      </a:r>
                      <a:r>
                        <a:rPr kumimoji="1" lang="ja-JP" altLang="en-US" sz="18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16.0</a:t>
                      </a: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r>
                        <a:rPr kumimoji="1" lang="en-US" altLang="ja-JP" sz="30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730</a:t>
                      </a:r>
                      <a:r>
                        <a:rPr kumimoji="1" lang="ja-JP" altLang="en-US" sz="18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2400" b="1"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20.6</a:t>
                      </a:r>
                      <a:r>
                        <a:rPr kumimoji="1" lang="ja-JP" altLang="en-US" sz="22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r h="520131">
                <a:tc>
                  <a:txBody>
                    <a:bodyPr/>
                    <a:lstStyle/>
                    <a:p>
                      <a:pPr marL="0" marR="0" lvl="0" indent="0" algn="ctr" defTabSz="914400" rtl="0" eaLnBrk="1" fontAlgn="base" latinLnBrk="0" hangingPunct="1">
                        <a:lnSpc>
                          <a:spcPct val="100000"/>
                        </a:lnSpc>
                        <a:spcBef>
                          <a:spcPts val="600"/>
                        </a:spcBef>
                        <a:spcAft>
                          <a:spcPct val="0"/>
                        </a:spcAft>
                        <a:buClrTx/>
                        <a:buSzTx/>
                        <a:buFontTx/>
                        <a:buNone/>
                        <a:tabLst/>
                      </a:pPr>
                      <a:r>
                        <a:rPr kumimoji="1" lang="ja-JP" altLang="en-US" sz="1800" b="1" i="0" u="none" strike="noStrike" cap="none" normalizeH="0" baseline="0" dirty="0" smtClean="0">
                          <a:ln>
                            <a:noFill/>
                          </a:ln>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（軽度認知障害）</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2400"/>
                        </a:lnSpc>
                        <a:spcBef>
                          <a:spcPts val="600"/>
                        </a:spcBef>
                        <a:spcAft>
                          <a:spcPct val="0"/>
                        </a:spcAft>
                        <a:buClrTx/>
                        <a:buSzTx/>
                        <a:buFontTx/>
                        <a:buNone/>
                        <a:tabLst/>
                      </a:pPr>
                      <a:r>
                        <a:rPr kumimoji="1" lang="en-US" altLang="ja-JP" sz="2200" b="1"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380</a:t>
                      </a:r>
                      <a:r>
                        <a:rPr kumimoji="1" lang="ja-JP" altLang="en-US" sz="800" b="1"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 </a:t>
                      </a:r>
                      <a:r>
                        <a:rPr kumimoji="1" lang="ja-JP" altLang="en-US" sz="1600" b="1"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万人</a:t>
                      </a:r>
                      <a:endParaRPr kumimoji="1" lang="en-US" altLang="ja-JP" sz="1600" b="1"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ts val="2400"/>
                        </a:lnSpc>
                        <a:spcBef>
                          <a:spcPts val="0"/>
                        </a:spcBef>
                        <a:spcAft>
                          <a:spcPct val="0"/>
                        </a:spcAft>
                        <a:buClrTx/>
                        <a:buSzTx/>
                        <a:buFontTx/>
                        <a:buNone/>
                        <a:tabLst/>
                      </a:pPr>
                      <a:r>
                        <a:rPr kumimoji="1" lang="ja-JP" altLang="en-US" sz="1800" b="0"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a:t>
                      </a:r>
                      <a:r>
                        <a:rPr kumimoji="1" lang="en-US" altLang="ja-JP" sz="1800" b="0"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13.0%</a:t>
                      </a:r>
                      <a:r>
                        <a:rPr kumimoji="1" lang="ja-JP" altLang="en-US" sz="1800" b="0" i="0" u="none" strike="noStrike" cap="none" normalizeH="0" baseline="0" dirty="0" smtClean="0">
                          <a:ln>
                            <a:noFill/>
                          </a:ln>
                          <a:solidFill>
                            <a:srgbClr val="FF0000"/>
                          </a:solidFill>
                          <a:effectLst/>
                          <a:latin typeface="Trebuchet MS" panose="020B0603020202020204" pitchFamily="34" charset="0"/>
                          <a:ea typeface="Meiryo UI" panose="020B0604030504040204" pitchFamily="50" charset="-128"/>
                          <a:cs typeface="Meiryo UI" panose="020B0604030504040204" pitchFamily="50" charset="-128"/>
                        </a:rPr>
                        <a:t>）</a:t>
                      </a: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3000"/>
                        </a:lnSpc>
                        <a:spcBef>
                          <a:spcPts val="600"/>
                        </a:spcBef>
                        <a:spcAft>
                          <a:spcPct val="0"/>
                        </a:spcAft>
                        <a:buClrTx/>
                        <a:buSzTx/>
                        <a:buFontTx/>
                        <a:buNone/>
                        <a:tabLst/>
                      </a:pPr>
                      <a:endParaRPr kumimoji="1" lang="ja-JP" altLang="en-US" sz="2400" b="0" i="0" u="none" strike="noStrike" cap="none" normalizeH="0" baseline="0" dirty="0" smtClean="0">
                        <a:ln>
                          <a:noFill/>
                        </a:ln>
                        <a:solidFill>
                          <a:schemeClr val="tx1"/>
                        </a:solidFill>
                        <a:effectLst/>
                        <a:latin typeface="Trebuchet MS" panose="020B0603020202020204" pitchFamily="34" charset="0"/>
                        <a:ea typeface="Meiryo UI" panose="020B0604030504040204" pitchFamily="50" charset="-128"/>
                        <a:cs typeface="Meiryo UI" panose="020B0604030504040204" pitchFamily="50" charset="-128"/>
                      </a:endParaRPr>
                    </a:p>
                  </a:txBody>
                  <a:tcPr marL="84383" marR="84383" marT="45682" marB="4568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bl>
          </a:graphicData>
        </a:graphic>
      </p:graphicFrame>
      <p:sp>
        <p:nvSpPr>
          <p:cNvPr id="6" name="Rectangle 3"/>
          <p:cNvSpPr>
            <a:spLocks noChangeArrowheads="1"/>
          </p:cNvSpPr>
          <p:nvPr/>
        </p:nvSpPr>
        <p:spPr bwMode="auto">
          <a:xfrm>
            <a:off x="318293" y="88996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角丸四角形吹き出し 2"/>
          <p:cNvSpPr/>
          <p:nvPr/>
        </p:nvSpPr>
        <p:spPr bwMode="auto">
          <a:xfrm>
            <a:off x="5063318" y="4913194"/>
            <a:ext cx="3824299" cy="1009934"/>
          </a:xfrm>
          <a:prstGeom prst="wedgeRoundRectCallout">
            <a:avLst>
              <a:gd name="adj1" fmla="val -60753"/>
              <a:gd name="adj2" fmla="val -36149"/>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数年後の認知症予備軍</a:t>
            </a: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7</a:t>
            </a:fld>
            <a:endParaRPr lang="en-US" altLang="ja-JP"/>
          </a:p>
        </p:txBody>
      </p:sp>
    </p:spTree>
    <p:extLst>
      <p:ext uri="{BB962C8B-B14F-4D97-AF65-F5344CB8AC3E}">
        <p14:creationId xmlns:p14="http://schemas.microsoft.com/office/powerpoint/2010/main" val="6423169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19100" y="242888"/>
            <a:ext cx="82804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a:r>
              <a:rPr lang="en-US" altLang="ja-JP" sz="3200" b="1" dirty="0">
                <a:latin typeface="Meiryo UI" pitchFamily="50" charset="-128"/>
                <a:ea typeface="Meiryo UI" pitchFamily="50" charset="-128"/>
                <a:cs typeface="Meiryo UI" pitchFamily="50" charset="-128"/>
              </a:rPr>
              <a:t>ADL</a:t>
            </a:r>
            <a:r>
              <a:rPr lang="ja-JP" altLang="en-US" sz="3200" b="1" dirty="0">
                <a:latin typeface="Meiryo UI" pitchFamily="50" charset="-128"/>
                <a:ea typeface="Meiryo UI" pitchFamily="50" charset="-128"/>
                <a:cs typeface="Meiryo UI" pitchFamily="50" charset="-128"/>
              </a:rPr>
              <a:t>のアセスメント</a:t>
            </a:r>
          </a:p>
        </p:txBody>
      </p:sp>
      <p:sp>
        <p:nvSpPr>
          <p:cNvPr id="43012" name="テキスト ボックス 5"/>
          <p:cNvSpPr txBox="1">
            <a:spLocks noChangeArrowheads="1"/>
          </p:cNvSpPr>
          <p:nvPr/>
        </p:nvSpPr>
        <p:spPr bwMode="auto">
          <a:xfrm>
            <a:off x="894556" y="1476376"/>
            <a:ext cx="6288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en-US" altLang="ja-JP" sz="2800" b="1" dirty="0" err="1">
                <a:solidFill>
                  <a:srgbClr val="7152BE"/>
                </a:solidFill>
                <a:latin typeface="Meiryo UI" panose="020B0604030504040204" pitchFamily="50" charset="-128"/>
                <a:ea typeface="Meiryo UI" panose="020B0604030504040204" pitchFamily="50" charset="-128"/>
                <a:cs typeface="Meiryo UI" panose="020B0604030504040204" pitchFamily="50" charset="-128"/>
              </a:rPr>
              <a:t>Barthel</a:t>
            </a:r>
            <a:r>
              <a:rPr lang="en-US" altLang="ja-JP"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 Index</a:t>
            </a:r>
          </a:p>
        </p:txBody>
      </p:sp>
      <p:sp>
        <p:nvSpPr>
          <p:cNvPr id="43013" name="Freeform 2"/>
          <p:cNvSpPr>
            <a:spLocks/>
          </p:cNvSpPr>
          <p:nvPr/>
        </p:nvSpPr>
        <p:spPr bwMode="auto">
          <a:xfrm>
            <a:off x="2730500" y="2751156"/>
            <a:ext cx="558800" cy="533400"/>
          </a:xfrm>
          <a:custGeom>
            <a:avLst/>
            <a:gdLst>
              <a:gd name="T0" fmla="*/ 2147483647 w 1392"/>
              <a:gd name="T1" fmla="*/ 0 h 1056"/>
              <a:gd name="T2" fmla="*/ 2147483647 w 1392"/>
              <a:gd name="T3" fmla="*/ 2147483647 h 1056"/>
              <a:gd name="T4" fmla="*/ 2147483647 w 1392"/>
              <a:gd name="T5" fmla="*/ 2147483647 h 1056"/>
              <a:gd name="T6" fmla="*/ 2147483647 w 1392"/>
              <a:gd name="T7" fmla="*/ 2147483647 h 1056"/>
              <a:gd name="T8" fmla="*/ 2147483647 w 1392"/>
              <a:gd name="T9" fmla="*/ 2147483647 h 1056"/>
              <a:gd name="T10" fmla="*/ 2147483647 w 1392"/>
              <a:gd name="T11" fmla="*/ 2147483647 h 1056"/>
              <a:gd name="T12" fmla="*/ 2147483647 w 1392"/>
              <a:gd name="T13" fmla="*/ 2147483647 h 1056"/>
              <a:gd name="T14" fmla="*/ 2147483647 w 1392"/>
              <a:gd name="T15" fmla="*/ 2147483647 h 1056"/>
              <a:gd name="T16" fmla="*/ 2147483647 w 1392"/>
              <a:gd name="T17" fmla="*/ 2147483647 h 1056"/>
              <a:gd name="T18" fmla="*/ 2147483647 w 1392"/>
              <a:gd name="T19" fmla="*/ 2147483647 h 1056"/>
              <a:gd name="T20" fmla="*/ 2147483647 w 1392"/>
              <a:gd name="T21" fmla="*/ 2147483647 h 1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56"/>
              <a:gd name="T35" fmla="*/ 1392 w 1392"/>
              <a:gd name="T36" fmla="*/ 1056 h 1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56">
                <a:moveTo>
                  <a:pt x="480" y="0"/>
                </a:moveTo>
                <a:cubicBezTo>
                  <a:pt x="287" y="304"/>
                  <a:pt x="95" y="608"/>
                  <a:pt x="48" y="768"/>
                </a:cubicBezTo>
                <a:cubicBezTo>
                  <a:pt x="0" y="927"/>
                  <a:pt x="112" y="928"/>
                  <a:pt x="192" y="960"/>
                </a:cubicBezTo>
                <a:cubicBezTo>
                  <a:pt x="271" y="991"/>
                  <a:pt x="496" y="984"/>
                  <a:pt x="528" y="960"/>
                </a:cubicBezTo>
                <a:cubicBezTo>
                  <a:pt x="560" y="936"/>
                  <a:pt x="367" y="936"/>
                  <a:pt x="384" y="816"/>
                </a:cubicBezTo>
                <a:cubicBezTo>
                  <a:pt x="400" y="695"/>
                  <a:pt x="536" y="216"/>
                  <a:pt x="624" y="240"/>
                </a:cubicBezTo>
                <a:cubicBezTo>
                  <a:pt x="712" y="264"/>
                  <a:pt x="792" y="864"/>
                  <a:pt x="912" y="960"/>
                </a:cubicBezTo>
                <a:cubicBezTo>
                  <a:pt x="1032" y="1056"/>
                  <a:pt x="1295" y="848"/>
                  <a:pt x="1344" y="816"/>
                </a:cubicBezTo>
                <a:cubicBezTo>
                  <a:pt x="1392" y="783"/>
                  <a:pt x="1256" y="816"/>
                  <a:pt x="1200" y="768"/>
                </a:cubicBezTo>
                <a:cubicBezTo>
                  <a:pt x="1144" y="720"/>
                  <a:pt x="1055" y="639"/>
                  <a:pt x="1008" y="528"/>
                </a:cubicBezTo>
                <a:cubicBezTo>
                  <a:pt x="960" y="416"/>
                  <a:pt x="936" y="256"/>
                  <a:pt x="912" y="96"/>
                </a:cubicBezTo>
              </a:path>
            </a:pathLst>
          </a:custGeom>
          <a:solidFill>
            <a:srgbClr val="FFCC00"/>
          </a:solidFill>
          <a:ln w="9525">
            <a:solidFill>
              <a:schemeClr val="tx1"/>
            </a:solidFill>
            <a:round/>
            <a:headEnd/>
            <a:tailEnd/>
          </a:ln>
        </p:spPr>
        <p:txBody>
          <a:bodyPr wrap="none" anchor="ctr"/>
          <a:lstStyle/>
          <a:p>
            <a:endParaRPr lang="ja-JP" altLang="en-US"/>
          </a:p>
        </p:txBody>
      </p:sp>
      <p:grpSp>
        <p:nvGrpSpPr>
          <p:cNvPr id="43014" name="Group 3"/>
          <p:cNvGrpSpPr>
            <a:grpSpLocks/>
          </p:cNvGrpSpPr>
          <p:nvPr/>
        </p:nvGrpSpPr>
        <p:grpSpPr bwMode="auto">
          <a:xfrm>
            <a:off x="4505325" y="2776556"/>
            <a:ext cx="717550" cy="527050"/>
            <a:chOff x="3792" y="528"/>
            <a:chExt cx="1152" cy="864"/>
          </a:xfrm>
        </p:grpSpPr>
        <p:sp>
          <p:nvSpPr>
            <p:cNvPr id="43077" name="Freeform 4"/>
            <p:cNvSpPr>
              <a:spLocks/>
            </p:cNvSpPr>
            <p:nvPr/>
          </p:nvSpPr>
          <p:spPr bwMode="auto">
            <a:xfrm>
              <a:off x="3936" y="528"/>
              <a:ext cx="1008" cy="864"/>
            </a:xfrm>
            <a:custGeom>
              <a:avLst/>
              <a:gdLst>
                <a:gd name="T0" fmla="*/ 0 w 1008"/>
                <a:gd name="T1" fmla="*/ 864 h 864"/>
                <a:gd name="T2" fmla="*/ 0 w 1008"/>
                <a:gd name="T3" fmla="*/ 624 h 864"/>
                <a:gd name="T4" fmla="*/ 240 w 1008"/>
                <a:gd name="T5" fmla="*/ 624 h 864"/>
                <a:gd name="T6" fmla="*/ 240 w 1008"/>
                <a:gd name="T7" fmla="*/ 384 h 864"/>
                <a:gd name="T8" fmla="*/ 528 w 1008"/>
                <a:gd name="T9" fmla="*/ 384 h 864"/>
                <a:gd name="T10" fmla="*/ 528 w 1008"/>
                <a:gd name="T11" fmla="*/ 192 h 864"/>
                <a:gd name="T12" fmla="*/ 768 w 1008"/>
                <a:gd name="T13" fmla="*/ 192 h 864"/>
                <a:gd name="T14" fmla="*/ 768 w 1008"/>
                <a:gd name="T15" fmla="*/ 0 h 864"/>
                <a:gd name="T16" fmla="*/ 1008 w 1008"/>
                <a:gd name="T17" fmla="*/ 0 h 864"/>
                <a:gd name="T18" fmla="*/ 1008 w 1008"/>
                <a:gd name="T19" fmla="*/ 864 h 864"/>
                <a:gd name="T20" fmla="*/ 0 w 1008"/>
                <a:gd name="T21" fmla="*/ 864 h 8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8"/>
                <a:gd name="T34" fmla="*/ 0 h 864"/>
                <a:gd name="T35" fmla="*/ 1008 w 1008"/>
                <a:gd name="T36" fmla="*/ 864 h 8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8" h="864">
                  <a:moveTo>
                    <a:pt x="0" y="864"/>
                  </a:moveTo>
                  <a:lnTo>
                    <a:pt x="0" y="624"/>
                  </a:lnTo>
                  <a:lnTo>
                    <a:pt x="240" y="624"/>
                  </a:lnTo>
                  <a:lnTo>
                    <a:pt x="240" y="384"/>
                  </a:lnTo>
                  <a:lnTo>
                    <a:pt x="528" y="384"/>
                  </a:lnTo>
                  <a:lnTo>
                    <a:pt x="528" y="192"/>
                  </a:lnTo>
                  <a:lnTo>
                    <a:pt x="768" y="192"/>
                  </a:lnTo>
                  <a:lnTo>
                    <a:pt x="768" y="0"/>
                  </a:lnTo>
                  <a:lnTo>
                    <a:pt x="1008" y="0"/>
                  </a:lnTo>
                  <a:lnTo>
                    <a:pt x="1008" y="864"/>
                  </a:lnTo>
                  <a:lnTo>
                    <a:pt x="0" y="864"/>
                  </a:lnTo>
                  <a:close/>
                </a:path>
              </a:pathLst>
            </a:custGeom>
            <a:solidFill>
              <a:schemeClr val="accent1"/>
            </a:solidFill>
            <a:ln w="9525">
              <a:solidFill>
                <a:schemeClr val="tx1"/>
              </a:solidFill>
              <a:round/>
              <a:headEnd/>
              <a:tailEnd/>
            </a:ln>
          </p:spPr>
          <p:txBody>
            <a:bodyPr wrap="none" anchor="ctr"/>
            <a:lstStyle/>
            <a:p>
              <a:endParaRPr lang="ja-JP" altLang="en-US"/>
            </a:p>
          </p:txBody>
        </p:sp>
        <p:sp>
          <p:nvSpPr>
            <p:cNvPr id="43078" name="Freeform 5"/>
            <p:cNvSpPr>
              <a:spLocks/>
            </p:cNvSpPr>
            <p:nvPr/>
          </p:nvSpPr>
          <p:spPr bwMode="auto">
            <a:xfrm>
              <a:off x="3792" y="528"/>
              <a:ext cx="624" cy="384"/>
            </a:xfrm>
            <a:custGeom>
              <a:avLst/>
              <a:gdLst>
                <a:gd name="T0" fmla="*/ 0 w 1392"/>
                <a:gd name="T1" fmla="*/ 0 h 1056"/>
                <a:gd name="T2" fmla="*/ 0 w 1392"/>
                <a:gd name="T3" fmla="*/ 0 h 1056"/>
                <a:gd name="T4" fmla="*/ 0 w 1392"/>
                <a:gd name="T5" fmla="*/ 0 h 1056"/>
                <a:gd name="T6" fmla="*/ 0 w 1392"/>
                <a:gd name="T7" fmla="*/ 0 h 1056"/>
                <a:gd name="T8" fmla="*/ 0 w 1392"/>
                <a:gd name="T9" fmla="*/ 0 h 1056"/>
                <a:gd name="T10" fmla="*/ 0 w 1392"/>
                <a:gd name="T11" fmla="*/ 0 h 1056"/>
                <a:gd name="T12" fmla="*/ 1 w 1392"/>
                <a:gd name="T13" fmla="*/ 0 h 1056"/>
                <a:gd name="T14" fmla="*/ 1 w 1392"/>
                <a:gd name="T15" fmla="*/ 0 h 1056"/>
                <a:gd name="T16" fmla="*/ 1 w 1392"/>
                <a:gd name="T17" fmla="*/ 0 h 1056"/>
                <a:gd name="T18" fmla="*/ 1 w 1392"/>
                <a:gd name="T19" fmla="*/ 0 h 1056"/>
                <a:gd name="T20" fmla="*/ 1 w 1392"/>
                <a:gd name="T21" fmla="*/ 0 h 10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2"/>
                <a:gd name="T34" fmla="*/ 0 h 1056"/>
                <a:gd name="T35" fmla="*/ 1392 w 1392"/>
                <a:gd name="T36" fmla="*/ 1056 h 10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2" h="1056">
                  <a:moveTo>
                    <a:pt x="480" y="0"/>
                  </a:moveTo>
                  <a:cubicBezTo>
                    <a:pt x="287" y="304"/>
                    <a:pt x="95" y="608"/>
                    <a:pt x="48" y="768"/>
                  </a:cubicBezTo>
                  <a:cubicBezTo>
                    <a:pt x="0" y="927"/>
                    <a:pt x="112" y="928"/>
                    <a:pt x="192" y="960"/>
                  </a:cubicBezTo>
                  <a:cubicBezTo>
                    <a:pt x="271" y="991"/>
                    <a:pt x="496" y="984"/>
                    <a:pt x="528" y="960"/>
                  </a:cubicBezTo>
                  <a:cubicBezTo>
                    <a:pt x="560" y="936"/>
                    <a:pt x="367" y="936"/>
                    <a:pt x="384" y="816"/>
                  </a:cubicBezTo>
                  <a:cubicBezTo>
                    <a:pt x="400" y="695"/>
                    <a:pt x="536" y="216"/>
                    <a:pt x="624" y="240"/>
                  </a:cubicBezTo>
                  <a:cubicBezTo>
                    <a:pt x="712" y="264"/>
                    <a:pt x="792" y="864"/>
                    <a:pt x="912" y="960"/>
                  </a:cubicBezTo>
                  <a:cubicBezTo>
                    <a:pt x="1032" y="1056"/>
                    <a:pt x="1295" y="848"/>
                    <a:pt x="1344" y="816"/>
                  </a:cubicBezTo>
                  <a:cubicBezTo>
                    <a:pt x="1392" y="783"/>
                    <a:pt x="1256" y="816"/>
                    <a:pt x="1200" y="768"/>
                  </a:cubicBezTo>
                  <a:cubicBezTo>
                    <a:pt x="1144" y="720"/>
                    <a:pt x="1055" y="639"/>
                    <a:pt x="1008" y="528"/>
                  </a:cubicBezTo>
                  <a:cubicBezTo>
                    <a:pt x="960" y="416"/>
                    <a:pt x="936" y="256"/>
                    <a:pt x="912" y="96"/>
                  </a:cubicBezTo>
                </a:path>
              </a:pathLst>
            </a:custGeom>
            <a:solidFill>
              <a:srgbClr val="FFCC00"/>
            </a:solidFill>
            <a:ln w="9525">
              <a:solidFill>
                <a:schemeClr val="tx1"/>
              </a:solidFill>
              <a:round/>
              <a:headEnd/>
              <a:tailEnd/>
            </a:ln>
          </p:spPr>
          <p:txBody>
            <a:bodyPr wrap="none" anchor="ctr"/>
            <a:lstStyle/>
            <a:p>
              <a:endParaRPr lang="ja-JP" altLang="en-US"/>
            </a:p>
          </p:txBody>
        </p:sp>
      </p:grpSp>
      <p:grpSp>
        <p:nvGrpSpPr>
          <p:cNvPr id="43015" name="Group 6"/>
          <p:cNvGrpSpPr>
            <a:grpSpLocks/>
          </p:cNvGrpSpPr>
          <p:nvPr/>
        </p:nvGrpSpPr>
        <p:grpSpPr bwMode="auto">
          <a:xfrm>
            <a:off x="1492250" y="2732106"/>
            <a:ext cx="517525" cy="631825"/>
            <a:chOff x="432" y="288"/>
            <a:chExt cx="1008" cy="1200"/>
          </a:xfrm>
        </p:grpSpPr>
        <p:sp>
          <p:nvSpPr>
            <p:cNvPr id="43072" name="Oval 7"/>
            <p:cNvSpPr>
              <a:spLocks noChangeArrowheads="1"/>
            </p:cNvSpPr>
            <p:nvPr/>
          </p:nvSpPr>
          <p:spPr bwMode="auto">
            <a:xfrm>
              <a:off x="576" y="768"/>
              <a:ext cx="720" cy="720"/>
            </a:xfrm>
            <a:prstGeom prst="ellipse">
              <a:avLst/>
            </a:prstGeom>
            <a:solidFill>
              <a:schemeClr val="tx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73" name="Freeform 8"/>
            <p:cNvSpPr>
              <a:spLocks/>
            </p:cNvSpPr>
            <p:nvPr/>
          </p:nvSpPr>
          <p:spPr bwMode="auto">
            <a:xfrm>
              <a:off x="432" y="1104"/>
              <a:ext cx="144" cy="288"/>
            </a:xfrm>
            <a:custGeom>
              <a:avLst/>
              <a:gdLst>
                <a:gd name="T0" fmla="*/ 144 w 144"/>
                <a:gd name="T1" fmla="*/ 48 h 288"/>
                <a:gd name="T2" fmla="*/ 48 w 144"/>
                <a:gd name="T3" fmla="*/ 288 h 288"/>
                <a:gd name="T4" fmla="*/ 0 w 144"/>
                <a:gd name="T5" fmla="*/ 288 h 288"/>
                <a:gd name="T6" fmla="*/ 96 w 144"/>
                <a:gd name="T7" fmla="*/ 0 h 288"/>
                <a:gd name="T8" fmla="*/ 0 60000 65536"/>
                <a:gd name="T9" fmla="*/ 0 60000 65536"/>
                <a:gd name="T10" fmla="*/ 0 60000 65536"/>
                <a:gd name="T11" fmla="*/ 0 60000 65536"/>
                <a:gd name="T12" fmla="*/ 0 w 144"/>
                <a:gd name="T13" fmla="*/ 0 h 288"/>
                <a:gd name="T14" fmla="*/ 144 w 144"/>
                <a:gd name="T15" fmla="*/ 288 h 288"/>
              </a:gdLst>
              <a:ahLst/>
              <a:cxnLst>
                <a:cxn ang="T8">
                  <a:pos x="T0" y="T1"/>
                </a:cxn>
                <a:cxn ang="T9">
                  <a:pos x="T2" y="T3"/>
                </a:cxn>
                <a:cxn ang="T10">
                  <a:pos x="T4" y="T5"/>
                </a:cxn>
                <a:cxn ang="T11">
                  <a:pos x="T6" y="T7"/>
                </a:cxn>
              </a:cxnLst>
              <a:rect l="T12" t="T13" r="T14" b="T15"/>
              <a:pathLst>
                <a:path w="144" h="288">
                  <a:moveTo>
                    <a:pt x="144" y="48"/>
                  </a:moveTo>
                  <a:lnTo>
                    <a:pt x="48" y="288"/>
                  </a:lnTo>
                  <a:lnTo>
                    <a:pt x="0" y="288"/>
                  </a:lnTo>
                  <a:lnTo>
                    <a:pt x="96" y="0"/>
                  </a:lnTo>
                </a:path>
              </a:pathLst>
            </a:custGeom>
            <a:solidFill>
              <a:srgbClr val="993300"/>
            </a:solidFill>
            <a:ln w="9525">
              <a:solidFill>
                <a:schemeClr val="tx1"/>
              </a:solidFill>
              <a:round/>
              <a:headEnd/>
              <a:tailEnd/>
            </a:ln>
          </p:spPr>
          <p:txBody>
            <a:bodyPr wrap="none" anchor="ctr"/>
            <a:lstStyle/>
            <a:p>
              <a:endParaRPr lang="ja-JP" altLang="en-US"/>
            </a:p>
          </p:txBody>
        </p:sp>
        <p:sp>
          <p:nvSpPr>
            <p:cNvPr id="43074" name="Freeform 9"/>
            <p:cNvSpPr>
              <a:spLocks/>
            </p:cNvSpPr>
            <p:nvPr/>
          </p:nvSpPr>
          <p:spPr bwMode="auto">
            <a:xfrm>
              <a:off x="1152" y="1296"/>
              <a:ext cx="288" cy="48"/>
            </a:xfrm>
            <a:custGeom>
              <a:avLst/>
              <a:gdLst>
                <a:gd name="T0" fmla="*/ 0 w 288"/>
                <a:gd name="T1" fmla="*/ 0 h 48"/>
                <a:gd name="T2" fmla="*/ 96 w 288"/>
                <a:gd name="T3" fmla="*/ 0 h 48"/>
                <a:gd name="T4" fmla="*/ 288 w 288"/>
                <a:gd name="T5" fmla="*/ 0 h 48"/>
                <a:gd name="T6" fmla="*/ 288 w 288"/>
                <a:gd name="T7" fmla="*/ 48 h 48"/>
                <a:gd name="T8" fmla="*/ 0 w 288"/>
                <a:gd name="T9" fmla="*/ 48 h 48"/>
                <a:gd name="T10" fmla="*/ 0 w 288"/>
                <a:gd name="T11" fmla="*/ 0 h 48"/>
                <a:gd name="T12" fmla="*/ 0 60000 65536"/>
                <a:gd name="T13" fmla="*/ 0 60000 65536"/>
                <a:gd name="T14" fmla="*/ 0 60000 65536"/>
                <a:gd name="T15" fmla="*/ 0 60000 65536"/>
                <a:gd name="T16" fmla="*/ 0 60000 65536"/>
                <a:gd name="T17" fmla="*/ 0 60000 65536"/>
                <a:gd name="T18" fmla="*/ 0 w 288"/>
                <a:gd name="T19" fmla="*/ 0 h 48"/>
                <a:gd name="T20" fmla="*/ 288 w 28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88" h="48">
                  <a:moveTo>
                    <a:pt x="0" y="0"/>
                  </a:moveTo>
                  <a:lnTo>
                    <a:pt x="96" y="0"/>
                  </a:lnTo>
                  <a:lnTo>
                    <a:pt x="288" y="0"/>
                  </a:lnTo>
                  <a:lnTo>
                    <a:pt x="288" y="48"/>
                  </a:lnTo>
                  <a:lnTo>
                    <a:pt x="0" y="48"/>
                  </a:lnTo>
                  <a:lnTo>
                    <a:pt x="0" y="0"/>
                  </a:lnTo>
                  <a:close/>
                </a:path>
              </a:pathLst>
            </a:custGeom>
            <a:solidFill>
              <a:srgbClr val="993300"/>
            </a:solidFill>
            <a:ln w="9525">
              <a:solidFill>
                <a:schemeClr val="tx1"/>
              </a:solidFill>
              <a:round/>
              <a:headEnd/>
              <a:tailEnd/>
            </a:ln>
          </p:spPr>
          <p:txBody>
            <a:bodyPr wrap="none" anchor="ctr"/>
            <a:lstStyle/>
            <a:p>
              <a:endParaRPr lang="ja-JP" altLang="en-US"/>
            </a:p>
          </p:txBody>
        </p:sp>
        <p:sp>
          <p:nvSpPr>
            <p:cNvPr id="43075" name="Oval 10"/>
            <p:cNvSpPr>
              <a:spLocks noChangeArrowheads="1"/>
            </p:cNvSpPr>
            <p:nvPr/>
          </p:nvSpPr>
          <p:spPr bwMode="auto">
            <a:xfrm>
              <a:off x="624" y="816"/>
              <a:ext cx="624" cy="624"/>
            </a:xfrm>
            <a:prstGeom prst="ellipse">
              <a:avLst/>
            </a:prstGeom>
            <a:solidFill>
              <a:srgbClr val="969696"/>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76" name="Freeform 11"/>
            <p:cNvSpPr>
              <a:spLocks/>
            </p:cNvSpPr>
            <p:nvPr/>
          </p:nvSpPr>
          <p:spPr bwMode="auto">
            <a:xfrm>
              <a:off x="432" y="288"/>
              <a:ext cx="864" cy="816"/>
            </a:xfrm>
            <a:custGeom>
              <a:avLst/>
              <a:gdLst>
                <a:gd name="T0" fmla="*/ 0 w 864"/>
                <a:gd name="T1" fmla="*/ 0 h 816"/>
                <a:gd name="T2" fmla="*/ 96 w 864"/>
                <a:gd name="T3" fmla="*/ 816 h 816"/>
                <a:gd name="T4" fmla="*/ 528 w 864"/>
                <a:gd name="T5" fmla="*/ 816 h 816"/>
                <a:gd name="T6" fmla="*/ 240 w 864"/>
                <a:gd name="T7" fmla="*/ 768 h 816"/>
                <a:gd name="T8" fmla="*/ 240 w 864"/>
                <a:gd name="T9" fmla="*/ 672 h 816"/>
                <a:gd name="T10" fmla="*/ 864 w 864"/>
                <a:gd name="T11" fmla="*/ 672 h 816"/>
                <a:gd name="T12" fmla="*/ 864 w 864"/>
                <a:gd name="T13" fmla="*/ 624 h 816"/>
                <a:gd name="T14" fmla="*/ 864 w 864"/>
                <a:gd name="T15" fmla="*/ 528 h 816"/>
                <a:gd name="T16" fmla="*/ 192 w 864"/>
                <a:gd name="T17" fmla="*/ 528 h 816"/>
                <a:gd name="T18" fmla="*/ 144 w 864"/>
                <a:gd name="T19" fmla="*/ 0 h 816"/>
                <a:gd name="T20" fmla="*/ 0 w 864"/>
                <a:gd name="T21" fmla="*/ 0 h 8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
                <a:gd name="T34" fmla="*/ 0 h 816"/>
                <a:gd name="T35" fmla="*/ 864 w 864"/>
                <a:gd name="T36" fmla="*/ 816 h 8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 h="816">
                  <a:moveTo>
                    <a:pt x="0" y="0"/>
                  </a:moveTo>
                  <a:lnTo>
                    <a:pt x="96" y="816"/>
                  </a:lnTo>
                  <a:lnTo>
                    <a:pt x="528" y="816"/>
                  </a:lnTo>
                  <a:lnTo>
                    <a:pt x="240" y="768"/>
                  </a:lnTo>
                  <a:lnTo>
                    <a:pt x="240" y="672"/>
                  </a:lnTo>
                  <a:lnTo>
                    <a:pt x="864" y="672"/>
                  </a:lnTo>
                  <a:lnTo>
                    <a:pt x="864" y="624"/>
                  </a:lnTo>
                  <a:lnTo>
                    <a:pt x="864" y="528"/>
                  </a:lnTo>
                  <a:lnTo>
                    <a:pt x="192" y="528"/>
                  </a:lnTo>
                  <a:lnTo>
                    <a:pt x="144" y="0"/>
                  </a:lnTo>
                  <a:lnTo>
                    <a:pt x="0" y="0"/>
                  </a:lnTo>
                  <a:close/>
                </a:path>
              </a:pathLst>
            </a:custGeom>
            <a:solidFill>
              <a:schemeClr val="hlink"/>
            </a:solidFill>
            <a:ln w="9525">
              <a:solidFill>
                <a:schemeClr val="tx1"/>
              </a:solidFill>
              <a:round/>
              <a:headEnd/>
              <a:tailEnd/>
            </a:ln>
          </p:spPr>
          <p:txBody>
            <a:bodyPr wrap="none" anchor="ctr"/>
            <a:lstStyle/>
            <a:p>
              <a:endParaRPr lang="ja-JP" altLang="en-US"/>
            </a:p>
          </p:txBody>
        </p:sp>
      </p:grpSp>
      <p:grpSp>
        <p:nvGrpSpPr>
          <p:cNvPr id="43016" name="Group 16"/>
          <p:cNvGrpSpPr>
            <a:grpSpLocks/>
          </p:cNvGrpSpPr>
          <p:nvPr/>
        </p:nvGrpSpPr>
        <p:grpSpPr bwMode="auto">
          <a:xfrm rot="849458">
            <a:off x="7267575" y="2674956"/>
            <a:ext cx="568325" cy="727075"/>
            <a:chOff x="4326" y="1372"/>
            <a:chExt cx="544" cy="862"/>
          </a:xfrm>
        </p:grpSpPr>
        <p:sp>
          <p:nvSpPr>
            <p:cNvPr id="43065" name="Freeform 13"/>
            <p:cNvSpPr>
              <a:spLocks/>
            </p:cNvSpPr>
            <p:nvPr/>
          </p:nvSpPr>
          <p:spPr bwMode="auto">
            <a:xfrm>
              <a:off x="4536" y="1584"/>
              <a:ext cx="173" cy="136"/>
            </a:xfrm>
            <a:custGeom>
              <a:avLst/>
              <a:gdLst>
                <a:gd name="T0" fmla="*/ 17 w 224"/>
                <a:gd name="T1" fmla="*/ 4 h 161"/>
                <a:gd name="T2" fmla="*/ 4 w 224"/>
                <a:gd name="T3" fmla="*/ 25 h 161"/>
                <a:gd name="T4" fmla="*/ 44 w 224"/>
                <a:gd name="T5" fmla="*/ 66 h 161"/>
                <a:gd name="T6" fmla="*/ 57 w 224"/>
                <a:gd name="T7" fmla="*/ 45 h 161"/>
                <a:gd name="T8" fmla="*/ 17 w 224"/>
                <a:gd name="T9" fmla="*/ 4 h 161"/>
                <a:gd name="T10" fmla="*/ 0 60000 65536"/>
                <a:gd name="T11" fmla="*/ 0 60000 65536"/>
                <a:gd name="T12" fmla="*/ 0 60000 65536"/>
                <a:gd name="T13" fmla="*/ 0 60000 65536"/>
                <a:gd name="T14" fmla="*/ 0 60000 65536"/>
                <a:gd name="T15" fmla="*/ 0 w 224"/>
                <a:gd name="T16" fmla="*/ 0 h 161"/>
                <a:gd name="T17" fmla="*/ 224 w 224"/>
                <a:gd name="T18" fmla="*/ 161 h 161"/>
              </a:gdLst>
              <a:ahLst/>
              <a:cxnLst>
                <a:cxn ang="T10">
                  <a:pos x="T0" y="T1"/>
                </a:cxn>
                <a:cxn ang="T11">
                  <a:pos x="T2" y="T3"/>
                </a:cxn>
                <a:cxn ang="T12">
                  <a:pos x="T4" y="T5"/>
                </a:cxn>
                <a:cxn ang="T13">
                  <a:pos x="T6" y="T7"/>
                </a:cxn>
                <a:cxn ang="T14">
                  <a:pos x="T8" y="T9"/>
                </a:cxn>
              </a:cxnLst>
              <a:rect l="T15" t="T16" r="T17" b="T18"/>
              <a:pathLst>
                <a:path w="224" h="161">
                  <a:moveTo>
                    <a:pt x="64" y="9"/>
                  </a:moveTo>
                  <a:cubicBezTo>
                    <a:pt x="31" y="0"/>
                    <a:pt x="0" y="33"/>
                    <a:pt x="16" y="57"/>
                  </a:cubicBezTo>
                  <a:cubicBezTo>
                    <a:pt x="32" y="81"/>
                    <a:pt x="127" y="144"/>
                    <a:pt x="160" y="153"/>
                  </a:cubicBezTo>
                  <a:cubicBezTo>
                    <a:pt x="192" y="161"/>
                    <a:pt x="224" y="129"/>
                    <a:pt x="208" y="105"/>
                  </a:cubicBezTo>
                  <a:cubicBezTo>
                    <a:pt x="192" y="81"/>
                    <a:pt x="96" y="17"/>
                    <a:pt x="64" y="9"/>
                  </a:cubicBezTo>
                  <a:close/>
                </a:path>
              </a:pathLst>
            </a:custGeom>
            <a:solidFill>
              <a:schemeClr val="accent1"/>
            </a:solidFill>
            <a:ln w="3175">
              <a:solidFill>
                <a:schemeClr val="tx1"/>
              </a:solidFill>
              <a:round/>
              <a:headEnd/>
              <a:tailEnd/>
            </a:ln>
          </p:spPr>
          <p:txBody>
            <a:bodyPr wrap="none" anchor="ctr"/>
            <a:lstStyle/>
            <a:p>
              <a:endParaRPr lang="ja-JP" altLang="en-US"/>
            </a:p>
          </p:txBody>
        </p:sp>
        <p:sp>
          <p:nvSpPr>
            <p:cNvPr id="43066" name="Freeform 14"/>
            <p:cNvSpPr>
              <a:spLocks/>
            </p:cNvSpPr>
            <p:nvPr/>
          </p:nvSpPr>
          <p:spPr bwMode="auto">
            <a:xfrm>
              <a:off x="4573" y="1372"/>
              <a:ext cx="297" cy="379"/>
            </a:xfrm>
            <a:custGeom>
              <a:avLst/>
              <a:gdLst>
                <a:gd name="T0" fmla="*/ 0 w 384"/>
                <a:gd name="T1" fmla="*/ 115 h 449"/>
                <a:gd name="T2" fmla="*/ 33 w 384"/>
                <a:gd name="T3" fmla="*/ 95 h 449"/>
                <a:gd name="T4" fmla="*/ 62 w 384"/>
                <a:gd name="T5" fmla="*/ 63 h 449"/>
                <a:gd name="T6" fmla="*/ 82 w 384"/>
                <a:gd name="T7" fmla="*/ 36 h 449"/>
                <a:gd name="T8" fmla="*/ 93 w 384"/>
                <a:gd name="T9" fmla="*/ 19 h 449"/>
                <a:gd name="T10" fmla="*/ 104 w 384"/>
                <a:gd name="T11" fmla="*/ 3 h 449"/>
                <a:gd name="T12" fmla="*/ 107 w 384"/>
                <a:gd name="T13" fmla="*/ 12 h 449"/>
                <a:gd name="T14" fmla="*/ 73 w 384"/>
                <a:gd name="T15" fmla="*/ 73 h 449"/>
                <a:gd name="T16" fmla="*/ 51 w 384"/>
                <a:gd name="T17" fmla="*/ 108 h 449"/>
                <a:gd name="T18" fmla="*/ 44 w 384"/>
                <a:gd name="T19" fmla="*/ 167 h 449"/>
                <a:gd name="T20" fmla="*/ 42 w 384"/>
                <a:gd name="T21" fmla="*/ 181 h 4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4"/>
                <a:gd name="T34" fmla="*/ 0 h 449"/>
                <a:gd name="T35" fmla="*/ 384 w 384"/>
                <a:gd name="T36" fmla="*/ 449 h 4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4" h="449">
                  <a:moveTo>
                    <a:pt x="0" y="268"/>
                  </a:moveTo>
                  <a:cubicBezTo>
                    <a:pt x="37" y="242"/>
                    <a:pt x="80" y="239"/>
                    <a:pt x="120" y="220"/>
                  </a:cubicBezTo>
                  <a:cubicBezTo>
                    <a:pt x="160" y="199"/>
                    <a:pt x="187" y="172"/>
                    <a:pt x="224" y="148"/>
                  </a:cubicBezTo>
                  <a:cubicBezTo>
                    <a:pt x="244" y="116"/>
                    <a:pt x="269" y="110"/>
                    <a:pt x="296" y="84"/>
                  </a:cubicBezTo>
                  <a:cubicBezTo>
                    <a:pt x="349" y="30"/>
                    <a:pt x="272" y="86"/>
                    <a:pt x="336" y="44"/>
                  </a:cubicBezTo>
                  <a:cubicBezTo>
                    <a:pt x="340" y="37"/>
                    <a:pt x="360" y="0"/>
                    <a:pt x="376" y="4"/>
                  </a:cubicBezTo>
                  <a:cubicBezTo>
                    <a:pt x="384" y="6"/>
                    <a:pt x="381" y="20"/>
                    <a:pt x="384" y="28"/>
                  </a:cubicBezTo>
                  <a:cubicBezTo>
                    <a:pt x="350" y="78"/>
                    <a:pt x="314" y="138"/>
                    <a:pt x="264" y="172"/>
                  </a:cubicBezTo>
                  <a:cubicBezTo>
                    <a:pt x="246" y="198"/>
                    <a:pt x="210" y="234"/>
                    <a:pt x="184" y="252"/>
                  </a:cubicBezTo>
                  <a:cubicBezTo>
                    <a:pt x="153" y="344"/>
                    <a:pt x="179" y="254"/>
                    <a:pt x="160" y="388"/>
                  </a:cubicBezTo>
                  <a:cubicBezTo>
                    <a:pt x="151" y="449"/>
                    <a:pt x="152" y="392"/>
                    <a:pt x="152" y="420"/>
                  </a:cubicBezTo>
                </a:path>
              </a:pathLst>
            </a:custGeom>
            <a:solidFill>
              <a:srgbClr val="33CCCC"/>
            </a:solidFill>
            <a:ln w="9525">
              <a:solidFill>
                <a:schemeClr val="bg1"/>
              </a:solidFill>
              <a:round/>
              <a:headEnd/>
              <a:tailEnd/>
            </a:ln>
          </p:spPr>
          <p:txBody>
            <a:bodyPr wrap="none" anchor="ctr"/>
            <a:lstStyle/>
            <a:p>
              <a:endParaRPr lang="ja-JP" altLang="en-US"/>
            </a:p>
          </p:txBody>
        </p:sp>
        <p:sp>
          <p:nvSpPr>
            <p:cNvPr id="43067" name="Line 15"/>
            <p:cNvSpPr>
              <a:spLocks noChangeShapeType="1"/>
            </p:cNvSpPr>
            <p:nvPr/>
          </p:nvSpPr>
          <p:spPr bwMode="auto">
            <a:xfrm flipH="1">
              <a:off x="4326" y="1731"/>
              <a:ext cx="247" cy="369"/>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68" name="Line 16"/>
            <p:cNvSpPr>
              <a:spLocks noChangeShapeType="1"/>
            </p:cNvSpPr>
            <p:nvPr/>
          </p:nvSpPr>
          <p:spPr bwMode="auto">
            <a:xfrm flipH="1">
              <a:off x="4505" y="1760"/>
              <a:ext cx="136" cy="474"/>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69" name="Line 17"/>
            <p:cNvSpPr>
              <a:spLocks noChangeShapeType="1"/>
            </p:cNvSpPr>
            <p:nvPr/>
          </p:nvSpPr>
          <p:spPr bwMode="auto">
            <a:xfrm flipH="1">
              <a:off x="4326" y="1751"/>
              <a:ext cx="272" cy="448"/>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70" name="Line 18"/>
            <p:cNvSpPr>
              <a:spLocks noChangeShapeType="1"/>
            </p:cNvSpPr>
            <p:nvPr/>
          </p:nvSpPr>
          <p:spPr bwMode="auto">
            <a:xfrm flipH="1">
              <a:off x="4326" y="1720"/>
              <a:ext cx="210" cy="277"/>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71" name="Line 19"/>
            <p:cNvSpPr>
              <a:spLocks noChangeShapeType="1"/>
            </p:cNvSpPr>
            <p:nvPr/>
          </p:nvSpPr>
          <p:spPr bwMode="auto">
            <a:xfrm flipH="1">
              <a:off x="4326" y="1696"/>
              <a:ext cx="179" cy="189"/>
            </a:xfrm>
            <a:prstGeom prst="line">
              <a:avLst/>
            </a:prstGeom>
            <a:noFill/>
            <a:ln w="9525">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43017" name="Freeform 28"/>
          <p:cNvSpPr>
            <a:spLocks/>
          </p:cNvSpPr>
          <p:nvPr/>
        </p:nvSpPr>
        <p:spPr bwMode="auto">
          <a:xfrm rot="1580527">
            <a:off x="7207250" y="4237056"/>
            <a:ext cx="706438" cy="276225"/>
          </a:xfrm>
          <a:custGeom>
            <a:avLst/>
            <a:gdLst>
              <a:gd name="T0" fmla="*/ 2147483647 w 820"/>
              <a:gd name="T1" fmla="*/ 2147483647 h 270"/>
              <a:gd name="T2" fmla="*/ 0 w 820"/>
              <a:gd name="T3" fmla="*/ 2147483647 h 270"/>
              <a:gd name="T4" fmla="*/ 2147483647 w 820"/>
              <a:gd name="T5" fmla="*/ 2147483647 h 270"/>
              <a:gd name="T6" fmla="*/ 2147483647 w 820"/>
              <a:gd name="T7" fmla="*/ 2147483647 h 270"/>
              <a:gd name="T8" fmla="*/ 2147483647 w 820"/>
              <a:gd name="T9" fmla="*/ 2147483647 h 270"/>
              <a:gd name="T10" fmla="*/ 2147483647 w 820"/>
              <a:gd name="T11" fmla="*/ 2147483647 h 270"/>
              <a:gd name="T12" fmla="*/ 2147483647 w 820"/>
              <a:gd name="T13" fmla="*/ 2147483647 h 270"/>
              <a:gd name="T14" fmla="*/ 2147483647 w 820"/>
              <a:gd name="T15" fmla="*/ 2147483647 h 270"/>
              <a:gd name="T16" fmla="*/ 2147483647 w 820"/>
              <a:gd name="T17" fmla="*/ 2147483647 h 270"/>
              <a:gd name="T18" fmla="*/ 2147483647 w 820"/>
              <a:gd name="T19" fmla="*/ 2147483647 h 270"/>
              <a:gd name="T20" fmla="*/ 2147483647 w 820"/>
              <a:gd name="T21" fmla="*/ 2147483647 h 270"/>
              <a:gd name="T22" fmla="*/ 2147483647 w 820"/>
              <a:gd name="T23" fmla="*/ 2147483647 h 270"/>
              <a:gd name="T24" fmla="*/ 2147483647 w 820"/>
              <a:gd name="T25" fmla="*/ 2147483647 h 270"/>
              <a:gd name="T26" fmla="*/ 2147483647 w 820"/>
              <a:gd name="T27" fmla="*/ 2147483647 h 270"/>
              <a:gd name="T28" fmla="*/ 2147483647 w 820"/>
              <a:gd name="T29" fmla="*/ 2147483647 h 270"/>
              <a:gd name="T30" fmla="*/ 2147483647 w 820"/>
              <a:gd name="T31" fmla="*/ 2147483647 h 270"/>
              <a:gd name="T32" fmla="*/ 2147483647 w 820"/>
              <a:gd name="T33" fmla="*/ 2147483647 h 270"/>
              <a:gd name="T34" fmla="*/ 2147483647 w 820"/>
              <a:gd name="T35" fmla="*/ 2147483647 h 270"/>
              <a:gd name="T36" fmla="*/ 2147483647 w 820"/>
              <a:gd name="T37" fmla="*/ 2147483647 h 270"/>
              <a:gd name="T38" fmla="*/ 2147483647 w 820"/>
              <a:gd name="T39" fmla="*/ 2147483647 h 270"/>
              <a:gd name="T40" fmla="*/ 2147483647 w 820"/>
              <a:gd name="T41" fmla="*/ 2147483647 h 270"/>
              <a:gd name="T42" fmla="*/ 2147483647 w 820"/>
              <a:gd name="T43" fmla="*/ 2147483647 h 270"/>
              <a:gd name="T44" fmla="*/ 2147483647 w 820"/>
              <a:gd name="T45" fmla="*/ 2147483647 h 270"/>
              <a:gd name="T46" fmla="*/ 2147483647 w 820"/>
              <a:gd name="T47" fmla="*/ 2147483647 h 270"/>
              <a:gd name="T48" fmla="*/ 2147483647 w 820"/>
              <a:gd name="T49" fmla="*/ 2147483647 h 270"/>
              <a:gd name="T50" fmla="*/ 2147483647 w 820"/>
              <a:gd name="T51" fmla="*/ 2147483647 h 270"/>
              <a:gd name="T52" fmla="*/ 2147483647 w 820"/>
              <a:gd name="T53" fmla="*/ 2147483647 h 270"/>
              <a:gd name="T54" fmla="*/ 2147483647 w 820"/>
              <a:gd name="T55" fmla="*/ 2147483647 h 270"/>
              <a:gd name="T56" fmla="*/ 2147483647 w 820"/>
              <a:gd name="T57" fmla="*/ 2147483647 h 270"/>
              <a:gd name="T58" fmla="*/ 2147483647 w 820"/>
              <a:gd name="T59" fmla="*/ 2147483647 h 270"/>
              <a:gd name="T60" fmla="*/ 2147483647 w 820"/>
              <a:gd name="T61" fmla="*/ 0 h 270"/>
              <a:gd name="T62" fmla="*/ 2147483647 w 820"/>
              <a:gd name="T63" fmla="*/ 0 h 270"/>
              <a:gd name="T64" fmla="*/ 2147483647 w 820"/>
              <a:gd name="T65" fmla="*/ 214748364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0"/>
              <a:gd name="T100" fmla="*/ 0 h 270"/>
              <a:gd name="T101" fmla="*/ 820 w 820"/>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0" h="270">
                <a:moveTo>
                  <a:pt x="8" y="38"/>
                </a:moveTo>
                <a:lnTo>
                  <a:pt x="0" y="270"/>
                </a:lnTo>
                <a:lnTo>
                  <a:pt x="26" y="110"/>
                </a:lnTo>
                <a:lnTo>
                  <a:pt x="22" y="268"/>
                </a:lnTo>
                <a:lnTo>
                  <a:pt x="58" y="112"/>
                </a:lnTo>
                <a:lnTo>
                  <a:pt x="50" y="268"/>
                </a:lnTo>
                <a:lnTo>
                  <a:pt x="88" y="120"/>
                </a:lnTo>
                <a:lnTo>
                  <a:pt x="84" y="262"/>
                </a:lnTo>
                <a:lnTo>
                  <a:pt x="118" y="116"/>
                </a:lnTo>
                <a:lnTo>
                  <a:pt x="116" y="262"/>
                </a:lnTo>
                <a:lnTo>
                  <a:pt x="148" y="120"/>
                </a:lnTo>
                <a:lnTo>
                  <a:pt x="146" y="262"/>
                </a:lnTo>
                <a:lnTo>
                  <a:pt x="178" y="124"/>
                </a:lnTo>
                <a:lnTo>
                  <a:pt x="170" y="260"/>
                </a:lnTo>
                <a:lnTo>
                  <a:pt x="206" y="128"/>
                </a:lnTo>
                <a:lnTo>
                  <a:pt x="202" y="260"/>
                </a:lnTo>
                <a:lnTo>
                  <a:pt x="236" y="118"/>
                </a:lnTo>
                <a:lnTo>
                  <a:pt x="232" y="260"/>
                </a:lnTo>
                <a:lnTo>
                  <a:pt x="268" y="122"/>
                </a:lnTo>
                <a:lnTo>
                  <a:pt x="268" y="256"/>
                </a:lnTo>
                <a:lnTo>
                  <a:pt x="296" y="128"/>
                </a:lnTo>
                <a:lnTo>
                  <a:pt x="296" y="254"/>
                </a:lnTo>
                <a:lnTo>
                  <a:pt x="328" y="122"/>
                </a:lnTo>
                <a:lnTo>
                  <a:pt x="328" y="252"/>
                </a:lnTo>
                <a:lnTo>
                  <a:pt x="356" y="118"/>
                </a:lnTo>
                <a:lnTo>
                  <a:pt x="356" y="254"/>
                </a:lnTo>
                <a:lnTo>
                  <a:pt x="390" y="124"/>
                </a:lnTo>
                <a:lnTo>
                  <a:pt x="810" y="124"/>
                </a:lnTo>
                <a:lnTo>
                  <a:pt x="820" y="102"/>
                </a:lnTo>
                <a:lnTo>
                  <a:pt x="820" y="16"/>
                </a:lnTo>
                <a:lnTo>
                  <a:pt x="804" y="0"/>
                </a:lnTo>
                <a:lnTo>
                  <a:pt x="36" y="0"/>
                </a:lnTo>
                <a:lnTo>
                  <a:pt x="8" y="38"/>
                </a:lnTo>
                <a:close/>
              </a:path>
            </a:pathLst>
          </a:custGeom>
          <a:solidFill>
            <a:schemeClr val="bg1"/>
          </a:solidFill>
          <a:ln w="9525">
            <a:solidFill>
              <a:schemeClr val="tx1"/>
            </a:solidFill>
            <a:round/>
            <a:headEnd/>
            <a:tailEnd/>
          </a:ln>
        </p:spPr>
        <p:txBody>
          <a:bodyPr wrap="none" anchor="ctr"/>
          <a:lstStyle/>
          <a:p>
            <a:endParaRPr lang="ja-JP" altLang="en-US"/>
          </a:p>
        </p:txBody>
      </p:sp>
      <p:grpSp>
        <p:nvGrpSpPr>
          <p:cNvPr id="43018" name="Group 57"/>
          <p:cNvGrpSpPr>
            <a:grpSpLocks/>
          </p:cNvGrpSpPr>
          <p:nvPr/>
        </p:nvGrpSpPr>
        <p:grpSpPr bwMode="auto">
          <a:xfrm>
            <a:off x="5842000" y="4141806"/>
            <a:ext cx="720725" cy="501650"/>
            <a:chOff x="4528" y="1680"/>
            <a:chExt cx="1160" cy="1032"/>
          </a:xfrm>
        </p:grpSpPr>
        <p:sp>
          <p:nvSpPr>
            <p:cNvPr id="43063" name="Freeform 58"/>
            <p:cNvSpPr>
              <a:spLocks/>
            </p:cNvSpPr>
            <p:nvPr/>
          </p:nvSpPr>
          <p:spPr bwMode="auto">
            <a:xfrm>
              <a:off x="4528" y="1704"/>
              <a:ext cx="664" cy="1008"/>
            </a:xfrm>
            <a:custGeom>
              <a:avLst/>
              <a:gdLst>
                <a:gd name="T0" fmla="*/ 376 w 664"/>
                <a:gd name="T1" fmla="*/ 0 h 1008"/>
                <a:gd name="T2" fmla="*/ 48 w 664"/>
                <a:gd name="T3" fmla="*/ 432 h 1008"/>
                <a:gd name="T4" fmla="*/ 0 w 664"/>
                <a:gd name="T5" fmla="*/ 464 h 1008"/>
                <a:gd name="T6" fmla="*/ 176 w 664"/>
                <a:gd name="T7" fmla="*/ 600 h 1008"/>
                <a:gd name="T8" fmla="*/ 400 w 664"/>
                <a:gd name="T9" fmla="*/ 344 h 1008"/>
                <a:gd name="T10" fmla="*/ 224 w 664"/>
                <a:gd name="T11" fmla="*/ 1008 h 1008"/>
                <a:gd name="T12" fmla="*/ 632 w 664"/>
                <a:gd name="T13" fmla="*/ 944 h 1008"/>
                <a:gd name="T14" fmla="*/ 664 w 664"/>
                <a:gd name="T15" fmla="*/ 552 h 1008"/>
                <a:gd name="T16" fmla="*/ 664 w 664"/>
                <a:gd name="T17" fmla="*/ 112 h 1008"/>
                <a:gd name="T18" fmla="*/ 584 w 664"/>
                <a:gd name="T19" fmla="*/ 152 h 1008"/>
                <a:gd name="T20" fmla="*/ 376 w 664"/>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4"/>
                <a:gd name="T34" fmla="*/ 0 h 1008"/>
                <a:gd name="T35" fmla="*/ 664 w 664"/>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4" h="1008">
                  <a:moveTo>
                    <a:pt x="376" y="0"/>
                  </a:moveTo>
                  <a:lnTo>
                    <a:pt x="48" y="432"/>
                  </a:lnTo>
                  <a:lnTo>
                    <a:pt x="0" y="464"/>
                  </a:lnTo>
                  <a:lnTo>
                    <a:pt x="176" y="600"/>
                  </a:lnTo>
                  <a:lnTo>
                    <a:pt x="400" y="344"/>
                  </a:lnTo>
                  <a:lnTo>
                    <a:pt x="224" y="1008"/>
                  </a:lnTo>
                  <a:lnTo>
                    <a:pt x="632" y="944"/>
                  </a:lnTo>
                  <a:lnTo>
                    <a:pt x="664" y="552"/>
                  </a:lnTo>
                  <a:lnTo>
                    <a:pt x="664" y="112"/>
                  </a:lnTo>
                  <a:lnTo>
                    <a:pt x="584" y="152"/>
                  </a:lnTo>
                  <a:lnTo>
                    <a:pt x="376" y="0"/>
                  </a:lnTo>
                  <a:close/>
                </a:path>
              </a:pathLst>
            </a:custGeom>
            <a:solidFill>
              <a:srgbClr val="FF0066"/>
            </a:solidFill>
            <a:ln w="9525">
              <a:solidFill>
                <a:schemeClr val="tx1"/>
              </a:solidFill>
              <a:round/>
              <a:headEnd/>
              <a:tailEnd/>
            </a:ln>
          </p:spPr>
          <p:txBody>
            <a:bodyPr wrap="none" anchor="ctr"/>
            <a:lstStyle/>
            <a:p>
              <a:endParaRPr lang="ja-JP" altLang="en-US"/>
            </a:p>
          </p:txBody>
        </p:sp>
        <p:sp>
          <p:nvSpPr>
            <p:cNvPr id="43064" name="Freeform 59"/>
            <p:cNvSpPr>
              <a:spLocks/>
            </p:cNvSpPr>
            <p:nvPr/>
          </p:nvSpPr>
          <p:spPr bwMode="auto">
            <a:xfrm flipH="1">
              <a:off x="5024" y="1680"/>
              <a:ext cx="664" cy="1008"/>
            </a:xfrm>
            <a:custGeom>
              <a:avLst/>
              <a:gdLst>
                <a:gd name="T0" fmla="*/ 376 w 664"/>
                <a:gd name="T1" fmla="*/ 0 h 1008"/>
                <a:gd name="T2" fmla="*/ 48 w 664"/>
                <a:gd name="T3" fmla="*/ 432 h 1008"/>
                <a:gd name="T4" fmla="*/ 0 w 664"/>
                <a:gd name="T5" fmla="*/ 464 h 1008"/>
                <a:gd name="T6" fmla="*/ 176 w 664"/>
                <a:gd name="T7" fmla="*/ 600 h 1008"/>
                <a:gd name="T8" fmla="*/ 400 w 664"/>
                <a:gd name="T9" fmla="*/ 344 h 1008"/>
                <a:gd name="T10" fmla="*/ 224 w 664"/>
                <a:gd name="T11" fmla="*/ 1008 h 1008"/>
                <a:gd name="T12" fmla="*/ 632 w 664"/>
                <a:gd name="T13" fmla="*/ 944 h 1008"/>
                <a:gd name="T14" fmla="*/ 664 w 664"/>
                <a:gd name="T15" fmla="*/ 552 h 1008"/>
                <a:gd name="T16" fmla="*/ 664 w 664"/>
                <a:gd name="T17" fmla="*/ 112 h 1008"/>
                <a:gd name="T18" fmla="*/ 584 w 664"/>
                <a:gd name="T19" fmla="*/ 152 h 1008"/>
                <a:gd name="T20" fmla="*/ 376 w 664"/>
                <a:gd name="T21" fmla="*/ 0 h 10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4"/>
                <a:gd name="T34" fmla="*/ 0 h 1008"/>
                <a:gd name="T35" fmla="*/ 664 w 664"/>
                <a:gd name="T36" fmla="*/ 1008 h 10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4" h="1008">
                  <a:moveTo>
                    <a:pt x="376" y="0"/>
                  </a:moveTo>
                  <a:lnTo>
                    <a:pt x="48" y="432"/>
                  </a:lnTo>
                  <a:lnTo>
                    <a:pt x="0" y="464"/>
                  </a:lnTo>
                  <a:lnTo>
                    <a:pt x="176" y="600"/>
                  </a:lnTo>
                  <a:lnTo>
                    <a:pt x="400" y="344"/>
                  </a:lnTo>
                  <a:lnTo>
                    <a:pt x="224" y="1008"/>
                  </a:lnTo>
                  <a:lnTo>
                    <a:pt x="632" y="944"/>
                  </a:lnTo>
                  <a:lnTo>
                    <a:pt x="664" y="552"/>
                  </a:lnTo>
                  <a:lnTo>
                    <a:pt x="664" y="112"/>
                  </a:lnTo>
                  <a:lnTo>
                    <a:pt x="584" y="152"/>
                  </a:lnTo>
                  <a:lnTo>
                    <a:pt x="376" y="0"/>
                  </a:lnTo>
                  <a:close/>
                </a:path>
              </a:pathLst>
            </a:custGeom>
            <a:solidFill>
              <a:srgbClr val="FF0066"/>
            </a:solidFill>
            <a:ln w="9525">
              <a:solidFill>
                <a:schemeClr val="tx1"/>
              </a:solidFill>
              <a:round/>
              <a:headEnd/>
              <a:tailEnd/>
            </a:ln>
          </p:spPr>
          <p:txBody>
            <a:bodyPr wrap="none" anchor="ctr"/>
            <a:lstStyle/>
            <a:p>
              <a:endParaRPr lang="ja-JP" altLang="en-US"/>
            </a:p>
          </p:txBody>
        </p:sp>
      </p:grpSp>
      <p:grpSp>
        <p:nvGrpSpPr>
          <p:cNvPr id="43019" name="Group 28"/>
          <p:cNvGrpSpPr>
            <a:grpSpLocks/>
          </p:cNvGrpSpPr>
          <p:nvPr/>
        </p:nvGrpSpPr>
        <p:grpSpPr bwMode="auto">
          <a:xfrm>
            <a:off x="1384300" y="4179906"/>
            <a:ext cx="584200" cy="522287"/>
            <a:chOff x="824" y="2062"/>
            <a:chExt cx="408" cy="369"/>
          </a:xfrm>
        </p:grpSpPr>
        <p:sp>
          <p:nvSpPr>
            <p:cNvPr id="43059" name="Freeform 50"/>
            <p:cNvSpPr>
              <a:spLocks/>
            </p:cNvSpPr>
            <p:nvPr/>
          </p:nvSpPr>
          <p:spPr bwMode="auto">
            <a:xfrm>
              <a:off x="875" y="2129"/>
              <a:ext cx="346" cy="197"/>
            </a:xfrm>
            <a:custGeom>
              <a:avLst/>
              <a:gdLst>
                <a:gd name="T0" fmla="*/ 0 w 600"/>
                <a:gd name="T1" fmla="*/ 1 h 350"/>
                <a:gd name="T2" fmla="*/ 7 w 600"/>
                <a:gd name="T3" fmla="*/ 16 h 350"/>
                <a:gd name="T4" fmla="*/ 30 w 600"/>
                <a:gd name="T5" fmla="*/ 17 h 350"/>
                <a:gd name="T6" fmla="*/ 38 w 600"/>
                <a:gd name="T7" fmla="*/ 0 h 350"/>
                <a:gd name="T8" fmla="*/ 0 60000 65536"/>
                <a:gd name="T9" fmla="*/ 0 60000 65536"/>
                <a:gd name="T10" fmla="*/ 0 60000 65536"/>
                <a:gd name="T11" fmla="*/ 0 60000 65536"/>
                <a:gd name="T12" fmla="*/ 0 w 600"/>
                <a:gd name="T13" fmla="*/ 0 h 350"/>
                <a:gd name="T14" fmla="*/ 600 w 600"/>
                <a:gd name="T15" fmla="*/ 350 h 350"/>
              </a:gdLst>
              <a:ahLst/>
              <a:cxnLst>
                <a:cxn ang="T8">
                  <a:pos x="T0" y="T1"/>
                </a:cxn>
                <a:cxn ang="T9">
                  <a:pos x="T2" y="T3"/>
                </a:cxn>
                <a:cxn ang="T10">
                  <a:pos x="T4" y="T5"/>
                </a:cxn>
                <a:cxn ang="T11">
                  <a:pos x="T6" y="T7"/>
                </a:cxn>
              </a:cxnLst>
              <a:rect l="T12" t="T13" r="T14" b="T15"/>
              <a:pathLst>
                <a:path w="600" h="350">
                  <a:moveTo>
                    <a:pt x="0" y="16"/>
                  </a:moveTo>
                  <a:cubicBezTo>
                    <a:pt x="20" y="123"/>
                    <a:pt x="41" y="231"/>
                    <a:pt x="120" y="280"/>
                  </a:cubicBezTo>
                  <a:cubicBezTo>
                    <a:pt x="198" y="328"/>
                    <a:pt x="392" y="350"/>
                    <a:pt x="472" y="304"/>
                  </a:cubicBezTo>
                  <a:cubicBezTo>
                    <a:pt x="552" y="257"/>
                    <a:pt x="576" y="128"/>
                    <a:pt x="600" y="0"/>
                  </a:cubicBezTo>
                </a:path>
              </a:pathLst>
            </a:custGeom>
            <a:solidFill>
              <a:schemeClr val="accent1"/>
            </a:solidFill>
            <a:ln w="9525">
              <a:solidFill>
                <a:schemeClr val="tx1"/>
              </a:solidFill>
              <a:round/>
              <a:headEnd/>
              <a:tailEnd/>
            </a:ln>
          </p:spPr>
          <p:txBody>
            <a:bodyPr wrap="none" anchor="ctr"/>
            <a:lstStyle/>
            <a:p>
              <a:endParaRPr lang="ja-JP" altLang="en-US"/>
            </a:p>
          </p:txBody>
        </p:sp>
        <p:sp>
          <p:nvSpPr>
            <p:cNvPr id="43060" name="Oval 51"/>
            <p:cNvSpPr>
              <a:spLocks noChangeArrowheads="1"/>
            </p:cNvSpPr>
            <p:nvPr/>
          </p:nvSpPr>
          <p:spPr bwMode="auto">
            <a:xfrm>
              <a:off x="875" y="2062"/>
              <a:ext cx="357" cy="117"/>
            </a:xfrm>
            <a:prstGeom prst="ellipse">
              <a:avLst/>
            </a:prstGeom>
            <a:solidFill>
              <a:schemeClr val="bg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61" name="Line 53"/>
            <p:cNvSpPr>
              <a:spLocks noChangeShapeType="1"/>
            </p:cNvSpPr>
            <p:nvPr/>
          </p:nvSpPr>
          <p:spPr bwMode="auto">
            <a:xfrm>
              <a:off x="824" y="2346"/>
              <a:ext cx="369" cy="3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062" name="Line 54"/>
            <p:cNvSpPr>
              <a:spLocks noChangeShapeType="1"/>
            </p:cNvSpPr>
            <p:nvPr/>
          </p:nvSpPr>
          <p:spPr bwMode="auto">
            <a:xfrm>
              <a:off x="824" y="2396"/>
              <a:ext cx="369" cy="35"/>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3020" name="Group 33"/>
          <p:cNvGrpSpPr>
            <a:grpSpLocks/>
          </p:cNvGrpSpPr>
          <p:nvPr/>
        </p:nvGrpSpPr>
        <p:grpSpPr bwMode="auto">
          <a:xfrm>
            <a:off x="2778125" y="4062431"/>
            <a:ext cx="371475" cy="657225"/>
            <a:chOff x="1416" y="1848"/>
            <a:chExt cx="424" cy="648"/>
          </a:xfrm>
        </p:grpSpPr>
        <p:sp>
          <p:nvSpPr>
            <p:cNvPr id="43052" name="Freeform 35"/>
            <p:cNvSpPr>
              <a:spLocks/>
            </p:cNvSpPr>
            <p:nvPr/>
          </p:nvSpPr>
          <p:spPr bwMode="auto">
            <a:xfrm>
              <a:off x="1609" y="2273"/>
              <a:ext cx="77" cy="223"/>
            </a:xfrm>
            <a:custGeom>
              <a:avLst/>
              <a:gdLst>
                <a:gd name="T0" fmla="*/ 0 w 96"/>
                <a:gd name="T1" fmla="*/ 0 h 288"/>
                <a:gd name="T2" fmla="*/ 0 w 96"/>
                <a:gd name="T3" fmla="*/ 81 h 288"/>
                <a:gd name="T4" fmla="*/ 32 w 96"/>
                <a:gd name="T5" fmla="*/ 81 h 288"/>
                <a:gd name="T6" fmla="*/ 32 w 96"/>
                <a:gd name="T7" fmla="*/ 0 h 288"/>
                <a:gd name="T8" fmla="*/ 0 w 96"/>
                <a:gd name="T9" fmla="*/ 0 h 288"/>
                <a:gd name="T10" fmla="*/ 0 60000 65536"/>
                <a:gd name="T11" fmla="*/ 0 60000 65536"/>
                <a:gd name="T12" fmla="*/ 0 60000 65536"/>
                <a:gd name="T13" fmla="*/ 0 60000 65536"/>
                <a:gd name="T14" fmla="*/ 0 60000 65536"/>
                <a:gd name="T15" fmla="*/ 0 w 96"/>
                <a:gd name="T16" fmla="*/ 0 h 288"/>
                <a:gd name="T17" fmla="*/ 96 w 96"/>
                <a:gd name="T18" fmla="*/ 288 h 288"/>
              </a:gdLst>
              <a:ahLst/>
              <a:cxnLst>
                <a:cxn ang="T10">
                  <a:pos x="T0" y="T1"/>
                </a:cxn>
                <a:cxn ang="T11">
                  <a:pos x="T2" y="T3"/>
                </a:cxn>
                <a:cxn ang="T12">
                  <a:pos x="T4" y="T5"/>
                </a:cxn>
                <a:cxn ang="T13">
                  <a:pos x="T6" y="T7"/>
                </a:cxn>
                <a:cxn ang="T14">
                  <a:pos x="T8" y="T9"/>
                </a:cxn>
              </a:cxnLst>
              <a:rect l="T15" t="T16" r="T17" b="T18"/>
              <a:pathLst>
                <a:path w="96" h="288">
                  <a:moveTo>
                    <a:pt x="0" y="0"/>
                  </a:moveTo>
                  <a:lnTo>
                    <a:pt x="0" y="288"/>
                  </a:lnTo>
                  <a:lnTo>
                    <a:pt x="96" y="288"/>
                  </a:lnTo>
                  <a:lnTo>
                    <a:pt x="96" y="0"/>
                  </a:lnTo>
                  <a:lnTo>
                    <a:pt x="0" y="0"/>
                  </a:lnTo>
                  <a:close/>
                </a:path>
              </a:pathLst>
            </a:custGeom>
            <a:solidFill>
              <a:schemeClr val="bg1"/>
            </a:solidFill>
            <a:ln w="12700">
              <a:solidFill>
                <a:srgbClr val="808080"/>
              </a:solidFill>
              <a:round/>
              <a:headEnd/>
              <a:tailEnd/>
            </a:ln>
          </p:spPr>
          <p:txBody>
            <a:bodyPr wrap="none" anchor="ctr"/>
            <a:lstStyle/>
            <a:p>
              <a:endParaRPr lang="ja-JP" altLang="en-US"/>
            </a:p>
          </p:txBody>
        </p:sp>
        <p:sp>
          <p:nvSpPr>
            <p:cNvPr id="43053" name="Freeform 32"/>
            <p:cNvSpPr>
              <a:spLocks/>
            </p:cNvSpPr>
            <p:nvPr/>
          </p:nvSpPr>
          <p:spPr bwMode="auto">
            <a:xfrm>
              <a:off x="1416" y="1955"/>
              <a:ext cx="424" cy="394"/>
            </a:xfrm>
            <a:custGeom>
              <a:avLst/>
              <a:gdLst>
                <a:gd name="T0" fmla="*/ 122 w 344"/>
                <a:gd name="T1" fmla="*/ 0 h 1000"/>
                <a:gd name="T2" fmla="*/ 889 w 344"/>
                <a:gd name="T3" fmla="*/ 0 h 1000"/>
                <a:gd name="T4" fmla="*/ 4671 w 344"/>
                <a:gd name="T5" fmla="*/ 0 h 1000"/>
                <a:gd name="T6" fmla="*/ 5428 w 344"/>
                <a:gd name="T7" fmla="*/ 0 h 1000"/>
                <a:gd name="T8" fmla="*/ 4671 w 344"/>
                <a:gd name="T9" fmla="*/ 1 h 1000"/>
                <a:gd name="T10" fmla="*/ 1650 w 344"/>
                <a:gd name="T11" fmla="*/ 1 h 1000"/>
                <a:gd name="T12" fmla="*/ 122 w 344"/>
                <a:gd name="T13" fmla="*/ 0 h 1000"/>
                <a:gd name="T14" fmla="*/ 0 60000 65536"/>
                <a:gd name="T15" fmla="*/ 0 60000 65536"/>
                <a:gd name="T16" fmla="*/ 0 60000 65536"/>
                <a:gd name="T17" fmla="*/ 0 60000 65536"/>
                <a:gd name="T18" fmla="*/ 0 60000 65536"/>
                <a:gd name="T19" fmla="*/ 0 60000 65536"/>
                <a:gd name="T20" fmla="*/ 0 60000 65536"/>
                <a:gd name="T21" fmla="*/ 0 w 344"/>
                <a:gd name="T22" fmla="*/ 0 h 1000"/>
                <a:gd name="T23" fmla="*/ 344 w 344"/>
                <a:gd name="T24" fmla="*/ 1000 h 1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4" h="1000">
                  <a:moveTo>
                    <a:pt x="8" y="392"/>
                  </a:moveTo>
                  <a:cubicBezTo>
                    <a:pt x="0" y="248"/>
                    <a:pt x="8" y="112"/>
                    <a:pt x="56" y="56"/>
                  </a:cubicBezTo>
                  <a:cubicBezTo>
                    <a:pt x="104" y="0"/>
                    <a:pt x="248" y="0"/>
                    <a:pt x="296" y="56"/>
                  </a:cubicBezTo>
                  <a:cubicBezTo>
                    <a:pt x="344" y="112"/>
                    <a:pt x="344" y="256"/>
                    <a:pt x="344" y="392"/>
                  </a:cubicBezTo>
                  <a:cubicBezTo>
                    <a:pt x="344" y="528"/>
                    <a:pt x="335" y="784"/>
                    <a:pt x="296" y="872"/>
                  </a:cubicBezTo>
                  <a:cubicBezTo>
                    <a:pt x="256" y="959"/>
                    <a:pt x="152" y="1000"/>
                    <a:pt x="104" y="920"/>
                  </a:cubicBezTo>
                  <a:cubicBezTo>
                    <a:pt x="56" y="840"/>
                    <a:pt x="15" y="535"/>
                    <a:pt x="8" y="392"/>
                  </a:cubicBezTo>
                  <a:close/>
                </a:path>
              </a:pathLst>
            </a:custGeom>
            <a:solidFill>
              <a:schemeClr val="bg1"/>
            </a:solidFill>
            <a:ln w="9525">
              <a:solidFill>
                <a:schemeClr val="tx1"/>
              </a:solidFill>
              <a:round/>
              <a:headEnd/>
              <a:tailEnd/>
            </a:ln>
          </p:spPr>
          <p:txBody>
            <a:bodyPr wrap="none" anchor="ctr"/>
            <a:lstStyle/>
            <a:p>
              <a:endParaRPr lang="ja-JP" altLang="en-US"/>
            </a:p>
          </p:txBody>
        </p:sp>
        <p:sp>
          <p:nvSpPr>
            <p:cNvPr id="43054" name="Oval 33"/>
            <p:cNvSpPr>
              <a:spLocks noChangeArrowheads="1"/>
            </p:cNvSpPr>
            <p:nvPr/>
          </p:nvSpPr>
          <p:spPr bwMode="auto">
            <a:xfrm>
              <a:off x="1493" y="2170"/>
              <a:ext cx="308" cy="72"/>
            </a:xfrm>
            <a:prstGeom prst="ellipse">
              <a:avLst/>
            </a:prstGeom>
            <a:solidFill>
              <a:schemeClr val="accent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55" name="Freeform 34"/>
            <p:cNvSpPr>
              <a:spLocks/>
            </p:cNvSpPr>
            <p:nvPr/>
          </p:nvSpPr>
          <p:spPr bwMode="auto">
            <a:xfrm>
              <a:off x="1487" y="2003"/>
              <a:ext cx="320" cy="167"/>
            </a:xfrm>
            <a:custGeom>
              <a:avLst/>
              <a:gdLst>
                <a:gd name="T0" fmla="*/ 2 w 399"/>
                <a:gd name="T1" fmla="*/ 51 h 224"/>
                <a:gd name="T2" fmla="*/ 18 w 399"/>
                <a:gd name="T3" fmla="*/ 7 h 224"/>
                <a:gd name="T4" fmla="*/ 114 w 399"/>
                <a:gd name="T5" fmla="*/ 7 h 224"/>
                <a:gd name="T6" fmla="*/ 130 w 399"/>
                <a:gd name="T7" fmla="*/ 51 h 224"/>
                <a:gd name="T8" fmla="*/ 0 60000 65536"/>
                <a:gd name="T9" fmla="*/ 0 60000 65536"/>
                <a:gd name="T10" fmla="*/ 0 60000 65536"/>
                <a:gd name="T11" fmla="*/ 0 60000 65536"/>
                <a:gd name="T12" fmla="*/ 0 w 399"/>
                <a:gd name="T13" fmla="*/ 0 h 224"/>
                <a:gd name="T14" fmla="*/ 399 w 399"/>
                <a:gd name="T15" fmla="*/ 224 h 224"/>
              </a:gdLst>
              <a:ahLst/>
              <a:cxnLst>
                <a:cxn ang="T8">
                  <a:pos x="T0" y="T1"/>
                </a:cxn>
                <a:cxn ang="T9">
                  <a:pos x="T2" y="T3"/>
                </a:cxn>
                <a:cxn ang="T10">
                  <a:pos x="T4" y="T5"/>
                </a:cxn>
                <a:cxn ang="T11">
                  <a:pos x="T6" y="T7"/>
                </a:cxn>
              </a:cxnLst>
              <a:rect l="T12" t="T13" r="T14" b="T15"/>
              <a:pathLst>
                <a:path w="399" h="224">
                  <a:moveTo>
                    <a:pt x="8" y="224"/>
                  </a:moveTo>
                  <a:cubicBezTo>
                    <a:pt x="4" y="143"/>
                    <a:pt x="0" y="63"/>
                    <a:pt x="56" y="32"/>
                  </a:cubicBezTo>
                  <a:cubicBezTo>
                    <a:pt x="111" y="0"/>
                    <a:pt x="288" y="0"/>
                    <a:pt x="344" y="32"/>
                  </a:cubicBezTo>
                  <a:cubicBezTo>
                    <a:pt x="399" y="63"/>
                    <a:pt x="395" y="143"/>
                    <a:pt x="392" y="2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43056" name="Group 36"/>
            <p:cNvGrpSpPr>
              <a:grpSpLocks/>
            </p:cNvGrpSpPr>
            <p:nvPr/>
          </p:nvGrpSpPr>
          <p:grpSpPr bwMode="auto">
            <a:xfrm>
              <a:off x="1609" y="1848"/>
              <a:ext cx="231" cy="72"/>
              <a:chOff x="1848" y="1824"/>
              <a:chExt cx="288" cy="96"/>
            </a:xfrm>
          </p:grpSpPr>
          <p:sp>
            <p:nvSpPr>
              <p:cNvPr id="43057" name="Oval 37"/>
              <p:cNvSpPr>
                <a:spLocks noChangeArrowheads="1"/>
              </p:cNvSpPr>
              <p:nvPr/>
            </p:nvSpPr>
            <p:spPr bwMode="auto">
              <a:xfrm>
                <a:off x="1896" y="1848"/>
                <a:ext cx="240" cy="48"/>
              </a:xfrm>
              <a:prstGeom prst="ellipse">
                <a:avLst/>
              </a:prstGeom>
              <a:solidFill>
                <a:schemeClr val="bg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58" name="Oval 38"/>
              <p:cNvSpPr>
                <a:spLocks noChangeArrowheads="1"/>
              </p:cNvSpPr>
              <p:nvPr/>
            </p:nvSpPr>
            <p:spPr bwMode="auto">
              <a:xfrm>
                <a:off x="1848" y="1824"/>
                <a:ext cx="96" cy="96"/>
              </a:xfrm>
              <a:prstGeom prst="ellipse">
                <a:avLst/>
              </a:prstGeom>
              <a:solidFill>
                <a:schemeClr val="bg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grpSp>
      </p:grpSp>
      <p:grpSp>
        <p:nvGrpSpPr>
          <p:cNvPr id="43021" name="Group 41"/>
          <p:cNvGrpSpPr>
            <a:grpSpLocks/>
          </p:cNvGrpSpPr>
          <p:nvPr/>
        </p:nvGrpSpPr>
        <p:grpSpPr bwMode="auto">
          <a:xfrm>
            <a:off x="3738563" y="4125931"/>
            <a:ext cx="831850" cy="471487"/>
            <a:chOff x="2521" y="3488"/>
            <a:chExt cx="940" cy="561"/>
          </a:xfrm>
        </p:grpSpPr>
        <p:grpSp>
          <p:nvGrpSpPr>
            <p:cNvPr id="43046" name="Group 41"/>
            <p:cNvGrpSpPr>
              <a:grpSpLocks/>
            </p:cNvGrpSpPr>
            <p:nvPr/>
          </p:nvGrpSpPr>
          <p:grpSpPr bwMode="auto">
            <a:xfrm>
              <a:off x="2521" y="3488"/>
              <a:ext cx="940" cy="561"/>
              <a:chOff x="2513" y="2032"/>
              <a:chExt cx="940" cy="561"/>
            </a:xfrm>
          </p:grpSpPr>
          <p:sp>
            <p:nvSpPr>
              <p:cNvPr id="43048" name="Freeform 42"/>
              <p:cNvSpPr>
                <a:spLocks/>
              </p:cNvSpPr>
              <p:nvPr/>
            </p:nvSpPr>
            <p:spPr bwMode="auto">
              <a:xfrm>
                <a:off x="2513" y="2171"/>
                <a:ext cx="940" cy="422"/>
              </a:xfrm>
              <a:custGeom>
                <a:avLst/>
                <a:gdLst>
                  <a:gd name="T0" fmla="*/ 15 w 1084"/>
                  <a:gd name="T1" fmla="*/ 341 h 422"/>
                  <a:gd name="T2" fmla="*/ 22 w 1084"/>
                  <a:gd name="T3" fmla="*/ 101 h 422"/>
                  <a:gd name="T4" fmla="*/ 47 w 1084"/>
                  <a:gd name="T5" fmla="*/ 29 h 422"/>
                  <a:gd name="T6" fmla="*/ 60 w 1084"/>
                  <a:gd name="T7" fmla="*/ 13 h 422"/>
                  <a:gd name="T8" fmla="*/ 66 w 1084"/>
                  <a:gd name="T9" fmla="*/ 5 h 422"/>
                  <a:gd name="T10" fmla="*/ 87 w 1084"/>
                  <a:gd name="T11" fmla="*/ 13 h 422"/>
                  <a:gd name="T12" fmla="*/ 91 w 1084"/>
                  <a:gd name="T13" fmla="*/ 61 h 422"/>
                  <a:gd name="T14" fmla="*/ 93 w 1084"/>
                  <a:gd name="T15" fmla="*/ 85 h 422"/>
                  <a:gd name="T16" fmla="*/ 98 w 1084"/>
                  <a:gd name="T17" fmla="*/ 269 h 422"/>
                  <a:gd name="T18" fmla="*/ 115 w 1084"/>
                  <a:gd name="T19" fmla="*/ 277 h 422"/>
                  <a:gd name="T20" fmla="*/ 277 w 1084"/>
                  <a:gd name="T21" fmla="*/ 293 h 422"/>
                  <a:gd name="T22" fmla="*/ 212 w 1084"/>
                  <a:gd name="T23" fmla="*/ 405 h 422"/>
                  <a:gd name="T24" fmla="*/ 15 w 1084"/>
                  <a:gd name="T25" fmla="*/ 381 h 422"/>
                  <a:gd name="T26" fmla="*/ 15 w 1084"/>
                  <a:gd name="T27" fmla="*/ 341 h 4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84"/>
                  <a:gd name="T43" fmla="*/ 0 h 422"/>
                  <a:gd name="T44" fmla="*/ 1084 w 1084"/>
                  <a:gd name="T45" fmla="*/ 422 h 4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84" h="422">
                    <a:moveTo>
                      <a:pt x="55" y="341"/>
                    </a:moveTo>
                    <a:cubicBezTo>
                      <a:pt x="11" y="268"/>
                      <a:pt x="0" y="153"/>
                      <a:pt x="79" y="101"/>
                    </a:cubicBezTo>
                    <a:cubicBezTo>
                      <a:pt x="98" y="71"/>
                      <a:pt x="132" y="40"/>
                      <a:pt x="167" y="29"/>
                    </a:cubicBezTo>
                    <a:cubicBezTo>
                      <a:pt x="183" y="23"/>
                      <a:pt x="199" y="18"/>
                      <a:pt x="215" y="13"/>
                    </a:cubicBezTo>
                    <a:cubicBezTo>
                      <a:pt x="223" y="10"/>
                      <a:pt x="239" y="5"/>
                      <a:pt x="239" y="5"/>
                    </a:cubicBezTo>
                    <a:cubicBezTo>
                      <a:pt x="263" y="7"/>
                      <a:pt x="290" y="0"/>
                      <a:pt x="311" y="13"/>
                    </a:cubicBezTo>
                    <a:cubicBezTo>
                      <a:pt x="325" y="22"/>
                      <a:pt x="321" y="45"/>
                      <a:pt x="327" y="61"/>
                    </a:cubicBezTo>
                    <a:cubicBezTo>
                      <a:pt x="329" y="69"/>
                      <a:pt x="335" y="85"/>
                      <a:pt x="335" y="85"/>
                    </a:cubicBezTo>
                    <a:cubicBezTo>
                      <a:pt x="335" y="92"/>
                      <a:pt x="346" y="264"/>
                      <a:pt x="351" y="269"/>
                    </a:cubicBezTo>
                    <a:cubicBezTo>
                      <a:pt x="365" y="284"/>
                      <a:pt x="393" y="276"/>
                      <a:pt x="415" y="277"/>
                    </a:cubicBezTo>
                    <a:cubicBezTo>
                      <a:pt x="609" y="284"/>
                      <a:pt x="804" y="285"/>
                      <a:pt x="999" y="293"/>
                    </a:cubicBezTo>
                    <a:cubicBezTo>
                      <a:pt x="1084" y="421"/>
                      <a:pt x="794" y="403"/>
                      <a:pt x="767" y="405"/>
                    </a:cubicBezTo>
                    <a:cubicBezTo>
                      <a:pt x="609" y="402"/>
                      <a:pt x="264" y="422"/>
                      <a:pt x="55" y="381"/>
                    </a:cubicBezTo>
                    <a:cubicBezTo>
                      <a:pt x="21" y="358"/>
                      <a:pt x="24" y="371"/>
                      <a:pt x="55" y="341"/>
                    </a:cubicBezTo>
                    <a:close/>
                  </a:path>
                </a:pathLst>
              </a:custGeom>
              <a:solidFill>
                <a:schemeClr val="bg1"/>
              </a:solidFill>
              <a:ln w="9525">
                <a:solidFill>
                  <a:schemeClr val="tx1"/>
                </a:solidFill>
                <a:round/>
                <a:headEnd/>
                <a:tailEnd/>
              </a:ln>
            </p:spPr>
            <p:txBody>
              <a:bodyPr wrap="none" anchor="ctr"/>
              <a:lstStyle/>
              <a:p>
                <a:endParaRPr lang="ja-JP" altLang="en-US"/>
              </a:p>
            </p:txBody>
          </p:sp>
          <p:grpSp>
            <p:nvGrpSpPr>
              <p:cNvPr id="43049" name="Group 43"/>
              <p:cNvGrpSpPr>
                <a:grpSpLocks/>
              </p:cNvGrpSpPr>
              <p:nvPr/>
            </p:nvGrpSpPr>
            <p:grpSpPr bwMode="auto">
              <a:xfrm>
                <a:off x="2640" y="2032"/>
                <a:ext cx="288" cy="96"/>
                <a:chOff x="1848" y="1824"/>
                <a:chExt cx="288" cy="96"/>
              </a:xfrm>
            </p:grpSpPr>
            <p:sp>
              <p:nvSpPr>
                <p:cNvPr id="43050" name="Oval 44"/>
                <p:cNvSpPr>
                  <a:spLocks noChangeArrowheads="1"/>
                </p:cNvSpPr>
                <p:nvPr/>
              </p:nvSpPr>
              <p:spPr bwMode="auto">
                <a:xfrm>
                  <a:off x="1896" y="1848"/>
                  <a:ext cx="240" cy="48"/>
                </a:xfrm>
                <a:prstGeom prst="ellipse">
                  <a:avLst/>
                </a:prstGeom>
                <a:solidFill>
                  <a:schemeClr val="bg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sp>
              <p:nvSpPr>
                <p:cNvPr id="43051" name="Oval 45"/>
                <p:cNvSpPr>
                  <a:spLocks noChangeArrowheads="1"/>
                </p:cNvSpPr>
                <p:nvPr/>
              </p:nvSpPr>
              <p:spPr bwMode="auto">
                <a:xfrm>
                  <a:off x="1848" y="1824"/>
                  <a:ext cx="96" cy="96"/>
                </a:xfrm>
                <a:prstGeom prst="ellipse">
                  <a:avLst/>
                </a:prstGeom>
                <a:solidFill>
                  <a:schemeClr val="bg1"/>
                </a:solidFill>
                <a:ln w="9525">
                  <a:solidFill>
                    <a:schemeClr val="tx1"/>
                  </a:solidFill>
                  <a:round/>
                  <a:headEnd/>
                  <a:tailEnd/>
                </a:ln>
              </p:spPr>
              <p:txBody>
                <a:bodyPr wrap="none" anchor="ctr"/>
                <a:lstStyle/>
                <a:p>
                  <a:pPr defTabSz="457200"/>
                  <a:endParaRPr lang="ja-JP" altLang="en-US" sz="1800">
                    <a:latin typeface="Calibri" pitchFamily="34" charset="0"/>
                  </a:endParaRPr>
                </a:p>
              </p:txBody>
            </p:sp>
          </p:grpSp>
        </p:grpSp>
        <p:sp>
          <p:nvSpPr>
            <p:cNvPr id="43047" name="Freeform 46"/>
            <p:cNvSpPr>
              <a:spLocks/>
            </p:cNvSpPr>
            <p:nvPr/>
          </p:nvSpPr>
          <p:spPr bwMode="auto">
            <a:xfrm>
              <a:off x="2712" y="3704"/>
              <a:ext cx="88" cy="267"/>
            </a:xfrm>
            <a:custGeom>
              <a:avLst/>
              <a:gdLst>
                <a:gd name="T0" fmla="*/ 64 w 88"/>
                <a:gd name="T1" fmla="*/ 0 h 267"/>
                <a:gd name="T2" fmla="*/ 0 w 88"/>
                <a:gd name="T3" fmla="*/ 88 h 267"/>
                <a:gd name="T4" fmla="*/ 8 w 88"/>
                <a:gd name="T5" fmla="*/ 240 h 267"/>
                <a:gd name="T6" fmla="*/ 16 w 88"/>
                <a:gd name="T7" fmla="*/ 264 h 267"/>
                <a:gd name="T8" fmla="*/ 40 w 88"/>
                <a:gd name="T9" fmla="*/ 256 h 267"/>
                <a:gd name="T10" fmla="*/ 56 w 88"/>
                <a:gd name="T11" fmla="*/ 232 h 267"/>
                <a:gd name="T12" fmla="*/ 80 w 88"/>
                <a:gd name="T13" fmla="*/ 240 h 267"/>
                <a:gd name="T14" fmla="*/ 88 w 88"/>
                <a:gd name="T15" fmla="*/ 208 h 267"/>
                <a:gd name="T16" fmla="*/ 80 w 88"/>
                <a:gd name="T17" fmla="*/ 120 h 267"/>
                <a:gd name="T18" fmla="*/ 64 w 88"/>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
                <a:gd name="T31" fmla="*/ 0 h 267"/>
                <a:gd name="T32" fmla="*/ 88 w 88"/>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 h="267">
                  <a:moveTo>
                    <a:pt x="64" y="0"/>
                  </a:moveTo>
                  <a:cubicBezTo>
                    <a:pt x="23" y="13"/>
                    <a:pt x="12" y="49"/>
                    <a:pt x="0" y="88"/>
                  </a:cubicBezTo>
                  <a:cubicBezTo>
                    <a:pt x="2" y="138"/>
                    <a:pt x="3" y="189"/>
                    <a:pt x="8" y="240"/>
                  </a:cubicBezTo>
                  <a:cubicBezTo>
                    <a:pt x="8" y="248"/>
                    <a:pt x="8" y="260"/>
                    <a:pt x="16" y="264"/>
                  </a:cubicBezTo>
                  <a:cubicBezTo>
                    <a:pt x="23" y="267"/>
                    <a:pt x="32" y="258"/>
                    <a:pt x="40" y="256"/>
                  </a:cubicBezTo>
                  <a:cubicBezTo>
                    <a:pt x="45" y="248"/>
                    <a:pt x="47" y="235"/>
                    <a:pt x="56" y="232"/>
                  </a:cubicBezTo>
                  <a:cubicBezTo>
                    <a:pt x="63" y="228"/>
                    <a:pt x="73" y="245"/>
                    <a:pt x="80" y="240"/>
                  </a:cubicBezTo>
                  <a:cubicBezTo>
                    <a:pt x="88" y="233"/>
                    <a:pt x="85" y="218"/>
                    <a:pt x="88" y="208"/>
                  </a:cubicBezTo>
                  <a:cubicBezTo>
                    <a:pt x="85" y="178"/>
                    <a:pt x="83" y="149"/>
                    <a:pt x="80" y="120"/>
                  </a:cubicBezTo>
                  <a:cubicBezTo>
                    <a:pt x="74" y="78"/>
                    <a:pt x="50" y="40"/>
                    <a:pt x="64" y="0"/>
                  </a:cubicBezTo>
                  <a:close/>
                </a:path>
              </a:pathLst>
            </a:custGeom>
            <a:solidFill>
              <a:schemeClr val="accent1"/>
            </a:solidFill>
            <a:ln w="9525">
              <a:solidFill>
                <a:schemeClr val="tx1"/>
              </a:solidFill>
              <a:round/>
              <a:headEnd/>
              <a:tailEnd/>
            </a:ln>
          </p:spPr>
          <p:txBody>
            <a:bodyPr wrap="none" anchor="ctr"/>
            <a:lstStyle/>
            <a:p>
              <a:endParaRPr lang="ja-JP" altLang="en-US"/>
            </a:p>
          </p:txBody>
        </p:sp>
      </p:grpSp>
      <p:sp>
        <p:nvSpPr>
          <p:cNvPr id="43022" name="テキスト ボックス 5"/>
          <p:cNvSpPr txBox="1">
            <a:spLocks noChangeArrowheads="1"/>
          </p:cNvSpPr>
          <p:nvPr/>
        </p:nvSpPr>
        <p:spPr bwMode="auto">
          <a:xfrm>
            <a:off x="1446213" y="2222518"/>
            <a:ext cx="7199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600" b="1">
                <a:solidFill>
                  <a:srgbClr val="5F5F5F"/>
                </a:solidFill>
                <a:latin typeface="Meiryo UI" pitchFamily="50" charset="-128"/>
                <a:ea typeface="Meiryo UI" pitchFamily="50" charset="-128"/>
                <a:cs typeface="Meiryo UI" pitchFamily="50" charset="-128"/>
              </a:rPr>
              <a:t>移乗             歩行                      階段           トイレ動作         入浴</a:t>
            </a:r>
          </a:p>
        </p:txBody>
      </p:sp>
      <p:sp>
        <p:nvSpPr>
          <p:cNvPr id="43023" name="AutoShape 49"/>
          <p:cNvSpPr>
            <a:spLocks noChangeArrowheads="1"/>
          </p:cNvSpPr>
          <p:nvPr/>
        </p:nvSpPr>
        <p:spPr bwMode="auto">
          <a:xfrm>
            <a:off x="990600" y="3967181"/>
            <a:ext cx="7226300" cy="8763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4" name="テキスト ボックス 5"/>
          <p:cNvSpPr txBox="1">
            <a:spLocks noChangeArrowheads="1"/>
          </p:cNvSpPr>
          <p:nvPr/>
        </p:nvSpPr>
        <p:spPr bwMode="auto">
          <a:xfrm>
            <a:off x="4684713" y="3846531"/>
            <a:ext cx="958850" cy="701675"/>
          </a:xfrm>
          <a:prstGeom prst="rect">
            <a:avLst/>
          </a:prstGeom>
          <a:solidFill>
            <a:schemeClr val="bg1"/>
          </a:solidFill>
          <a:ln>
            <a:noFill/>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buFont typeface="Wingdings" pitchFamily="2" charset="2"/>
              <a:buNone/>
            </a:pPr>
            <a:r>
              <a:rPr lang="ja-JP" altLang="en-US" sz="2000" b="1">
                <a:solidFill>
                  <a:srgbClr val="FF9933"/>
                </a:solidFill>
                <a:latin typeface="Meiryo UI" pitchFamily="50" charset="-128"/>
                <a:ea typeface="Meiryo UI" pitchFamily="50" charset="-128"/>
                <a:cs typeface="Meiryo UI" pitchFamily="50" charset="-128"/>
              </a:rPr>
              <a:t>セルフケア     </a:t>
            </a:r>
          </a:p>
        </p:txBody>
      </p:sp>
      <p:sp>
        <p:nvSpPr>
          <p:cNvPr id="43025" name="AutoShape 51"/>
          <p:cNvSpPr>
            <a:spLocks noChangeArrowheads="1"/>
          </p:cNvSpPr>
          <p:nvPr/>
        </p:nvSpPr>
        <p:spPr bwMode="auto">
          <a:xfrm>
            <a:off x="7061200" y="2659081"/>
            <a:ext cx="1041400" cy="21717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26" name="Rectangle 52"/>
          <p:cNvSpPr>
            <a:spLocks noChangeArrowheads="1"/>
          </p:cNvSpPr>
          <p:nvPr/>
        </p:nvSpPr>
        <p:spPr bwMode="white">
          <a:xfrm>
            <a:off x="7099300" y="3875106"/>
            <a:ext cx="774700" cy="152400"/>
          </a:xfrm>
          <a:prstGeom prst="rect">
            <a:avLst/>
          </a:prstGeom>
          <a:solidFill>
            <a:schemeClr val="bg1"/>
          </a:solidFill>
          <a:ln>
            <a:noFill/>
          </a:ln>
          <a:effectLst/>
          <a:extLst/>
        </p:spPr>
        <p:txBody>
          <a:bodyPr wrap="none" anchor="ctr"/>
          <a:lstStyle/>
          <a:p>
            <a:endParaRPr lang="ja-JP" altLang="en-US"/>
          </a:p>
        </p:txBody>
      </p:sp>
      <p:sp>
        <p:nvSpPr>
          <p:cNvPr id="43027" name="Rectangle 53"/>
          <p:cNvSpPr>
            <a:spLocks noChangeArrowheads="1"/>
          </p:cNvSpPr>
          <p:nvPr/>
        </p:nvSpPr>
        <p:spPr bwMode="white">
          <a:xfrm>
            <a:off x="7823200" y="3740168"/>
            <a:ext cx="266700" cy="444500"/>
          </a:xfrm>
          <a:prstGeom prst="rect">
            <a:avLst/>
          </a:prstGeom>
          <a:solidFill>
            <a:schemeClr val="bg1"/>
          </a:solidFill>
          <a:ln>
            <a:noFill/>
          </a:ln>
          <a:effectLst/>
          <a:extLst/>
        </p:spPr>
        <p:txBody>
          <a:bodyPr wrap="none" anchor="ctr"/>
          <a:lstStyle/>
          <a:p>
            <a:endParaRPr lang="ja-JP" altLang="en-US"/>
          </a:p>
        </p:txBody>
      </p:sp>
      <p:sp>
        <p:nvSpPr>
          <p:cNvPr id="43028" name="Rectangle 54"/>
          <p:cNvSpPr>
            <a:spLocks noChangeArrowheads="1"/>
          </p:cNvSpPr>
          <p:nvPr/>
        </p:nvSpPr>
        <p:spPr bwMode="white">
          <a:xfrm>
            <a:off x="6908800" y="3892568"/>
            <a:ext cx="254000" cy="749300"/>
          </a:xfrm>
          <a:prstGeom prst="rect">
            <a:avLst/>
          </a:prstGeom>
          <a:solidFill>
            <a:schemeClr val="bg1"/>
          </a:solidFill>
          <a:ln>
            <a:noFill/>
          </a:ln>
          <a:effectLst/>
          <a:extLst/>
        </p:spPr>
        <p:txBody>
          <a:bodyPr wrap="none" anchor="ctr"/>
          <a:lstStyle/>
          <a:p>
            <a:endParaRPr lang="ja-JP" altLang="en-US"/>
          </a:p>
        </p:txBody>
      </p:sp>
      <p:sp>
        <p:nvSpPr>
          <p:cNvPr id="43029" name="Rectangle 55"/>
          <p:cNvSpPr>
            <a:spLocks noChangeArrowheads="1"/>
          </p:cNvSpPr>
          <p:nvPr/>
        </p:nvSpPr>
        <p:spPr bwMode="white">
          <a:xfrm>
            <a:off x="6921500" y="4589481"/>
            <a:ext cx="711200" cy="241300"/>
          </a:xfrm>
          <a:prstGeom prst="rect">
            <a:avLst/>
          </a:prstGeom>
          <a:solidFill>
            <a:schemeClr val="bg1"/>
          </a:solidFill>
          <a:ln>
            <a:noFill/>
          </a:ln>
          <a:effectLst/>
          <a:extLst/>
        </p:spPr>
        <p:txBody>
          <a:bodyPr wrap="none" anchor="ctr"/>
          <a:lstStyle/>
          <a:p>
            <a:endParaRPr lang="ja-JP" altLang="en-US"/>
          </a:p>
        </p:txBody>
      </p:sp>
      <p:sp>
        <p:nvSpPr>
          <p:cNvPr id="43030" name="Rectangle 56"/>
          <p:cNvSpPr>
            <a:spLocks noChangeArrowheads="1"/>
          </p:cNvSpPr>
          <p:nvPr/>
        </p:nvSpPr>
        <p:spPr bwMode="white">
          <a:xfrm>
            <a:off x="7723188" y="4818081"/>
            <a:ext cx="812800" cy="177800"/>
          </a:xfrm>
          <a:prstGeom prst="rect">
            <a:avLst/>
          </a:prstGeom>
          <a:solidFill>
            <a:schemeClr val="bg1"/>
          </a:solidFill>
          <a:ln>
            <a:noFill/>
          </a:ln>
          <a:effectLst/>
          <a:extLst/>
        </p:spPr>
        <p:txBody>
          <a:bodyPr wrap="none" anchor="ctr"/>
          <a:lstStyle/>
          <a:p>
            <a:endParaRPr lang="ja-JP" altLang="en-US"/>
          </a:p>
        </p:txBody>
      </p:sp>
      <p:sp>
        <p:nvSpPr>
          <p:cNvPr id="43031" name="Rectangle 57"/>
          <p:cNvSpPr>
            <a:spLocks noChangeArrowheads="1"/>
          </p:cNvSpPr>
          <p:nvPr/>
        </p:nvSpPr>
        <p:spPr bwMode="white">
          <a:xfrm rot="-2827266">
            <a:off x="7816056" y="4541062"/>
            <a:ext cx="784225" cy="204788"/>
          </a:xfrm>
          <a:prstGeom prst="rect">
            <a:avLst/>
          </a:prstGeom>
          <a:solidFill>
            <a:schemeClr val="bg1"/>
          </a:solidFill>
          <a:ln>
            <a:noFill/>
          </a:ln>
          <a:effectLst/>
          <a:extLst/>
        </p:spPr>
        <p:txBody>
          <a:bodyPr wrap="none" anchor="ctr"/>
          <a:lstStyle/>
          <a:p>
            <a:endParaRPr lang="ja-JP" altLang="en-US"/>
          </a:p>
        </p:txBody>
      </p:sp>
      <p:sp>
        <p:nvSpPr>
          <p:cNvPr id="43032" name="Rectangle 58"/>
          <p:cNvSpPr>
            <a:spLocks noChangeArrowheads="1"/>
          </p:cNvSpPr>
          <p:nvPr/>
        </p:nvSpPr>
        <p:spPr bwMode="white">
          <a:xfrm rot="-4965655">
            <a:off x="7862094" y="4188637"/>
            <a:ext cx="784225" cy="204787"/>
          </a:xfrm>
          <a:prstGeom prst="rect">
            <a:avLst/>
          </a:prstGeom>
          <a:solidFill>
            <a:schemeClr val="bg1"/>
          </a:solidFill>
          <a:ln>
            <a:noFill/>
          </a:ln>
          <a:effectLst/>
          <a:extLst/>
        </p:spPr>
        <p:txBody>
          <a:bodyPr wrap="none" anchor="ctr"/>
          <a:lstStyle/>
          <a:p>
            <a:endParaRPr lang="ja-JP" altLang="en-US"/>
          </a:p>
        </p:txBody>
      </p:sp>
      <p:sp>
        <p:nvSpPr>
          <p:cNvPr id="43033" name="Rectangle 59"/>
          <p:cNvSpPr>
            <a:spLocks noChangeArrowheads="1"/>
          </p:cNvSpPr>
          <p:nvPr/>
        </p:nvSpPr>
        <p:spPr bwMode="white">
          <a:xfrm rot="-5400000">
            <a:off x="7862094" y="4061637"/>
            <a:ext cx="784225" cy="204787"/>
          </a:xfrm>
          <a:prstGeom prst="rect">
            <a:avLst/>
          </a:prstGeom>
          <a:solidFill>
            <a:schemeClr val="bg1"/>
          </a:solidFill>
          <a:ln>
            <a:noFill/>
          </a:ln>
          <a:effectLst/>
          <a:extLst/>
        </p:spPr>
        <p:txBody>
          <a:bodyPr wrap="none" anchor="ctr"/>
          <a:lstStyle/>
          <a:p>
            <a:endParaRPr lang="ja-JP" altLang="en-US"/>
          </a:p>
        </p:txBody>
      </p:sp>
      <p:sp>
        <p:nvSpPr>
          <p:cNvPr id="43034" name="Rectangle 60"/>
          <p:cNvSpPr>
            <a:spLocks noChangeArrowheads="1"/>
          </p:cNvSpPr>
          <p:nvPr/>
        </p:nvSpPr>
        <p:spPr bwMode="white">
          <a:xfrm rot="-966147">
            <a:off x="7424738" y="4837131"/>
            <a:ext cx="784225" cy="204787"/>
          </a:xfrm>
          <a:prstGeom prst="rect">
            <a:avLst/>
          </a:prstGeom>
          <a:solidFill>
            <a:schemeClr val="bg1"/>
          </a:solidFill>
          <a:ln>
            <a:noFill/>
          </a:ln>
          <a:effectLst/>
          <a:extLst/>
        </p:spPr>
        <p:txBody>
          <a:bodyPr wrap="none" anchor="ctr"/>
          <a:lstStyle/>
          <a:p>
            <a:endParaRPr lang="ja-JP" altLang="en-US"/>
          </a:p>
        </p:txBody>
      </p:sp>
      <p:sp>
        <p:nvSpPr>
          <p:cNvPr id="43035" name="AutoShape 61"/>
          <p:cNvSpPr>
            <a:spLocks noChangeArrowheads="1"/>
          </p:cNvSpPr>
          <p:nvPr/>
        </p:nvSpPr>
        <p:spPr bwMode="auto">
          <a:xfrm>
            <a:off x="6399213" y="3276618"/>
            <a:ext cx="660400" cy="660400"/>
          </a:xfrm>
          <a:prstGeom prst="roundRect">
            <a:avLst>
              <a:gd name="adj" fmla="val 50000"/>
            </a:avLst>
          </a:prstGeom>
          <a:noFill/>
          <a:ln w="44450" cap="rnd">
            <a:solidFill>
              <a:srgbClr val="FF66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36" name="Rectangle 62"/>
          <p:cNvSpPr>
            <a:spLocks noChangeArrowheads="1"/>
          </p:cNvSpPr>
          <p:nvPr/>
        </p:nvSpPr>
        <p:spPr bwMode="white">
          <a:xfrm rot="-5400000">
            <a:off x="6529387" y="3071830"/>
            <a:ext cx="784225" cy="254000"/>
          </a:xfrm>
          <a:prstGeom prst="rect">
            <a:avLst/>
          </a:prstGeom>
          <a:solidFill>
            <a:schemeClr val="bg1"/>
          </a:solidFill>
          <a:ln>
            <a:noFill/>
          </a:ln>
          <a:effectLst/>
          <a:extLst/>
        </p:spPr>
        <p:txBody>
          <a:bodyPr wrap="none" anchor="ctr"/>
          <a:lstStyle/>
          <a:p>
            <a:endParaRPr lang="ja-JP" altLang="en-US"/>
          </a:p>
        </p:txBody>
      </p:sp>
      <p:sp>
        <p:nvSpPr>
          <p:cNvPr id="43037" name="Rectangle 63"/>
          <p:cNvSpPr>
            <a:spLocks noChangeArrowheads="1"/>
          </p:cNvSpPr>
          <p:nvPr/>
        </p:nvSpPr>
        <p:spPr bwMode="white">
          <a:xfrm rot="-5400000">
            <a:off x="6221780" y="3372232"/>
            <a:ext cx="707389" cy="438052"/>
          </a:xfrm>
          <a:prstGeom prst="rect">
            <a:avLst/>
          </a:prstGeom>
          <a:solidFill>
            <a:schemeClr val="bg1"/>
          </a:solidFill>
          <a:ln>
            <a:noFill/>
          </a:ln>
          <a:effectLst/>
          <a:extLst/>
        </p:spPr>
        <p:txBody>
          <a:bodyPr wrap="none" anchor="ctr"/>
          <a:lstStyle/>
          <a:p>
            <a:endParaRPr lang="ja-JP" altLang="en-US"/>
          </a:p>
        </p:txBody>
      </p:sp>
      <p:sp>
        <p:nvSpPr>
          <p:cNvPr id="43038" name="テキスト ボックス 5"/>
          <p:cNvSpPr txBox="1">
            <a:spLocks noChangeArrowheads="1"/>
          </p:cNvSpPr>
          <p:nvPr/>
        </p:nvSpPr>
        <p:spPr bwMode="auto">
          <a:xfrm>
            <a:off x="1390650" y="3654443"/>
            <a:ext cx="7135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Wingdings" pitchFamily="2" charset="2"/>
              <a:buNone/>
            </a:pPr>
            <a:r>
              <a:rPr lang="ja-JP" altLang="en-US" sz="1600" b="1" dirty="0">
                <a:solidFill>
                  <a:srgbClr val="5F5F5F"/>
                </a:solidFill>
                <a:latin typeface="Meiryo UI" pitchFamily="50" charset="-128"/>
                <a:ea typeface="Meiryo UI" pitchFamily="50" charset="-128"/>
                <a:cs typeface="Meiryo UI" pitchFamily="50" charset="-128"/>
              </a:rPr>
              <a:t>食事            排尿           排便                          更衣              整容</a:t>
            </a:r>
          </a:p>
        </p:txBody>
      </p:sp>
      <p:sp>
        <p:nvSpPr>
          <p:cNvPr id="43039" name="Rectangle 21"/>
          <p:cNvSpPr>
            <a:spLocks noChangeArrowheads="1"/>
          </p:cNvSpPr>
          <p:nvPr/>
        </p:nvSpPr>
        <p:spPr bwMode="auto">
          <a:xfrm>
            <a:off x="6042025" y="2727343"/>
            <a:ext cx="439738" cy="608013"/>
          </a:xfrm>
          <a:prstGeom prst="rect">
            <a:avLst/>
          </a:prstGeom>
          <a:solidFill>
            <a:schemeClr val="bg1"/>
          </a:solidFill>
          <a:ln w="9525">
            <a:solidFill>
              <a:schemeClr val="tx1"/>
            </a:solidFill>
            <a:miter lim="800000"/>
            <a:headEnd/>
            <a:tailEnd/>
          </a:ln>
        </p:spPr>
        <p:txBody>
          <a:bodyPr wrap="none" anchor="ctr"/>
          <a:lstStyle/>
          <a:p>
            <a:pPr defTabSz="457200"/>
            <a:r>
              <a:rPr lang="en-US" altLang="ja-JP" sz="1200" b="1">
                <a:latin typeface="Meiryo UI" pitchFamily="50" charset="-128"/>
                <a:ea typeface="Meiryo UI" pitchFamily="50" charset="-128"/>
                <a:cs typeface="Meiryo UI" pitchFamily="50" charset="-128"/>
              </a:rPr>
              <a:t>WC</a:t>
            </a:r>
            <a:r>
              <a:rPr lang="en-US" altLang="ja-JP" sz="1400" b="1">
                <a:latin typeface="Meiryo UI" pitchFamily="50" charset="-128"/>
                <a:ea typeface="Meiryo UI" pitchFamily="50" charset="-128"/>
                <a:cs typeface="Meiryo UI" pitchFamily="50" charset="-128"/>
              </a:rPr>
              <a:t> </a:t>
            </a:r>
          </a:p>
        </p:txBody>
      </p:sp>
      <p:sp>
        <p:nvSpPr>
          <p:cNvPr id="43040" name="AutoShape 66"/>
          <p:cNvSpPr>
            <a:spLocks noChangeArrowheads="1"/>
          </p:cNvSpPr>
          <p:nvPr/>
        </p:nvSpPr>
        <p:spPr bwMode="auto">
          <a:xfrm>
            <a:off x="990600" y="2595581"/>
            <a:ext cx="7137400" cy="889000"/>
          </a:xfrm>
          <a:prstGeom prst="roundRect">
            <a:avLst>
              <a:gd name="adj" fmla="val 50000"/>
            </a:avLst>
          </a:prstGeom>
          <a:noFill/>
          <a:ln w="44450" cap="rnd">
            <a:solidFill>
              <a:srgbClr val="3399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3041" name="テキスト ボックス 5"/>
          <p:cNvSpPr txBox="1">
            <a:spLocks noChangeArrowheads="1"/>
          </p:cNvSpPr>
          <p:nvPr/>
        </p:nvSpPr>
        <p:spPr bwMode="auto">
          <a:xfrm>
            <a:off x="3514725" y="2416193"/>
            <a:ext cx="785813" cy="396875"/>
          </a:xfrm>
          <a:prstGeom prst="rect">
            <a:avLst/>
          </a:prstGeom>
          <a:solidFill>
            <a:schemeClr val="bg1"/>
          </a:solidFill>
          <a:ln>
            <a:noFill/>
          </a:ln>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buFont typeface="Wingdings" pitchFamily="2" charset="2"/>
              <a:buNone/>
            </a:pPr>
            <a:r>
              <a:rPr lang="ja-JP" altLang="en-US" sz="2000" b="1">
                <a:solidFill>
                  <a:srgbClr val="3399FF"/>
                </a:solidFill>
                <a:latin typeface="Meiryo UI" pitchFamily="50" charset="-128"/>
                <a:ea typeface="Meiryo UI" pitchFamily="50" charset="-128"/>
                <a:cs typeface="Meiryo UI" pitchFamily="50" charset="-128"/>
              </a:rPr>
              <a:t>移動</a:t>
            </a:r>
            <a:r>
              <a:rPr lang="ja-JP" altLang="en-US" sz="2000" b="1">
                <a:solidFill>
                  <a:schemeClr val="hlink"/>
                </a:solidFill>
                <a:latin typeface="Meiryo UI" pitchFamily="50" charset="-128"/>
                <a:ea typeface="Meiryo UI" pitchFamily="50" charset="-128"/>
                <a:cs typeface="Meiryo UI" pitchFamily="50" charset="-128"/>
              </a:rPr>
              <a:t>     </a:t>
            </a:r>
          </a:p>
        </p:txBody>
      </p:sp>
      <p:sp>
        <p:nvSpPr>
          <p:cNvPr id="43042" name="Rectangle 68"/>
          <p:cNvSpPr>
            <a:spLocks noChangeArrowheads="1"/>
          </p:cNvSpPr>
          <p:nvPr/>
        </p:nvSpPr>
        <p:spPr bwMode="white">
          <a:xfrm rot="-1687424">
            <a:off x="6619875" y="3860818"/>
            <a:ext cx="784225" cy="204788"/>
          </a:xfrm>
          <a:prstGeom prst="rect">
            <a:avLst/>
          </a:prstGeom>
          <a:solidFill>
            <a:schemeClr val="bg1"/>
          </a:solidFill>
          <a:ln>
            <a:noFill/>
          </a:ln>
          <a:effectLst/>
          <a:extLst/>
        </p:spPr>
        <p:txBody>
          <a:bodyPr wrap="none" anchor="ctr"/>
          <a:lstStyle/>
          <a:p>
            <a:endParaRPr lang="ja-JP" altLang="en-US"/>
          </a:p>
        </p:txBody>
      </p:sp>
      <p:sp>
        <p:nvSpPr>
          <p:cNvPr id="43043" name="Rectangle 69"/>
          <p:cNvSpPr>
            <a:spLocks noChangeArrowheads="1"/>
          </p:cNvSpPr>
          <p:nvPr/>
        </p:nvSpPr>
        <p:spPr bwMode="white">
          <a:xfrm rot="-3726501">
            <a:off x="6852444" y="3710799"/>
            <a:ext cx="561975" cy="195263"/>
          </a:xfrm>
          <a:prstGeom prst="rect">
            <a:avLst/>
          </a:prstGeom>
          <a:solidFill>
            <a:schemeClr val="bg1"/>
          </a:solidFill>
          <a:ln>
            <a:noFill/>
          </a:ln>
          <a:effectLst/>
          <a:extLst/>
        </p:spPr>
        <p:txBody>
          <a:bodyPr wrap="none" anchor="ctr"/>
          <a:lstStyle/>
          <a:p>
            <a:endParaRPr lang="ja-JP" altLang="en-US"/>
          </a:p>
        </p:txBody>
      </p:sp>
      <p:sp>
        <p:nvSpPr>
          <p:cNvPr id="72"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bwMode="auto">
          <a:xfrm>
            <a:off x="3946525" y="1116798"/>
            <a:ext cx="4887118" cy="882798"/>
          </a:xfrm>
          <a:prstGeom prst="wedgeRoundRectCallout">
            <a:avLst>
              <a:gd name="adj1" fmla="val -20274"/>
              <a:gd name="adj2" fmla="val 81052"/>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身体機能のアセスメントも重要</a:t>
            </a:r>
          </a:p>
        </p:txBody>
      </p:sp>
      <p:sp>
        <p:nvSpPr>
          <p:cNvPr id="3" name="角丸四角形 2"/>
          <p:cNvSpPr/>
          <p:nvPr/>
        </p:nvSpPr>
        <p:spPr bwMode="auto">
          <a:xfrm>
            <a:off x="264318" y="4995881"/>
            <a:ext cx="8756852" cy="1677874"/>
          </a:xfrm>
          <a:prstGeom prst="roundRect">
            <a:avLst/>
          </a:prstGeom>
          <a:solidFill>
            <a:srgbClr val="FFFF99"/>
          </a:solidFill>
          <a:ln w="9525" cap="flat" cmpd="sng" algn="ctr">
            <a:noFill/>
            <a:prstDash val="solid"/>
            <a:round/>
            <a:headEnd type="none" w="med" len="med"/>
            <a:tailEnd type="none" w="med" len="med"/>
          </a:ln>
          <a:effectLst/>
        </p:spPr>
        <p:txBody>
          <a:bodyPr vert="horz" wrap="none" lIns="36000" tIns="0" rIns="36000" bIns="0" numCol="1" rtlCol="0" anchor="ctr" anchorCtr="0" compatLnSpc="1">
            <a:prstTxWarp prst="textNoShape">
              <a:avLst/>
            </a:prstTxWarp>
          </a:bodyPr>
          <a:lstStyle/>
          <a:p>
            <a:pPr lvl="0" eaLnBrk="0" hangingPunct="0">
              <a:lnSpc>
                <a:spcPts val="2100"/>
              </a:lnSpc>
              <a:spcBef>
                <a:spcPts val="0"/>
              </a:spcBef>
            </a:pPr>
            <a:r>
              <a:rPr lang="ja-JP" altLang="ja-JP" sz="1200" dirty="0">
                <a:solidFill>
                  <a:srgbClr val="000000"/>
                </a:solidFill>
                <a:latin typeface="Meiryo UI" panose="020B0604030504040204" pitchFamily="50" charset="-128"/>
                <a:ea typeface="Meiryo UI" panose="020B0604030504040204" pitchFamily="50" charset="-128"/>
              </a:rPr>
              <a:t>①認知機能障害とそれによって起こる機能障害の関連を明らかに</a:t>
            </a:r>
            <a:r>
              <a:rPr lang="ja-JP" altLang="ja-JP" sz="1200" dirty="0" smtClean="0">
                <a:solidFill>
                  <a:srgbClr val="000000"/>
                </a:solidFill>
                <a:latin typeface="Meiryo UI" panose="020B0604030504040204" pitchFamily="50" charset="-128"/>
                <a:ea typeface="Meiryo UI" panose="020B0604030504040204" pitchFamily="50" charset="-128"/>
              </a:rPr>
              <a:t>する</a:t>
            </a:r>
            <a:r>
              <a:rPr lang="ja-JP" altLang="en-US" sz="1200" dirty="0" smtClean="0">
                <a:solidFill>
                  <a:srgbClr val="000000"/>
                </a:solidFill>
                <a:latin typeface="Meiryo UI" panose="020B0604030504040204" pitchFamily="50" charset="-128"/>
                <a:ea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rPr>
              <a:t>②行動障害の</a:t>
            </a:r>
            <a:r>
              <a:rPr lang="en-US" altLang="ja-JP" sz="1200" dirty="0">
                <a:solidFill>
                  <a:srgbClr val="000000"/>
                </a:solidFill>
                <a:latin typeface="Meiryo UI" panose="020B0604030504040204" pitchFamily="50" charset="-128"/>
                <a:ea typeface="Meiryo UI" panose="020B0604030504040204" pitchFamily="50" charset="-128"/>
              </a:rPr>
              <a:t>ADL</a:t>
            </a:r>
            <a:r>
              <a:rPr lang="ja-JP" altLang="ja-JP" sz="1200" dirty="0">
                <a:solidFill>
                  <a:srgbClr val="000000"/>
                </a:solidFill>
                <a:latin typeface="Meiryo UI" panose="020B0604030504040204" pitchFamily="50" charset="-128"/>
                <a:ea typeface="Meiryo UI" panose="020B0604030504040204" pitchFamily="50" charset="-128"/>
              </a:rPr>
              <a:t>に対する影響を理解</a:t>
            </a:r>
            <a:r>
              <a:rPr lang="ja-JP" altLang="ja-JP" sz="1200" dirty="0" smtClean="0">
                <a:solidFill>
                  <a:srgbClr val="000000"/>
                </a:solidFill>
                <a:latin typeface="Meiryo UI" panose="020B0604030504040204" pitchFamily="50" charset="-128"/>
                <a:ea typeface="Meiryo UI" panose="020B0604030504040204" pitchFamily="50" charset="-128"/>
              </a:rPr>
              <a:t>する</a:t>
            </a:r>
            <a:r>
              <a:rPr lang="ja-JP" altLang="en-US" sz="1200" dirty="0" smtClean="0">
                <a:solidFill>
                  <a:srgbClr val="000000"/>
                </a:solidFill>
                <a:latin typeface="Meiryo UI" panose="020B0604030504040204" pitchFamily="50" charset="-128"/>
                <a:ea typeface="Meiryo UI" panose="020B0604030504040204" pitchFamily="50" charset="-128"/>
              </a:rPr>
              <a:t>。 </a:t>
            </a:r>
            <a:r>
              <a:rPr lang="ja-JP" altLang="ja-JP" sz="1200" dirty="0">
                <a:solidFill>
                  <a:srgbClr val="000000"/>
                </a:solidFill>
                <a:latin typeface="Meiryo UI" panose="020B0604030504040204" pitchFamily="50" charset="-128"/>
                <a:ea typeface="Meiryo UI" panose="020B0604030504040204" pitchFamily="50" charset="-128"/>
              </a:rPr>
              <a:t>③</a:t>
            </a:r>
            <a:r>
              <a:rPr lang="en-US" altLang="ja-JP" sz="1200" dirty="0">
                <a:solidFill>
                  <a:srgbClr val="000000"/>
                </a:solidFill>
                <a:latin typeface="Meiryo UI" panose="020B0604030504040204" pitchFamily="50" charset="-128"/>
                <a:ea typeface="Meiryo UI" panose="020B0604030504040204" pitchFamily="50" charset="-128"/>
              </a:rPr>
              <a:t>ADL</a:t>
            </a:r>
            <a:r>
              <a:rPr lang="ja-JP" altLang="ja-JP" sz="1200" dirty="0">
                <a:solidFill>
                  <a:srgbClr val="000000"/>
                </a:solidFill>
                <a:latin typeface="Meiryo UI" panose="020B0604030504040204" pitchFamily="50" charset="-128"/>
                <a:ea typeface="Meiryo UI" panose="020B0604030504040204" pitchFamily="50" charset="-128"/>
              </a:rPr>
              <a:t>能力に</a:t>
            </a:r>
            <a:r>
              <a:rPr lang="ja-JP" altLang="ja-JP" sz="1200" dirty="0" smtClean="0">
                <a:solidFill>
                  <a:srgbClr val="000000"/>
                </a:solidFill>
                <a:latin typeface="Meiryo UI" panose="020B0604030504040204" pitchFamily="50" charset="-128"/>
                <a:ea typeface="Meiryo UI" panose="020B0604030504040204" pitchFamily="50" charset="-128"/>
              </a:rPr>
              <a:t>よって</a:t>
            </a:r>
            <a:endParaRPr lang="en-US" altLang="ja-JP" sz="12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ja-JP" sz="1200" dirty="0" smtClean="0">
                <a:solidFill>
                  <a:srgbClr val="000000"/>
                </a:solidFill>
                <a:latin typeface="Meiryo UI" panose="020B0604030504040204" pitchFamily="50" charset="-128"/>
                <a:ea typeface="Meiryo UI" panose="020B0604030504040204" pitchFamily="50" charset="-128"/>
              </a:rPr>
              <a:t>ケアプラン</a:t>
            </a:r>
            <a:r>
              <a:rPr lang="ja-JP" altLang="ja-JP" sz="1200" dirty="0">
                <a:solidFill>
                  <a:srgbClr val="000000"/>
                </a:solidFill>
                <a:latin typeface="Meiryo UI" panose="020B0604030504040204" pitchFamily="50" charset="-128"/>
                <a:ea typeface="Meiryo UI" panose="020B0604030504040204" pitchFamily="50" charset="-128"/>
              </a:rPr>
              <a:t>が異なること</a:t>
            </a:r>
          </a:p>
          <a:p>
            <a:pPr lvl="0" eaLnBrk="0" hangingPunct="0">
              <a:lnSpc>
                <a:spcPts val="2100"/>
              </a:lnSpc>
              <a:spcBef>
                <a:spcPts val="0"/>
              </a:spcBef>
            </a:pPr>
            <a:r>
              <a:rPr lang="ja-JP" altLang="ja-JP" sz="1200" dirty="0" smtClean="0">
                <a:solidFill>
                  <a:srgbClr val="000000"/>
                </a:solidFill>
                <a:latin typeface="Meiryo UI" panose="020B0604030504040204" pitchFamily="50" charset="-128"/>
                <a:ea typeface="Meiryo UI" panose="020B0604030504040204" pitchFamily="50" charset="-128"/>
              </a:rPr>
              <a:t>認知症</a:t>
            </a:r>
            <a:r>
              <a:rPr lang="ja-JP" altLang="ja-JP" sz="1200" dirty="0">
                <a:solidFill>
                  <a:srgbClr val="000000"/>
                </a:solidFill>
                <a:latin typeface="Meiryo UI" panose="020B0604030504040204" pitchFamily="50" charset="-128"/>
                <a:ea typeface="Meiryo UI" panose="020B0604030504040204" pitchFamily="50" charset="-128"/>
              </a:rPr>
              <a:t>における代表的な</a:t>
            </a:r>
            <a:r>
              <a:rPr lang="en-US" altLang="ja-JP" sz="1200" dirty="0">
                <a:solidFill>
                  <a:srgbClr val="000000"/>
                </a:solidFill>
                <a:latin typeface="Meiryo UI" panose="020B0604030504040204" pitchFamily="50" charset="-128"/>
                <a:ea typeface="Meiryo UI" panose="020B0604030504040204" pitchFamily="50" charset="-128"/>
              </a:rPr>
              <a:t>ADL</a:t>
            </a:r>
            <a:r>
              <a:rPr lang="ja-JP" altLang="ja-JP" sz="1200" dirty="0">
                <a:solidFill>
                  <a:srgbClr val="000000"/>
                </a:solidFill>
                <a:latin typeface="Meiryo UI" panose="020B0604030504040204" pitchFamily="50" charset="-128"/>
                <a:ea typeface="Meiryo UI" panose="020B0604030504040204" pitchFamily="50" charset="-128"/>
              </a:rPr>
              <a:t>評価尺度を示した。バーセルインデックス（</a:t>
            </a:r>
            <a:r>
              <a:rPr lang="en-US" altLang="ja-JP" sz="1200" dirty="0" err="1">
                <a:solidFill>
                  <a:srgbClr val="000000"/>
                </a:solidFill>
                <a:latin typeface="Meiryo UI" panose="020B0604030504040204" pitchFamily="50" charset="-128"/>
                <a:ea typeface="Meiryo UI" panose="020B0604030504040204" pitchFamily="50" charset="-128"/>
              </a:rPr>
              <a:t>Barthel</a:t>
            </a:r>
            <a:r>
              <a:rPr lang="en-US" altLang="ja-JP" sz="1200" dirty="0">
                <a:solidFill>
                  <a:srgbClr val="000000"/>
                </a:solidFill>
                <a:latin typeface="Meiryo UI" panose="020B0604030504040204" pitchFamily="50" charset="-128"/>
                <a:ea typeface="Meiryo UI" panose="020B0604030504040204" pitchFamily="50" charset="-128"/>
              </a:rPr>
              <a:t> Index;</a:t>
            </a:r>
            <a:r>
              <a:rPr lang="ja-JP" altLang="ja-JP" sz="1200" dirty="0">
                <a:solidFill>
                  <a:srgbClr val="000000"/>
                </a:solidFill>
                <a:latin typeface="Meiryo UI" panose="020B0604030504040204" pitchFamily="50" charset="-128"/>
                <a:ea typeface="Meiryo UI" panose="020B0604030504040204" pitchFamily="50" charset="-128"/>
              </a:rPr>
              <a:t>　機能的評価）は、</a:t>
            </a:r>
            <a:r>
              <a:rPr lang="en-US" altLang="ja-JP" sz="1200" dirty="0">
                <a:solidFill>
                  <a:srgbClr val="000000"/>
                </a:solidFill>
                <a:latin typeface="Meiryo UI" panose="020B0604030504040204" pitchFamily="50" charset="-128"/>
                <a:ea typeface="Meiryo UI" panose="020B0604030504040204" pitchFamily="50" charset="-128"/>
              </a:rPr>
              <a:t>10</a:t>
            </a:r>
            <a:r>
              <a:rPr lang="ja-JP" altLang="ja-JP" sz="1200" dirty="0">
                <a:solidFill>
                  <a:srgbClr val="000000"/>
                </a:solidFill>
                <a:latin typeface="Meiryo UI" panose="020B0604030504040204" pitchFamily="50" charset="-128"/>
                <a:ea typeface="Meiryo UI" panose="020B0604030504040204" pitchFamily="50" charset="-128"/>
              </a:rPr>
              <a:t>項目</a:t>
            </a:r>
            <a:r>
              <a:rPr lang="en-US" altLang="ja-JP" sz="1200" dirty="0">
                <a:solidFill>
                  <a:srgbClr val="000000"/>
                </a:solidFill>
                <a:latin typeface="Meiryo UI" panose="020B0604030504040204" pitchFamily="50" charset="-128"/>
                <a:ea typeface="Meiryo UI" panose="020B0604030504040204" pitchFamily="50" charset="-128"/>
              </a:rPr>
              <a:t>100</a:t>
            </a:r>
            <a:r>
              <a:rPr lang="ja-JP" altLang="ja-JP" sz="1200" dirty="0">
                <a:solidFill>
                  <a:srgbClr val="000000"/>
                </a:solidFill>
                <a:latin typeface="Meiryo UI" panose="020B0604030504040204" pitchFamily="50" charset="-128"/>
                <a:ea typeface="Meiryo UI" panose="020B0604030504040204" pitchFamily="50" charset="-128"/>
              </a:rPr>
              <a:t>点満点で</a:t>
            </a:r>
            <a:r>
              <a:rPr lang="ja-JP" altLang="ja-JP" sz="1200" dirty="0" smtClean="0">
                <a:solidFill>
                  <a:srgbClr val="000000"/>
                </a:solidFill>
                <a:latin typeface="Meiryo UI" panose="020B0604030504040204" pitchFamily="50" charset="-128"/>
                <a:ea typeface="Meiryo UI" panose="020B0604030504040204" pitchFamily="50" charset="-128"/>
              </a:rPr>
              <a:t>行う</a:t>
            </a:r>
            <a:endParaRPr lang="en-US" altLang="ja-JP" sz="12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ja-JP" sz="1200" dirty="0" smtClean="0">
                <a:solidFill>
                  <a:srgbClr val="000000"/>
                </a:solidFill>
                <a:latin typeface="Meiryo UI" panose="020B0604030504040204" pitchFamily="50" charset="-128"/>
                <a:ea typeface="Meiryo UI" panose="020B0604030504040204" pitchFamily="50" charset="-128"/>
              </a:rPr>
              <a:t>（</a:t>
            </a:r>
            <a:r>
              <a:rPr lang="en-US" altLang="ja-JP" sz="1200" dirty="0">
                <a:solidFill>
                  <a:srgbClr val="000000"/>
                </a:solidFill>
                <a:latin typeface="Meiryo UI" panose="020B0604030504040204" pitchFamily="50" charset="-128"/>
                <a:ea typeface="Meiryo UI" panose="020B0604030504040204" pitchFamily="50" charset="-128"/>
              </a:rPr>
              <a:t>1</a:t>
            </a:r>
            <a:r>
              <a:rPr lang="ja-JP" altLang="ja-JP" sz="1200" dirty="0">
                <a:solidFill>
                  <a:srgbClr val="000000"/>
                </a:solidFill>
                <a:latin typeface="Meiryo UI" panose="020B0604030504040204" pitchFamily="50" charset="-128"/>
                <a:ea typeface="Meiryo UI" panose="020B0604030504040204" pitchFamily="50" charset="-128"/>
              </a:rPr>
              <a:t>食事、</a:t>
            </a:r>
            <a:r>
              <a:rPr lang="en-US" altLang="ja-JP" sz="1200" dirty="0">
                <a:solidFill>
                  <a:srgbClr val="000000"/>
                </a:solidFill>
                <a:latin typeface="Meiryo UI" panose="020B0604030504040204" pitchFamily="50" charset="-128"/>
                <a:ea typeface="Meiryo UI" panose="020B0604030504040204" pitchFamily="50" charset="-128"/>
              </a:rPr>
              <a:t>2</a:t>
            </a:r>
            <a:r>
              <a:rPr lang="ja-JP" altLang="ja-JP" sz="1200" dirty="0">
                <a:solidFill>
                  <a:srgbClr val="000000"/>
                </a:solidFill>
                <a:latin typeface="Meiryo UI" panose="020B0604030504040204" pitchFamily="50" charset="-128"/>
                <a:ea typeface="Meiryo UI" panose="020B0604030504040204" pitchFamily="50" charset="-128"/>
              </a:rPr>
              <a:t>車椅子からベッドへの移動、</a:t>
            </a:r>
            <a:r>
              <a:rPr lang="en-US" altLang="ja-JP" sz="1200" dirty="0">
                <a:solidFill>
                  <a:srgbClr val="000000"/>
                </a:solidFill>
                <a:latin typeface="Meiryo UI" panose="020B0604030504040204" pitchFamily="50" charset="-128"/>
                <a:ea typeface="Meiryo UI" panose="020B0604030504040204" pitchFamily="50" charset="-128"/>
              </a:rPr>
              <a:t>3</a:t>
            </a:r>
            <a:r>
              <a:rPr lang="ja-JP" altLang="ja-JP" sz="1200" dirty="0">
                <a:solidFill>
                  <a:srgbClr val="000000"/>
                </a:solidFill>
                <a:latin typeface="Meiryo UI" panose="020B0604030504040204" pitchFamily="50" charset="-128"/>
                <a:ea typeface="Meiryo UI" panose="020B0604030504040204" pitchFamily="50" charset="-128"/>
              </a:rPr>
              <a:t>整容、</a:t>
            </a:r>
            <a:r>
              <a:rPr lang="en-US" altLang="ja-JP" sz="1200" dirty="0">
                <a:solidFill>
                  <a:srgbClr val="000000"/>
                </a:solidFill>
                <a:latin typeface="Meiryo UI" panose="020B0604030504040204" pitchFamily="50" charset="-128"/>
                <a:ea typeface="Meiryo UI" panose="020B0604030504040204" pitchFamily="50" charset="-128"/>
              </a:rPr>
              <a:t>4</a:t>
            </a:r>
            <a:r>
              <a:rPr lang="ja-JP" altLang="ja-JP" sz="1200" dirty="0">
                <a:solidFill>
                  <a:srgbClr val="000000"/>
                </a:solidFill>
                <a:latin typeface="Meiryo UI" panose="020B0604030504040204" pitchFamily="50" charset="-128"/>
                <a:ea typeface="Meiryo UI" panose="020B0604030504040204" pitchFamily="50" charset="-128"/>
              </a:rPr>
              <a:t>トイレ動作、</a:t>
            </a:r>
            <a:r>
              <a:rPr lang="en-US" altLang="ja-JP" sz="1200" dirty="0">
                <a:solidFill>
                  <a:srgbClr val="000000"/>
                </a:solidFill>
                <a:latin typeface="Meiryo UI" panose="020B0604030504040204" pitchFamily="50" charset="-128"/>
                <a:ea typeface="Meiryo UI" panose="020B0604030504040204" pitchFamily="50" charset="-128"/>
              </a:rPr>
              <a:t>5</a:t>
            </a:r>
            <a:r>
              <a:rPr lang="ja-JP" altLang="ja-JP" sz="1200" dirty="0">
                <a:solidFill>
                  <a:srgbClr val="000000"/>
                </a:solidFill>
                <a:latin typeface="Meiryo UI" panose="020B0604030504040204" pitchFamily="50" charset="-128"/>
                <a:ea typeface="Meiryo UI" panose="020B0604030504040204" pitchFamily="50" charset="-128"/>
              </a:rPr>
              <a:t>入浴、</a:t>
            </a:r>
            <a:r>
              <a:rPr lang="en-US" altLang="ja-JP" sz="1200" dirty="0">
                <a:solidFill>
                  <a:srgbClr val="000000"/>
                </a:solidFill>
                <a:latin typeface="Meiryo UI" panose="020B0604030504040204" pitchFamily="50" charset="-128"/>
                <a:ea typeface="Meiryo UI" panose="020B0604030504040204" pitchFamily="50" charset="-128"/>
              </a:rPr>
              <a:t>6</a:t>
            </a:r>
            <a:r>
              <a:rPr lang="ja-JP" altLang="ja-JP" sz="1200" dirty="0">
                <a:solidFill>
                  <a:srgbClr val="000000"/>
                </a:solidFill>
                <a:latin typeface="Meiryo UI" panose="020B0604030504040204" pitchFamily="50" charset="-128"/>
                <a:ea typeface="Meiryo UI" panose="020B0604030504040204" pitchFamily="50" charset="-128"/>
              </a:rPr>
              <a:t>歩行、</a:t>
            </a:r>
            <a:r>
              <a:rPr lang="en-US" altLang="ja-JP" sz="1200" dirty="0">
                <a:solidFill>
                  <a:srgbClr val="000000"/>
                </a:solidFill>
                <a:latin typeface="Meiryo UI" panose="020B0604030504040204" pitchFamily="50" charset="-128"/>
                <a:ea typeface="Meiryo UI" panose="020B0604030504040204" pitchFamily="50" charset="-128"/>
              </a:rPr>
              <a:t>7</a:t>
            </a:r>
            <a:r>
              <a:rPr lang="ja-JP" altLang="ja-JP" sz="1200" dirty="0">
                <a:solidFill>
                  <a:srgbClr val="000000"/>
                </a:solidFill>
                <a:latin typeface="Meiryo UI" panose="020B0604030504040204" pitchFamily="50" charset="-128"/>
                <a:ea typeface="Meiryo UI" panose="020B0604030504040204" pitchFamily="50" charset="-128"/>
              </a:rPr>
              <a:t>階段昇降、</a:t>
            </a:r>
            <a:r>
              <a:rPr lang="en-US" altLang="ja-JP" sz="1200" dirty="0">
                <a:solidFill>
                  <a:srgbClr val="000000"/>
                </a:solidFill>
                <a:latin typeface="Meiryo UI" panose="020B0604030504040204" pitchFamily="50" charset="-128"/>
                <a:ea typeface="Meiryo UI" panose="020B0604030504040204" pitchFamily="50" charset="-128"/>
              </a:rPr>
              <a:t>8</a:t>
            </a:r>
            <a:r>
              <a:rPr lang="ja-JP" altLang="ja-JP" sz="1200" dirty="0">
                <a:solidFill>
                  <a:srgbClr val="000000"/>
                </a:solidFill>
                <a:latin typeface="Meiryo UI" panose="020B0604030504040204" pitchFamily="50" charset="-128"/>
                <a:ea typeface="Meiryo UI" panose="020B0604030504040204" pitchFamily="50" charset="-128"/>
              </a:rPr>
              <a:t>着替え、</a:t>
            </a:r>
            <a:r>
              <a:rPr lang="en-US" altLang="ja-JP" sz="1200" dirty="0">
                <a:solidFill>
                  <a:srgbClr val="000000"/>
                </a:solidFill>
                <a:latin typeface="Meiryo UI" panose="020B0604030504040204" pitchFamily="50" charset="-128"/>
                <a:ea typeface="Meiryo UI" panose="020B0604030504040204" pitchFamily="50" charset="-128"/>
              </a:rPr>
              <a:t>9</a:t>
            </a:r>
            <a:r>
              <a:rPr lang="ja-JP" altLang="ja-JP" sz="1200" dirty="0">
                <a:solidFill>
                  <a:srgbClr val="000000"/>
                </a:solidFill>
                <a:latin typeface="Meiryo UI" panose="020B0604030504040204" pitchFamily="50" charset="-128"/>
                <a:ea typeface="Meiryo UI" panose="020B0604030504040204" pitchFamily="50" charset="-128"/>
              </a:rPr>
              <a:t>排便コントロール、</a:t>
            </a:r>
            <a:r>
              <a:rPr lang="en-US" altLang="ja-JP" sz="1200" dirty="0">
                <a:solidFill>
                  <a:srgbClr val="000000"/>
                </a:solidFill>
                <a:latin typeface="Meiryo UI" panose="020B0604030504040204" pitchFamily="50" charset="-128"/>
                <a:ea typeface="Meiryo UI" panose="020B0604030504040204" pitchFamily="50" charset="-128"/>
              </a:rPr>
              <a:t>10</a:t>
            </a:r>
            <a:r>
              <a:rPr lang="ja-JP" altLang="ja-JP" sz="1200" dirty="0">
                <a:solidFill>
                  <a:srgbClr val="000000"/>
                </a:solidFill>
                <a:latin typeface="Meiryo UI" panose="020B0604030504040204" pitchFamily="50" charset="-128"/>
                <a:ea typeface="Meiryo UI" panose="020B0604030504040204" pitchFamily="50" charset="-128"/>
              </a:rPr>
              <a:t>排尿コントロール</a:t>
            </a:r>
            <a:r>
              <a:rPr lang="ja-JP" altLang="ja-JP"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ja-JP" sz="1200" dirty="0" smtClean="0">
                <a:solidFill>
                  <a:srgbClr val="000000"/>
                </a:solidFill>
                <a:latin typeface="Meiryo UI" panose="020B0604030504040204" pitchFamily="50" charset="-128"/>
                <a:ea typeface="Meiryo UI" panose="020B0604030504040204" pitchFamily="50" charset="-128"/>
              </a:rPr>
              <a:t>総合点</a:t>
            </a:r>
            <a:r>
              <a:rPr lang="ja-JP" altLang="ja-JP" sz="1200" dirty="0">
                <a:solidFill>
                  <a:srgbClr val="000000"/>
                </a:solidFill>
                <a:latin typeface="Meiryo UI" panose="020B0604030504040204" pitchFamily="50" charset="-128"/>
                <a:ea typeface="Meiryo UI" panose="020B0604030504040204" pitchFamily="50" charset="-128"/>
              </a:rPr>
              <a:t>は、全般的自立を表すが、各機能項目の依存評価がより重要である。</a:t>
            </a:r>
            <a:r>
              <a:rPr lang="en-US" altLang="ja-JP" sz="1200" dirty="0">
                <a:solidFill>
                  <a:srgbClr val="000000"/>
                </a:solidFill>
                <a:latin typeface="Meiryo UI" panose="020B0604030504040204" pitchFamily="50" charset="-128"/>
                <a:ea typeface="Meiryo UI" panose="020B0604030504040204" pitchFamily="50" charset="-128"/>
              </a:rPr>
              <a:t> </a:t>
            </a: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70</a:t>
            </a:fld>
            <a:endParaRPr lang="en-US" altLang="ja-JP"/>
          </a:p>
        </p:txBody>
      </p:sp>
    </p:spTree>
    <p:extLst>
      <p:ext uri="{BB962C8B-B14F-4D97-AF65-F5344CB8AC3E}">
        <p14:creationId xmlns:p14="http://schemas.microsoft.com/office/powerpoint/2010/main" val="187115222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4848" y="173486"/>
            <a:ext cx="8229600" cy="634082"/>
          </a:xfrm>
        </p:spPr>
        <p:txBody>
          <a:bodyPr>
            <a:no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認知症の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アセスメント用尺度</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701643" y="1483647"/>
            <a:ext cx="7848872" cy="2376265"/>
          </a:xfrm>
          <a:prstGeom prst="roundRect">
            <a:avLst/>
          </a:prstGeom>
          <a:gradFill>
            <a:gsLst>
              <a:gs pos="0">
                <a:schemeClr val="accent5">
                  <a:lumMod val="75000"/>
                </a:schemeClr>
              </a:gs>
              <a:gs pos="100000">
                <a:schemeClr val="bg1"/>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ctr"/>
            <a:r>
              <a:rPr lang="ja-JP" altLang="en-US"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＜患者さんに質問して行う検査＞</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a:p>
            <a:pPr algn="ctr" fontAlgn="ctr">
              <a:spcBef>
                <a:spcPts val="1200"/>
              </a:spcBef>
            </a:pP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Mini-Mental </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State </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Examination</a:t>
            </a:r>
            <a:r>
              <a:rPr lang="ja-JP" altLang="en-US"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MMSE)</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a:p>
            <a:pPr algn="ctr" fontAlgn="ctr">
              <a:spcBef>
                <a:spcPts val="1200"/>
              </a:spcBef>
            </a:pPr>
            <a:r>
              <a:rPr lang="ja-JP"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改訂版</a:t>
            </a:r>
            <a:r>
              <a:rPr lang="ja-JP"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長谷川式簡易知能</a:t>
            </a:r>
            <a:r>
              <a:rPr lang="ja-JP"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評価 </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HDS-R)</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a:p>
            <a:pPr algn="ctr" fontAlgn="ctr">
              <a:spcBef>
                <a:spcPts val="1200"/>
              </a:spcBef>
            </a:pPr>
            <a:r>
              <a:rPr lang="ja-JP"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時計</a:t>
            </a:r>
            <a:r>
              <a:rPr lang="ja-JP"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描画テスト </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Clock Drawing Test(CDT</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endParaRPr lang="ja-JP"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701643" y="4219952"/>
            <a:ext cx="7848872" cy="2088232"/>
          </a:xfrm>
          <a:prstGeom prst="roundRect">
            <a:avLst/>
          </a:prstGeom>
          <a:gradFill>
            <a:gsLst>
              <a:gs pos="0">
                <a:srgbClr val="E8AE0A"/>
              </a:gs>
              <a:gs pos="100000">
                <a:schemeClr val="bg1"/>
              </a:gs>
            </a:gsLst>
            <a:lin ang="16200000" scaled="1"/>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fontAlgn="ctr"/>
            <a:r>
              <a:rPr lang="ja-JP" altLang="en-US"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＜ご家族などの介護者</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同伴者からの情報による検査＞</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a:p>
            <a:pPr algn="ctr" fontAlgn="ctr">
              <a:spcBef>
                <a:spcPts val="1200"/>
              </a:spcBef>
            </a:pP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Short </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Memory Questionnaire(SMQ)</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a:p>
            <a:pPr algn="ctr" fontAlgn="ctr">
              <a:spcBef>
                <a:spcPts val="1200"/>
              </a:spcBef>
            </a:pP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Informant </a:t>
            </a:r>
            <a:r>
              <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Questionnaire on Cognitive Decline in the Elderly(IQCODE</a:t>
            </a:r>
            <a:r>
              <a:rPr lang="en-US" altLang="ja-JP" sz="2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p:cNvSpPr>
            <a:spLocks noChangeArrowheads="1"/>
          </p:cNvSpPr>
          <p:nvPr/>
        </p:nvSpPr>
        <p:spPr bwMode="auto">
          <a:xfrm>
            <a:off x="341417" y="877610"/>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スライド番号プレースホルダー 2"/>
          <p:cNvSpPr>
            <a:spLocks noGrp="1"/>
          </p:cNvSpPr>
          <p:nvPr>
            <p:ph type="sldNum" sz="quarter" idx="12"/>
          </p:nvPr>
        </p:nvSpPr>
        <p:spPr/>
        <p:txBody>
          <a:bodyPr/>
          <a:lstStyle/>
          <a:p>
            <a:pPr>
              <a:defRPr/>
            </a:pPr>
            <a:fld id="{4ED978E9-DE30-41CA-8EE8-00A5622E5BAC}" type="slidenum">
              <a:rPr lang="en-US" altLang="ja-JP" smtClean="0"/>
              <a:pPr>
                <a:defRPr/>
              </a:pPr>
              <a:t>71</a:t>
            </a:fld>
            <a:endParaRPr lang="en-US" altLang="ja-JP"/>
          </a:p>
        </p:txBody>
      </p:sp>
    </p:spTree>
    <p:extLst>
      <p:ext uri="{BB962C8B-B14F-4D97-AF65-F5344CB8AC3E}">
        <p14:creationId xmlns:p14="http://schemas.microsoft.com/office/powerpoint/2010/main" val="25026179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1774"/>
            <a:ext cx="9144000" cy="611187"/>
          </a:xfrm>
        </p:spPr>
        <p:txBody>
          <a:bodyPr>
            <a:normAutofit fontScale="90000"/>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治療の途中で認知症を疑う</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997054" y="1675061"/>
            <a:ext cx="7258050" cy="3989040"/>
          </a:xfrm>
        </p:spPr>
        <p:txBody>
          <a:bodyPr>
            <a:noAutofit/>
          </a:bodyPr>
          <a:lstStyle/>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以下のことが生じた</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場合</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には、認知症に</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関連</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したアセスメントをおこなう</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せん妄の発症</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（背景に認知症がある場合が多い）</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転倒</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脱水・摂食不良</a:t>
            </a:r>
            <a:endParaRPr kumimoji="1"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アドヒアランス不良（内服、処置）</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1417" y="87529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スライド番号プレースホルダー 4"/>
          <p:cNvSpPr>
            <a:spLocks noGrp="1"/>
          </p:cNvSpPr>
          <p:nvPr>
            <p:ph type="sldNum" sz="quarter" idx="12"/>
          </p:nvPr>
        </p:nvSpPr>
        <p:spPr/>
        <p:txBody>
          <a:bodyPr/>
          <a:lstStyle/>
          <a:p>
            <a:pPr>
              <a:defRPr/>
            </a:pPr>
            <a:fld id="{4ED978E9-DE30-41CA-8EE8-00A5622E5BAC}" type="slidenum">
              <a:rPr lang="en-US" altLang="ja-JP" smtClean="0"/>
              <a:pPr>
                <a:defRPr/>
              </a:pPr>
              <a:t>72</a:t>
            </a:fld>
            <a:endParaRPr lang="en-US" altLang="ja-JP"/>
          </a:p>
        </p:txBody>
      </p:sp>
    </p:spTree>
    <p:extLst>
      <p:ext uri="{BB962C8B-B14F-4D97-AF65-F5344CB8AC3E}">
        <p14:creationId xmlns:p14="http://schemas.microsoft.com/office/powerpoint/2010/main" val="30104992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1187"/>
          </a:xfrm>
        </p:spPr>
        <p:txBody>
          <a:bodyPr>
            <a:normAutofit fontScale="90000"/>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治療を安全に進めるために確認したいこ</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と</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682727" y="1614488"/>
            <a:ext cx="7886701" cy="4525963"/>
          </a:xfrm>
        </p:spPr>
        <p:txBody>
          <a:bodyPr>
            <a:normAutofit fontScale="92500" lnSpcReduction="10000"/>
          </a:bodyPr>
          <a:lstStyle/>
          <a:p>
            <a:pPr marL="0" indent="0">
              <a:buNone/>
            </a:pP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治療</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を安全に進める、</a:t>
            </a:r>
            <a:r>
              <a:rPr lang="ja-JP" altLang="en-US" sz="3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退院後</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のトラブルを防ぐ</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上で</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IADL</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を確認する</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3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⇒入院治療は、その患者にとって一時的であり、治療や支援は退院後も継続することを常に念頭に置く</a:t>
            </a:r>
            <a:r>
              <a:rPr lang="ja-JP" altLang="en-US"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（看護師は、</a:t>
            </a:r>
            <a:r>
              <a:rPr lang="ja-JP" altLang="en-US" sz="3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入院中がすべてと勘違い</a:t>
            </a:r>
            <a:r>
              <a:rPr lang="ja-JP" altLang="en-US" sz="18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しがちである！！！）</a:t>
            </a:r>
            <a:endParaRPr lang="en-US" altLang="ja-JP" sz="3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a:latin typeface="Meiryo UI" panose="020B0604030504040204" pitchFamily="50" charset="-128"/>
                <a:ea typeface="Meiryo UI" panose="020B0604030504040204" pitchFamily="50" charset="-128"/>
                <a:cs typeface="Meiryo UI" panose="020B0604030504040204" pitchFamily="50" charset="-128"/>
              </a:rPr>
              <a:t>自分</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で薬の管理ができる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食事の準備ができる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通院手段　（公共機関を使える）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病院に連絡できる（電話をかけることができる）</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341416" y="940131"/>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スライド番号プレースホルダー 4"/>
          <p:cNvSpPr>
            <a:spLocks noGrp="1"/>
          </p:cNvSpPr>
          <p:nvPr>
            <p:ph type="sldNum" sz="quarter" idx="12"/>
          </p:nvPr>
        </p:nvSpPr>
        <p:spPr/>
        <p:txBody>
          <a:bodyPr/>
          <a:lstStyle/>
          <a:p>
            <a:pPr>
              <a:defRPr/>
            </a:pPr>
            <a:fld id="{4ED978E9-DE30-41CA-8EE8-00A5622E5BAC}" type="slidenum">
              <a:rPr lang="en-US" altLang="ja-JP" smtClean="0"/>
              <a:pPr>
                <a:defRPr/>
              </a:pPr>
              <a:t>73</a:t>
            </a:fld>
            <a:endParaRPr lang="en-US" altLang="ja-JP"/>
          </a:p>
        </p:txBody>
      </p:sp>
    </p:spTree>
    <p:extLst>
      <p:ext uri="{BB962C8B-B14F-4D97-AF65-F5344CB8AC3E}">
        <p14:creationId xmlns:p14="http://schemas.microsoft.com/office/powerpoint/2010/main" val="25293102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367" y="260350"/>
            <a:ext cx="8856984" cy="668337"/>
          </a:xfrm>
        </p:spPr>
        <p:txBody>
          <a:bodyPr>
            <a:no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急性期病院における認知症の治療・ケア</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sz="half" idx="1"/>
          </p:nvPr>
        </p:nvSpPr>
        <p:spPr>
          <a:xfrm>
            <a:off x="553248" y="1372581"/>
            <a:ext cx="4244280" cy="4525963"/>
          </a:xfrm>
        </p:spPr>
        <p:txBody>
          <a:bodyPr>
            <a:noAutofit/>
          </a:bodyPr>
          <a:lstStyle/>
          <a:p>
            <a:pPr>
              <a:spcAft>
                <a:spcPts val="600"/>
              </a:spcAft>
            </a:pPr>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を見落とさない</a:t>
            </a:r>
            <a:endParaRPr kumimoji="1"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せん妄の予防・発見・対応</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認知機能障害に配慮をした</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身体管理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lvl="1">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疼痛</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lvl="1">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栄養管理・脱水の予防</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lvl="1">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感染予防</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lvl="1">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服薬管理</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lvl="1">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セルフケア指導・支援</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認知症を考慮した退院調整</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コンテンツ プレースホルダー 4"/>
          <p:cNvSpPr>
            <a:spLocks noGrp="1"/>
          </p:cNvSpPr>
          <p:nvPr>
            <p:ph sz="half" idx="2"/>
          </p:nvPr>
        </p:nvSpPr>
        <p:spPr>
          <a:xfrm>
            <a:off x="4626078" y="1386868"/>
            <a:ext cx="4038600" cy="4525963"/>
          </a:xfrm>
        </p:spPr>
        <p:txBody>
          <a:bodyPr>
            <a:normAutofit/>
          </a:bodyPr>
          <a:lstStyle/>
          <a:p>
            <a:pPr>
              <a:spcAft>
                <a:spcPts val="600"/>
              </a:spcAft>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認知機能障害に配慮をしたコミュニケーション</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認知機能障害に配慮を</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した</a:t>
            </a:r>
            <a: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治療</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同意・意思決定支援</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BPSD</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を予防する環境整備</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向精神薬使用の適切な判断</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3"/>
          <p:cNvSpPr>
            <a:spLocks noChangeArrowheads="1"/>
          </p:cNvSpPr>
          <p:nvPr/>
        </p:nvSpPr>
        <p:spPr bwMode="auto">
          <a:xfrm>
            <a:off x="341416" y="940131"/>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4" name="スライド番号プレースホルダー 3"/>
          <p:cNvSpPr>
            <a:spLocks noGrp="1"/>
          </p:cNvSpPr>
          <p:nvPr>
            <p:ph type="sldNum" sz="quarter" idx="12"/>
          </p:nvPr>
        </p:nvSpPr>
        <p:spPr/>
        <p:txBody>
          <a:bodyPr/>
          <a:lstStyle/>
          <a:p>
            <a:pPr>
              <a:defRPr/>
            </a:pPr>
            <a:fld id="{5F3F8703-6FC4-4414-85ED-5D21CC406812}" type="slidenum">
              <a:rPr lang="en-US" altLang="ja-JP" smtClean="0"/>
              <a:pPr>
                <a:defRPr/>
              </a:pPr>
              <a:t>74</a:t>
            </a:fld>
            <a:endParaRPr lang="en-US" altLang="ja-JP"/>
          </a:p>
        </p:txBody>
      </p:sp>
    </p:spTree>
    <p:extLst>
      <p:ext uri="{BB962C8B-B14F-4D97-AF65-F5344CB8AC3E}">
        <p14:creationId xmlns:p14="http://schemas.microsoft.com/office/powerpoint/2010/main" val="21952929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479794" y="248497"/>
            <a:ext cx="8174888"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認知症の人からみた入院・治療</a:t>
            </a:r>
            <a:endParaRPr lang="ja-JP" altLang="en-US" sz="3200" b="1" dirty="0">
              <a:latin typeface="Meiryo UI" pitchFamily="50" charset="-128"/>
              <a:ea typeface="Meiryo UI" pitchFamily="50" charset="-128"/>
              <a:cs typeface="Meiryo UI" pitchFamily="50" charset="-128"/>
            </a:endParaRPr>
          </a:p>
        </p:txBody>
      </p:sp>
      <p:sp>
        <p:nvSpPr>
          <p:cNvPr id="14" name="テキスト ボックス 13"/>
          <p:cNvSpPr txBox="1"/>
          <p:nvPr/>
        </p:nvSpPr>
        <p:spPr>
          <a:xfrm>
            <a:off x="2242813" y="1202107"/>
            <a:ext cx="4791469" cy="523220"/>
          </a:xfrm>
          <a:prstGeom prst="rect">
            <a:avLst/>
          </a:prstGeom>
          <a:solidFill>
            <a:srgbClr val="7152BE"/>
          </a:solidFill>
        </p:spPr>
        <p:txBody>
          <a:bodyPr wrap="square" rtlCol="0">
            <a:spAutoFit/>
          </a:bodyP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入院という環境の変化 </a:t>
            </a:r>
            <a:endParaRPr kumimoji="1" lang="ja-JP" altLang="en-US" sz="2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41416" y="1824808"/>
            <a:ext cx="3167563" cy="1446550"/>
          </a:xfrm>
          <a:prstGeom prst="rect">
            <a:avLst/>
          </a:prstGeom>
          <a:noFill/>
        </p:spPr>
        <p:txBody>
          <a:bodyPr wrap="square" rtlCol="0">
            <a:spAutoFit/>
          </a:bodyPr>
          <a:lstStyle/>
          <a:p>
            <a:r>
              <a:rPr lang="ja-JP" altLang="en-US" sz="22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中核症状</a:t>
            </a:r>
            <a:endParaRPr lang="en-US" altLang="ja-JP" sz="22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記憶障害</a:t>
            </a:r>
            <a:endParaRPr kumimoji="1"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実行機能障害</a:t>
            </a:r>
            <a:endParaRPr lang="en-US" altLang="ja-JP" sz="2200" b="1"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社会的</a:t>
            </a:r>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認知</a:t>
            </a:r>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障害</a:t>
            </a:r>
          </a:p>
        </p:txBody>
      </p:sp>
      <p:sp>
        <p:nvSpPr>
          <p:cNvPr id="17" name="テキスト ボックス 16"/>
          <p:cNvSpPr txBox="1"/>
          <p:nvPr/>
        </p:nvSpPr>
        <p:spPr>
          <a:xfrm>
            <a:off x="5532268" y="1817942"/>
            <a:ext cx="3407046" cy="1323439"/>
          </a:xfrm>
          <a:prstGeom prst="rect">
            <a:avLst/>
          </a:prstGeom>
          <a:noFill/>
        </p:spPr>
        <p:txBody>
          <a:bodyPr wrap="square" rtlCol="0">
            <a:spAutoFit/>
          </a:bodyPr>
          <a:lstStyle/>
          <a:p>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身体症状：</a:t>
            </a:r>
            <a:endParaRPr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痛み、口渇、空腹、</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便秘</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苦痛をうまく伝えられない</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bwMode="auto">
          <a:xfrm>
            <a:off x="4534818" y="1662209"/>
            <a:ext cx="18098" cy="3452716"/>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cxnSp>
        <p:nvCxnSpPr>
          <p:cNvPr id="33" name="直線矢印コネクタ 32"/>
          <p:cNvCxnSpPr>
            <a:stCxn id="15" idx="3"/>
          </p:cNvCxnSpPr>
          <p:nvPr/>
        </p:nvCxnSpPr>
        <p:spPr bwMode="auto">
          <a:xfrm flipV="1">
            <a:off x="3508979" y="2086424"/>
            <a:ext cx="792296" cy="461659"/>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cxnSp>
        <p:nvCxnSpPr>
          <p:cNvPr id="42" name="直線矢印コネクタ 41"/>
          <p:cNvCxnSpPr/>
          <p:nvPr/>
        </p:nvCxnSpPr>
        <p:spPr bwMode="auto">
          <a:xfrm flipH="1">
            <a:off x="4666179" y="2216697"/>
            <a:ext cx="792296" cy="0"/>
          </a:xfrm>
          <a:prstGeom prst="straightConnector1">
            <a:avLst/>
          </a:prstGeom>
          <a:solidFill>
            <a:srgbClr val="FFFF99"/>
          </a:solidFill>
          <a:ln w="66675" cap="flat" cmpd="sng" algn="ctr">
            <a:solidFill>
              <a:srgbClr val="7152BE"/>
            </a:solidFill>
            <a:prstDash val="solid"/>
            <a:round/>
            <a:headEnd type="none" w="med" len="med"/>
            <a:tailEnd type="arrow" w="med" len="sm"/>
          </a:ln>
          <a:effectLst/>
        </p:spPr>
      </p:cxnSp>
      <p:sp>
        <p:nvSpPr>
          <p:cNvPr id="5" name="テキスト ボックス 4"/>
          <p:cNvSpPr txBox="1"/>
          <p:nvPr/>
        </p:nvSpPr>
        <p:spPr>
          <a:xfrm>
            <a:off x="5532268" y="3271358"/>
            <a:ext cx="3012363" cy="1323439"/>
          </a:xfrm>
          <a:prstGeom prst="rect">
            <a:avLst/>
          </a:prstGeom>
          <a:noFill/>
        </p:spPr>
        <p:txBody>
          <a:bodyPr wrap="none" rtlCol="0">
            <a:spAutoFit/>
          </a:bodyPr>
          <a:lstStyle/>
          <a:p>
            <a:r>
              <a:rPr kumimoji="1"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社会関係：</a:t>
            </a:r>
            <a:endParaRPr kumimoji="1"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初めて出会う医療スタッフ</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スタッフの交代</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家族との分離・孤立</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166500" y="4770077"/>
            <a:ext cx="2658100" cy="1938992"/>
          </a:xfrm>
          <a:prstGeom prst="rect">
            <a:avLst/>
          </a:prstGeom>
          <a:noFill/>
        </p:spPr>
        <p:txBody>
          <a:bodyPr wrap="none" rtlCol="0">
            <a:spAutoFit/>
          </a:bodyPr>
          <a:lstStyle/>
          <a:p>
            <a:r>
              <a:rPr kumimoji="1"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治療環境</a:t>
            </a:r>
            <a:r>
              <a:rPr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複雑な指示</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慣れない環境</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静脈ライン・カテーテル</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転棟・ベッド移動</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モニター音</a:t>
            </a:r>
            <a:endParaRPr kumimoji="1"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479794" y="3738919"/>
            <a:ext cx="2404826" cy="707886"/>
          </a:xfrm>
          <a:prstGeom prst="rect">
            <a:avLst/>
          </a:prstGeom>
          <a:noFill/>
        </p:spPr>
        <p:txBody>
          <a:bodyPr wrap="none" rtlCol="0">
            <a:spAutoFit/>
          </a:bodyPr>
          <a:lstStyle/>
          <a:p>
            <a:r>
              <a:rPr kumimoji="1" lang="ja-JP" altLang="en-US"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付随する精神症状：</a:t>
            </a:r>
            <a:endParaRPr kumimoji="1" lang="en-US" altLang="ja-JP" sz="20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抑うつ</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爆発 1 7"/>
          <p:cNvSpPr/>
          <p:nvPr/>
        </p:nvSpPr>
        <p:spPr bwMode="auto">
          <a:xfrm>
            <a:off x="3167928" y="4532152"/>
            <a:ext cx="2941238" cy="1435805"/>
          </a:xfrm>
          <a:prstGeom prst="irregularSeal1">
            <a:avLst/>
          </a:prstGeom>
          <a:solidFill>
            <a:srgbClr val="A895D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9" name="テキスト ボックス 8"/>
          <p:cNvSpPr txBox="1"/>
          <p:nvPr/>
        </p:nvSpPr>
        <p:spPr>
          <a:xfrm>
            <a:off x="3465902" y="5034609"/>
            <a:ext cx="2864887" cy="430887"/>
          </a:xfrm>
          <a:prstGeom prst="rect">
            <a:avLst/>
          </a:prstGeom>
          <a:noFill/>
        </p:spPr>
        <p:txBody>
          <a:bodyPr wrap="none" rtlCol="0">
            <a:spAutoFit/>
          </a:bodyPr>
          <a:lstStyle/>
          <a:p>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不安・緊張</a:t>
            </a:r>
            <a:r>
              <a:rPr kumimoji="1"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・恐怖・混乱</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3"/>
          <p:cNvSpPr>
            <a:spLocks noChangeArrowheads="1"/>
          </p:cNvSpPr>
          <p:nvPr/>
        </p:nvSpPr>
        <p:spPr bwMode="auto">
          <a:xfrm>
            <a:off x="341416" y="882979"/>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bwMode="auto">
          <a:xfrm>
            <a:off x="232012" y="4442306"/>
            <a:ext cx="3248167" cy="1696821"/>
          </a:xfrm>
          <a:prstGeom prst="wedgeRoundRectCallout">
            <a:avLst>
              <a:gd name="adj1" fmla="val 95936"/>
              <a:gd name="adj2" fmla="val -211771"/>
              <a:gd name="adj3" fmla="val 16667"/>
            </a:avLst>
          </a:prstGeom>
          <a:solidFill>
            <a:srgbClr val="FFFF99"/>
          </a:solidFill>
          <a:ln w="9525" cap="flat" cmpd="sng" algn="ctr">
            <a:no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p>
            <a:pPr lvl="0" eaLnBrk="0" hangingPunct="0">
              <a:lnSpc>
                <a:spcPts val="2100"/>
              </a:lnSpc>
              <a:spcBef>
                <a:spcPts val="0"/>
              </a:spcBef>
            </a:pPr>
            <a:r>
              <a:rPr lang="ja-JP" altLang="en-US" sz="2400" dirty="0">
                <a:solidFill>
                  <a:srgbClr val="000000"/>
                </a:solidFill>
                <a:latin typeface="Meiryo UI" panose="020B0604030504040204" pitchFamily="50" charset="-128"/>
                <a:ea typeface="Meiryo UI" panose="020B0604030504040204" pitchFamily="50" charset="-128"/>
              </a:rPr>
              <a:t>認知症の人は</a:t>
            </a:r>
            <a:r>
              <a:rPr lang="ja-JP" altLang="en-US" sz="2400" dirty="0" smtClean="0">
                <a:solidFill>
                  <a:srgbClr val="000000"/>
                </a:solidFill>
                <a:latin typeface="Meiryo UI" panose="020B0604030504040204" pitchFamily="50" charset="-128"/>
                <a:ea typeface="Meiryo UI" panose="020B0604030504040204" pitchFamily="50" charset="-128"/>
              </a:rPr>
              <a:t>、</a:t>
            </a:r>
            <a:endParaRPr lang="en-US" altLang="ja-JP" sz="24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2400" dirty="0" smtClean="0">
                <a:solidFill>
                  <a:srgbClr val="000000"/>
                </a:solidFill>
                <a:latin typeface="Meiryo UI" panose="020B0604030504040204" pitchFamily="50" charset="-128"/>
                <a:ea typeface="Meiryo UI" panose="020B0604030504040204" pitchFamily="50" charset="-128"/>
              </a:rPr>
              <a:t>実行</a:t>
            </a:r>
            <a:r>
              <a:rPr lang="ja-JP" altLang="en-US" sz="2400" dirty="0">
                <a:solidFill>
                  <a:srgbClr val="000000"/>
                </a:solidFill>
                <a:latin typeface="Meiryo UI" panose="020B0604030504040204" pitchFamily="50" charset="-128"/>
                <a:ea typeface="Meiryo UI" panose="020B0604030504040204" pitchFamily="50" charset="-128"/>
              </a:rPr>
              <a:t>機能障害を</a:t>
            </a:r>
            <a:r>
              <a:rPr lang="ja-JP" altLang="en-US" sz="2400" dirty="0" smtClean="0">
                <a:solidFill>
                  <a:srgbClr val="000000"/>
                </a:solidFill>
                <a:latin typeface="Meiryo UI" panose="020B0604030504040204" pitchFamily="50" charset="-128"/>
                <a:ea typeface="Meiryo UI" panose="020B0604030504040204" pitchFamily="50" charset="-128"/>
              </a:rPr>
              <a:t>中心</a:t>
            </a:r>
            <a:endParaRPr lang="en-US" altLang="ja-JP" sz="24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2400" dirty="0" smtClean="0">
                <a:solidFill>
                  <a:srgbClr val="000000"/>
                </a:solidFill>
                <a:latin typeface="Meiryo UI" panose="020B0604030504040204" pitchFamily="50" charset="-128"/>
                <a:ea typeface="Meiryo UI" panose="020B0604030504040204" pitchFamily="50" charset="-128"/>
              </a:rPr>
              <a:t>とする認知</a:t>
            </a:r>
            <a:r>
              <a:rPr lang="ja-JP" altLang="en-US" sz="2400" dirty="0">
                <a:solidFill>
                  <a:srgbClr val="000000"/>
                </a:solidFill>
                <a:latin typeface="Meiryo UI" panose="020B0604030504040204" pitchFamily="50" charset="-128"/>
                <a:ea typeface="Meiryo UI" panose="020B0604030504040204" pitchFamily="50" charset="-128"/>
              </a:rPr>
              <a:t>機能障害</a:t>
            </a:r>
            <a:r>
              <a:rPr lang="ja-JP" altLang="en-US" sz="2400" dirty="0" smtClean="0">
                <a:solidFill>
                  <a:srgbClr val="000000"/>
                </a:solidFill>
                <a:latin typeface="Meiryo UI" panose="020B0604030504040204" pitchFamily="50" charset="-128"/>
                <a:ea typeface="Meiryo UI" panose="020B0604030504040204" pitchFamily="50" charset="-128"/>
              </a:rPr>
              <a:t>に</a:t>
            </a:r>
            <a:endParaRPr lang="en-US" altLang="ja-JP" sz="2400" dirty="0" smtClean="0">
              <a:solidFill>
                <a:srgbClr val="00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2400" dirty="0" smtClean="0">
                <a:solidFill>
                  <a:srgbClr val="000000"/>
                </a:solidFill>
                <a:latin typeface="Meiryo UI" panose="020B0604030504040204" pitchFamily="50" charset="-128"/>
                <a:ea typeface="Meiryo UI" panose="020B0604030504040204" pitchFamily="50" charset="-128"/>
              </a:rPr>
              <a:t>より</a:t>
            </a:r>
            <a:r>
              <a:rPr lang="ja-JP" altLang="en-US" sz="2400"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FF0000"/>
                </a:solidFill>
                <a:latin typeface="Meiryo UI" panose="020B0604030504040204" pitchFamily="50" charset="-128"/>
                <a:ea typeface="Meiryo UI" panose="020B0604030504040204" pitchFamily="50" charset="-128"/>
              </a:rPr>
              <a:t>環境の変化に</a:t>
            </a:r>
            <a:r>
              <a:rPr lang="ja-JP" altLang="en-US" sz="2400" b="1" dirty="0" smtClean="0">
                <a:solidFill>
                  <a:srgbClr val="FF0000"/>
                </a:solidFill>
                <a:latin typeface="Meiryo UI" panose="020B0604030504040204" pitchFamily="50" charset="-128"/>
                <a:ea typeface="Meiryo UI" panose="020B0604030504040204" pitchFamily="50" charset="-128"/>
              </a:rPr>
              <a:t>対して</a:t>
            </a:r>
            <a:endParaRPr lang="en-US" altLang="ja-JP" sz="2400" b="1" dirty="0" smtClean="0">
              <a:solidFill>
                <a:srgbClr val="FF0000"/>
              </a:solidFill>
              <a:latin typeface="Meiryo UI" panose="020B0604030504040204" pitchFamily="50" charset="-128"/>
              <a:ea typeface="Meiryo UI" panose="020B0604030504040204" pitchFamily="50" charset="-128"/>
            </a:endParaRPr>
          </a:p>
          <a:p>
            <a:pPr lvl="0" eaLnBrk="0" hangingPunct="0">
              <a:lnSpc>
                <a:spcPts val="2100"/>
              </a:lnSpc>
              <a:spcBef>
                <a:spcPts val="0"/>
              </a:spcBef>
            </a:pPr>
            <a:r>
              <a:rPr lang="ja-JP" altLang="en-US" sz="2400" b="1" dirty="0" smtClean="0">
                <a:solidFill>
                  <a:srgbClr val="FF0000"/>
                </a:solidFill>
                <a:latin typeface="Meiryo UI" panose="020B0604030504040204" pitchFamily="50" charset="-128"/>
                <a:ea typeface="Meiryo UI" panose="020B0604030504040204" pitchFamily="50" charset="-128"/>
              </a:rPr>
              <a:t>脆弱</a:t>
            </a:r>
            <a:r>
              <a:rPr lang="ja-JP" altLang="en-US" sz="2400" b="1" dirty="0">
                <a:solidFill>
                  <a:srgbClr val="FF0000"/>
                </a:solidFill>
                <a:latin typeface="Meiryo UI" panose="020B0604030504040204" pitchFamily="50" charset="-128"/>
                <a:ea typeface="Meiryo UI" panose="020B0604030504040204" pitchFamily="50" charset="-128"/>
              </a:rPr>
              <a:t>である。</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bwMode="auto">
          <a:xfrm>
            <a:off x="2063575" y="6139127"/>
            <a:ext cx="4339988" cy="56994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一時的な認知症症状の悪化</a:t>
            </a: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75</a:t>
            </a:fld>
            <a:endParaRPr lang="en-US" altLang="ja-JP"/>
          </a:p>
        </p:txBody>
      </p:sp>
    </p:spTree>
    <p:extLst>
      <p:ext uri="{BB962C8B-B14F-4D97-AF65-F5344CB8AC3E}">
        <p14:creationId xmlns:p14="http://schemas.microsoft.com/office/powerpoint/2010/main" val="42718248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93563" y="104015"/>
            <a:ext cx="7092950" cy="106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認知機能障害</a:t>
            </a:r>
            <a:r>
              <a:rPr lang="en-US" altLang="ja-JP" sz="3200" b="1" dirty="0" smtClean="0">
                <a:latin typeface="Meiryo UI" pitchFamily="50" charset="-128"/>
                <a:ea typeface="Meiryo UI" pitchFamily="50" charset="-128"/>
                <a:cs typeface="Meiryo UI" pitchFamily="50" charset="-128"/>
              </a:rPr>
              <a:t>(</a:t>
            </a:r>
            <a:r>
              <a:rPr lang="ja-JP" altLang="en-US" sz="3200" b="1" dirty="0" smtClean="0">
                <a:latin typeface="Meiryo UI" pitchFamily="50" charset="-128"/>
                <a:ea typeface="Meiryo UI" pitchFamily="50" charset="-128"/>
                <a:cs typeface="Meiryo UI" pitchFamily="50" charset="-128"/>
              </a:rPr>
              <a:t>認知症、せん妄</a:t>
            </a:r>
            <a:r>
              <a:rPr lang="en-US" altLang="ja-JP" sz="3200" b="1" dirty="0" smtClean="0">
                <a:latin typeface="Meiryo UI" pitchFamily="50" charset="-128"/>
                <a:ea typeface="Meiryo UI" pitchFamily="50" charset="-128"/>
                <a:cs typeface="Meiryo UI" pitchFamily="50" charset="-128"/>
              </a:rPr>
              <a:t>)</a:t>
            </a:r>
            <a:r>
              <a:rPr lang="ja-JP" altLang="en-US" sz="3200" b="1" dirty="0" smtClean="0">
                <a:latin typeface="Meiryo UI" pitchFamily="50" charset="-128"/>
                <a:ea typeface="Meiryo UI" pitchFamily="50" charset="-128"/>
                <a:cs typeface="Meiryo UI" pitchFamily="50" charset="-128"/>
              </a:rPr>
              <a:t>の人に負担をかけない接し方</a:t>
            </a:r>
            <a:endParaRPr lang="en-US" altLang="ja-JP" sz="3200" b="1" dirty="0" smtClean="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8914" y="2355256"/>
            <a:ext cx="8569325" cy="339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視野にゆっくり入ってから声をかける（本人に認識させる）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後ろから声をかけても、注意が向きにくい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アイ</a:t>
            </a:r>
            <a:r>
              <a:rPr lang="ja-JP" altLang="en-US" sz="2400" b="1" dirty="0">
                <a:latin typeface="Meiryo UI" pitchFamily="50" charset="-128"/>
                <a:ea typeface="Meiryo UI" pitchFamily="50" charset="-128"/>
                <a:cs typeface="Meiryo UI" pitchFamily="50" charset="-128"/>
              </a:rPr>
              <a:t>コンタクト</a:t>
            </a:r>
            <a:r>
              <a:rPr lang="ja-JP" altLang="en-US" sz="2400" b="1" dirty="0" smtClean="0">
                <a:latin typeface="Meiryo UI" pitchFamily="50" charset="-128"/>
                <a:ea typeface="Meiryo UI" pitchFamily="50" charset="-128"/>
                <a:cs typeface="Meiryo UI" pitchFamily="50" charset="-128"/>
              </a:rPr>
              <a:t>をとる（相手が誰であるかを認識してもらう）</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名札や道具を見せる、タッチングをする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u="sng" dirty="0" smtClean="0">
                <a:solidFill>
                  <a:srgbClr val="FF0000"/>
                </a:solidFill>
                <a:latin typeface="Meiryo UI" pitchFamily="50" charset="-128"/>
                <a:ea typeface="Meiryo UI" pitchFamily="50" charset="-128"/>
                <a:cs typeface="Meiryo UI" pitchFamily="50" charset="-128"/>
              </a:rPr>
              <a:t>複数の感覚から情報を送ると注意が高まり、伝わりやすい（？）</a:t>
            </a:r>
            <a:endParaRPr lang="en-US" altLang="ja-JP" sz="2400" b="1" u="sng" dirty="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名前を呼ぶ（●●さん）</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注意が高まる、安心感を伝える</a:t>
            </a:r>
            <a:endParaRPr lang="en-US" altLang="ja-JP" sz="2400" b="1" dirty="0" smtClean="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8914" y="117261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正方形/長方形 1"/>
          <p:cNvSpPr/>
          <p:nvPr/>
        </p:nvSpPr>
        <p:spPr bwMode="auto">
          <a:xfrm>
            <a:off x="473402" y="1421830"/>
            <a:ext cx="8333272" cy="914400"/>
          </a:xfrm>
          <a:prstGeom prst="rect">
            <a:avLst/>
          </a:prstGeom>
          <a:solidFill>
            <a:srgbClr val="D2C8E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認知症・せん妄</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の人は、注意を続けて向けることが難しい</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b="1" i="0" u="none" strike="noStrike" cap="none" normalizeH="0" baseline="0" dirty="0" smtClean="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分かりやすい、負担をかけないかかわりが重要</a:t>
            </a:r>
          </a:p>
        </p:txBody>
      </p:sp>
      <p:sp>
        <p:nvSpPr>
          <p:cNvPr id="3" name="角丸四角形 2"/>
          <p:cNvSpPr/>
          <p:nvPr/>
        </p:nvSpPr>
        <p:spPr bwMode="auto">
          <a:xfrm>
            <a:off x="473402" y="5909481"/>
            <a:ext cx="8333272" cy="709683"/>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1"/>
                </a:solidFill>
                <a:latin typeface="Arial" charset="0"/>
                <a:ea typeface="ＭＳ Ｐゴシック" pitchFamily="50" charset="-128"/>
              </a:rPr>
              <a:t>軽度であれば、聴覚よりも視覚</a:t>
            </a:r>
            <a:r>
              <a:rPr lang="ja-JP" altLang="en-US" sz="2800" b="1" dirty="0" smtClean="0">
                <a:latin typeface="Arial" charset="0"/>
              </a:rPr>
              <a:t>優位である。</a:t>
            </a:r>
            <a:endParaRPr kumimoji="1" lang="ja-JP" altLang="en-US" sz="2800" b="1" i="0" u="none" strike="noStrike" cap="none" normalizeH="0" baseline="0" dirty="0" smtClean="0">
              <a:ln>
                <a:noFill/>
              </a:ln>
              <a:solidFill>
                <a:schemeClr val="tx1"/>
              </a:solidFill>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76</a:t>
            </a:fld>
            <a:endParaRPr lang="en-US" altLang="ja-JP"/>
          </a:p>
        </p:txBody>
      </p:sp>
    </p:spTree>
    <p:extLst>
      <p:ext uri="{BB962C8B-B14F-4D97-AF65-F5344CB8AC3E}">
        <p14:creationId xmlns:p14="http://schemas.microsoft.com/office/powerpoint/2010/main" val="22552558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43930" y="300609"/>
            <a:ext cx="461010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話</a:t>
            </a:r>
            <a:r>
              <a:rPr lang="ja-JP" altLang="en-US" sz="3200" b="1" dirty="0" smtClean="0">
                <a:latin typeface="Meiryo UI" pitchFamily="50" charset="-128"/>
                <a:ea typeface="Meiryo UI" pitchFamily="50" charset="-128"/>
                <a:cs typeface="Meiryo UI" pitchFamily="50" charset="-128"/>
              </a:rPr>
              <a:t>すときに注意をしたいこと</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1141523" y="1486702"/>
            <a:ext cx="7159516"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静かで落ち着いた環境を用意する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en-US" altLang="ja-JP" sz="2800" b="1" dirty="0" smtClean="0">
                <a:latin typeface="Meiryo UI" pitchFamily="50" charset="-128"/>
                <a:ea typeface="Meiryo UI" pitchFamily="50" charset="-128"/>
                <a:cs typeface="Meiryo UI" pitchFamily="50" charset="-128"/>
              </a:rPr>
              <a:t>TV</a:t>
            </a:r>
            <a:r>
              <a:rPr lang="ja-JP" altLang="en-US" sz="2800" b="1" dirty="0" smtClean="0">
                <a:latin typeface="Meiryo UI" pitchFamily="50" charset="-128"/>
                <a:ea typeface="Meiryo UI" pitchFamily="50" charset="-128"/>
                <a:cs typeface="Meiryo UI" pitchFamily="50" charset="-128"/>
              </a:rPr>
              <a:t>を消す、人の出入りがない場所）</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a:t>
            </a:r>
            <a:r>
              <a:rPr lang="ja-JP" altLang="en-US" sz="2800" b="1" dirty="0">
                <a:latin typeface="Meiryo UI" pitchFamily="50" charset="-128"/>
                <a:ea typeface="Meiryo UI" pitchFamily="50" charset="-128"/>
                <a:cs typeface="Meiryo UI" pitchFamily="50" charset="-128"/>
              </a:rPr>
              <a:t>顔</a:t>
            </a:r>
            <a:r>
              <a:rPr lang="ja-JP" altLang="en-US" sz="2800" b="1" dirty="0" smtClean="0">
                <a:latin typeface="Meiryo UI" pitchFamily="50" charset="-128"/>
                <a:ea typeface="Meiryo UI" pitchFamily="50" charset="-128"/>
                <a:cs typeface="Meiryo UI" pitchFamily="50" charset="-128"/>
              </a:rPr>
              <a:t>に</a:t>
            </a:r>
            <a:r>
              <a:rPr lang="ja-JP" altLang="en-US" sz="2800" b="1" dirty="0">
                <a:latin typeface="Meiryo UI" pitchFamily="50" charset="-128"/>
                <a:ea typeface="Meiryo UI" pitchFamily="50" charset="-128"/>
                <a:cs typeface="Meiryo UI" pitchFamily="50" charset="-128"/>
              </a:rPr>
              <a:t>影</a:t>
            </a:r>
            <a:r>
              <a:rPr lang="ja-JP" altLang="en-US" sz="2800" b="1" dirty="0" smtClean="0">
                <a:latin typeface="Meiryo UI" pitchFamily="50" charset="-128"/>
                <a:ea typeface="Meiryo UI" pitchFamily="50" charset="-128"/>
                <a:cs typeface="Meiryo UI" pitchFamily="50" charset="-128"/>
              </a:rPr>
              <a:t>がかからないように注意をする </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（特に夜の場面）</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 会話はゆっくり、はっきり</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 話題は短く、具体的に</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 ゆっくりと待つ</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 話をさえぎらないように</a:t>
            </a:r>
            <a:endParaRPr lang="en-US" altLang="ja-JP" sz="2800" b="1" dirty="0" smtClean="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5377218" y="3261815"/>
            <a:ext cx="3630304" cy="3179928"/>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742950" marR="0" indent="-742950" defTabSz="914400" rtl="0" eaLnBrk="1" fontAlgn="base" latinLnBrk="0" hangingPunct="1">
              <a:lnSpc>
                <a:spcPct val="100000"/>
              </a:lnSpc>
              <a:spcBef>
                <a:spcPct val="0"/>
              </a:spcBef>
              <a:spcAft>
                <a:spcPct val="0"/>
              </a:spcAft>
              <a:buClrTx/>
              <a:buSzTx/>
              <a:buFont typeface="+mj-lt"/>
              <a:buAutoNum type="arabicPeriod"/>
              <a:tabLst/>
            </a:pPr>
            <a:r>
              <a:rPr lang="ja-JP" altLang="en-US" dirty="0">
                <a:effectLst>
                  <a:outerShdw blurRad="38100" dist="38100" dir="2700000" algn="tl">
                    <a:srgbClr val="000000">
                      <a:alpha val="43137"/>
                    </a:srgbClr>
                  </a:outerShdw>
                </a:effectLst>
                <a:latin typeface="Arial" charset="0"/>
              </a:rPr>
              <a:t>認知</a:t>
            </a:r>
            <a:r>
              <a:rPr lang="ja-JP" altLang="en-US" dirty="0" smtClean="0">
                <a:effectLst>
                  <a:outerShdw blurRad="38100" dist="38100" dir="2700000" algn="tl">
                    <a:srgbClr val="000000">
                      <a:alpha val="43137"/>
                    </a:srgbClr>
                  </a:outerShdw>
                </a:effectLst>
                <a:latin typeface="Arial" charset="0"/>
              </a:rPr>
              <a:t>機能</a:t>
            </a:r>
            <a:endParaRPr lang="en-US" altLang="ja-JP" dirty="0" smtClean="0">
              <a:effectLst>
                <a:outerShdw blurRad="38100" dist="38100" dir="2700000" algn="tl">
                  <a:srgbClr val="000000">
                    <a:alpha val="43137"/>
                  </a:srgbClr>
                </a:outerShdw>
              </a:effectLst>
              <a:latin typeface="Arial" charset="0"/>
            </a:endParaRPr>
          </a:p>
          <a:p>
            <a:pPr marL="742950" marR="0" indent="-742950" defTabSz="914400" rtl="0" eaLnBrk="1" fontAlgn="base" latinLnBrk="0" hangingPunct="1">
              <a:lnSpc>
                <a:spcPct val="100000"/>
              </a:lnSpc>
              <a:spcBef>
                <a:spcPct val="0"/>
              </a:spcBef>
              <a:spcAft>
                <a:spcPct val="0"/>
              </a:spcAft>
              <a:buClrTx/>
              <a:buSzTx/>
              <a:buFont typeface="+mj-lt"/>
              <a:buAutoNum type="arabicPeriod"/>
              <a:tabLst/>
            </a:pPr>
            <a:r>
              <a:rPr kumimoji="1" lang="ja-JP"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空間認識</a:t>
            </a:r>
            <a:endParaRPr kumimoji="1" lang="en-US" altLang="ja-JP"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a:p>
            <a:pPr marL="742950" marR="0" indent="-742950" defTabSz="914400" rtl="0" eaLnBrk="1" fontAlgn="base" latinLnBrk="0" hangingPunct="1">
              <a:lnSpc>
                <a:spcPct val="100000"/>
              </a:lnSpc>
              <a:spcBef>
                <a:spcPct val="0"/>
              </a:spcBef>
              <a:spcAft>
                <a:spcPct val="0"/>
              </a:spcAft>
              <a:buClrTx/>
              <a:buSzTx/>
              <a:buFont typeface="+mj-lt"/>
              <a:buAutoNum type="arabicPeriod"/>
              <a:tabLst/>
            </a:pPr>
            <a:r>
              <a:rPr lang="ja-JP" altLang="en-US" dirty="0" smtClean="0">
                <a:effectLst>
                  <a:outerShdw blurRad="38100" dist="38100" dir="2700000" algn="tl">
                    <a:srgbClr val="000000">
                      <a:alpha val="43137"/>
                    </a:srgbClr>
                  </a:outerShdw>
                </a:effectLst>
                <a:latin typeface="Arial" charset="0"/>
              </a:rPr>
              <a:t>複雑性注意</a:t>
            </a:r>
            <a:endParaRPr lang="en-US" altLang="ja-JP" dirty="0" smtClean="0">
              <a:effectLst>
                <a:outerShdw blurRad="38100" dist="38100" dir="2700000" algn="tl">
                  <a:srgbClr val="000000">
                    <a:alpha val="43137"/>
                  </a:srgbClr>
                </a:outerShdw>
              </a:effectLst>
              <a:latin typeface="Arial" charset="0"/>
            </a:endParaRPr>
          </a:p>
          <a:p>
            <a:pPr marR="0" defTabSz="914400" rtl="0" eaLnBrk="1" fontAlgn="base" latinLnBrk="0" hangingPunct="1">
              <a:lnSpc>
                <a:spcPct val="100000"/>
              </a:lnSpc>
              <a:spcBef>
                <a:spcPct val="0"/>
              </a:spcBef>
              <a:spcAft>
                <a:spcPct val="0"/>
              </a:spcAft>
              <a:buClrTx/>
              <a:buSzTx/>
              <a:tabLst/>
            </a:pPr>
            <a:r>
              <a:rPr kumimoji="1" lang="ja-JP" altLang="en-US" sz="36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機能</a:t>
            </a:r>
            <a:r>
              <a:rPr kumimoji="1" lang="ja-JP"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低下の程度</a:t>
            </a:r>
            <a:endParaRPr kumimoji="1" lang="en-US" altLang="ja-JP"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a:p>
            <a:pPr marR="0" defTabSz="914400" rtl="0" eaLnBrk="1" fontAlgn="base" latinLnBrk="0" hangingPunct="1">
              <a:lnSpc>
                <a:spcPct val="100000"/>
              </a:lnSpc>
              <a:spcBef>
                <a:spcPct val="0"/>
              </a:spcBef>
              <a:spcAft>
                <a:spcPct val="0"/>
              </a:spcAft>
              <a:buClrTx/>
              <a:buSzTx/>
              <a:tabLst/>
            </a:pPr>
            <a:r>
              <a:rPr kumimoji="1" lang="ja-JP" altLang="en-US" sz="36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によって、接する</a:t>
            </a:r>
          </a:p>
        </p:txBody>
      </p:sp>
      <p:sp>
        <p:nvSpPr>
          <p:cNvPr id="3" name="左中かっこ 2"/>
          <p:cNvSpPr/>
          <p:nvPr/>
        </p:nvSpPr>
        <p:spPr bwMode="auto">
          <a:xfrm>
            <a:off x="1141524" y="1719618"/>
            <a:ext cx="305140" cy="4531057"/>
          </a:xfrm>
          <a:prstGeom prst="leftBrac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 name="角丸四角形 3"/>
          <p:cNvSpPr/>
          <p:nvPr/>
        </p:nvSpPr>
        <p:spPr bwMode="auto">
          <a:xfrm>
            <a:off x="141488" y="1486702"/>
            <a:ext cx="877205" cy="5268940"/>
          </a:xfrm>
          <a:prstGeom prst="roundRect">
            <a:avLst/>
          </a:prstGeom>
          <a:solidFill>
            <a:srgbClr val="FFFF99"/>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一時的に「</a:t>
            </a:r>
            <a:r>
              <a:rPr kumimoji="1" lang="ja-JP" altLang="en-US" sz="2400" b="1" i="0" u="none" strike="noStrike" cap="none" normalizeH="0" baseline="0" dirty="0" smtClean="0">
                <a:ln>
                  <a:noFill/>
                </a:ln>
                <a:solidFill>
                  <a:srgbClr val="FF0000"/>
                </a:solidFill>
                <a:latin typeface="Arial" charset="0"/>
                <a:ea typeface="ＭＳ Ｐゴシック" pitchFamily="50" charset="-128"/>
              </a:rPr>
              <a:t>複雑性注意能力</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」の向上を図る</a:t>
            </a:r>
          </a:p>
        </p:txBody>
      </p:sp>
      <p:sp>
        <p:nvSpPr>
          <p:cNvPr id="5" name="スライド番号プレースホルダー 4"/>
          <p:cNvSpPr>
            <a:spLocks noGrp="1"/>
          </p:cNvSpPr>
          <p:nvPr>
            <p:ph type="sldNum" sz="quarter" idx="12"/>
          </p:nvPr>
        </p:nvSpPr>
        <p:spPr/>
        <p:txBody>
          <a:bodyPr/>
          <a:lstStyle/>
          <a:p>
            <a:pPr>
              <a:defRPr/>
            </a:pPr>
            <a:fld id="{D76BDD78-7D16-481F-8A75-0A02351D7BF2}" type="slidenum">
              <a:rPr lang="en-US" altLang="ja-JP" smtClean="0"/>
              <a:pPr>
                <a:defRPr/>
              </a:pPr>
              <a:t>77</a:t>
            </a:fld>
            <a:endParaRPr lang="en-US" altLang="ja-JP"/>
          </a:p>
        </p:txBody>
      </p:sp>
    </p:spTree>
    <p:extLst>
      <p:ext uri="{BB962C8B-B14F-4D97-AF65-F5344CB8AC3E}">
        <p14:creationId xmlns:p14="http://schemas.microsoft.com/office/powerpoint/2010/main" val="33489482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15336" y="255054"/>
            <a:ext cx="4889874"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適切な支援・ケアの提供</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44083" y="1265378"/>
            <a:ext cx="7409793" cy="223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認知症</a:t>
            </a:r>
            <a:r>
              <a:rPr lang="ja-JP" altLang="en-US" sz="2800" b="1" dirty="0" smtClean="0">
                <a:latin typeface="Meiryo UI" pitchFamily="50" charset="-128"/>
                <a:ea typeface="Meiryo UI" pitchFamily="50" charset="-128"/>
                <a:cs typeface="Meiryo UI" pitchFamily="50" charset="-128"/>
              </a:rPr>
              <a:t>の</a:t>
            </a:r>
            <a:r>
              <a:rPr lang="ja-JP" altLang="en-US" sz="2800" b="1" dirty="0">
                <a:latin typeface="Meiryo UI" pitchFamily="50" charset="-128"/>
                <a:ea typeface="Meiryo UI" pitchFamily="50" charset="-128"/>
                <a:cs typeface="Meiryo UI" pitchFamily="50" charset="-128"/>
              </a:rPr>
              <a:t>人</a:t>
            </a:r>
            <a:r>
              <a:rPr lang="ja-JP" altLang="en-US" sz="2800" b="1" dirty="0" smtClean="0">
                <a:latin typeface="Meiryo UI" pitchFamily="50" charset="-128"/>
                <a:ea typeface="Meiryo UI" pitchFamily="50" charset="-128"/>
                <a:cs typeface="Meiryo UI" pitchFamily="50" charset="-128"/>
              </a:rPr>
              <a:t>は、痛みや違和感を適切に</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表現したり、伝えることが難しい</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医療</a:t>
            </a:r>
            <a:r>
              <a:rPr lang="ja-JP" altLang="en-US" sz="2800" b="1" dirty="0">
                <a:latin typeface="Meiryo UI" pitchFamily="50" charset="-128"/>
                <a:ea typeface="Meiryo UI" pitchFamily="50" charset="-128"/>
                <a:cs typeface="Meiryo UI" pitchFamily="50" charset="-128"/>
              </a:rPr>
              <a:t>者</a:t>
            </a:r>
            <a:r>
              <a:rPr lang="ja-JP" altLang="en-US" sz="2800" b="1" dirty="0" smtClean="0">
                <a:latin typeface="Meiryo UI" pitchFamily="50" charset="-128"/>
                <a:ea typeface="Meiryo UI" pitchFamily="50" charset="-128"/>
                <a:cs typeface="Meiryo UI" pitchFamily="50" charset="-128"/>
              </a:rPr>
              <a:t>は、苦痛があれば患者は伝えるはず</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と思いがち</a:t>
            </a:r>
            <a:endParaRPr lang="ja-JP" altLang="en-US" sz="28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下矢印 1"/>
          <p:cNvSpPr/>
          <p:nvPr/>
        </p:nvSpPr>
        <p:spPr bwMode="auto">
          <a:xfrm>
            <a:off x="4099290" y="3078289"/>
            <a:ext cx="830263" cy="469900"/>
          </a:xfrm>
          <a:prstGeom prst="downArrow">
            <a:avLst/>
          </a:prstGeom>
          <a:solidFill>
            <a:srgbClr val="7152B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テキスト ボックス 2"/>
          <p:cNvSpPr txBox="1"/>
          <p:nvPr/>
        </p:nvSpPr>
        <p:spPr>
          <a:xfrm>
            <a:off x="1844553" y="3548189"/>
            <a:ext cx="5408853" cy="1107996"/>
          </a:xfrm>
          <a:prstGeom prst="rect">
            <a:avLst/>
          </a:prstGeom>
          <a:noFill/>
        </p:spPr>
        <p:txBody>
          <a:bodyPr wrap="none" rtlCol="0">
            <a:spAutoFit/>
          </a:bodyPr>
          <a:lstStyle/>
          <a:p>
            <a:r>
              <a:rPr kumimoji="1"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●身体症状を見落としてしまう</a:t>
            </a:r>
            <a:endParaRPr kumimoji="1" lang="en-US" altLang="ja-JP"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●全身状態の変化を見逃してしまう</a:t>
            </a:r>
            <a:endParaRPr kumimoji="1" lang="ja-JP" altLang="en-US"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264318" y="4656186"/>
            <a:ext cx="8569325" cy="2044866"/>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171450" indent="-171450">
              <a:buFont typeface="Arial" panose="020B0604020202020204" pitchFamily="34" charset="0"/>
              <a:buChar char="•"/>
            </a:pPr>
            <a:r>
              <a:rPr lang="ja-JP" altLang="en-US" sz="2400" dirty="0">
                <a:solidFill>
                  <a:srgbClr val="000000"/>
                </a:solidFill>
                <a:latin typeface="Meiryo UI" panose="020B0604030504040204" pitchFamily="50" charset="-128"/>
                <a:ea typeface="Meiryo UI" panose="020B0604030504040204" pitchFamily="50" charset="-128"/>
              </a:rPr>
              <a:t>言葉で表現できずに</a:t>
            </a:r>
            <a:r>
              <a:rPr lang="en-US" altLang="ja-JP" sz="2400" dirty="0">
                <a:solidFill>
                  <a:srgbClr val="000000"/>
                </a:solidFill>
                <a:latin typeface="Meiryo UI" panose="020B0604030504040204" pitchFamily="50" charset="-128"/>
                <a:ea typeface="Meiryo UI" panose="020B0604030504040204" pitchFamily="50" charset="-128"/>
              </a:rPr>
              <a:t>BPSD</a:t>
            </a:r>
            <a:r>
              <a:rPr lang="ja-JP" altLang="en-US" sz="2400" dirty="0">
                <a:solidFill>
                  <a:srgbClr val="000000"/>
                </a:solidFill>
                <a:latin typeface="Meiryo UI" panose="020B0604030504040204" pitchFamily="50" charset="-128"/>
                <a:ea typeface="Meiryo UI" panose="020B0604030504040204" pitchFamily="50" charset="-128"/>
              </a:rPr>
              <a:t>の行動症状として現れることが</a:t>
            </a:r>
            <a:r>
              <a:rPr lang="ja-JP" altLang="en-US" sz="2400" dirty="0" smtClean="0">
                <a:solidFill>
                  <a:srgbClr val="000000"/>
                </a:solidFill>
                <a:latin typeface="Meiryo UI" panose="020B0604030504040204" pitchFamily="50" charset="-128"/>
                <a:ea typeface="Meiryo UI" panose="020B0604030504040204" pitchFamily="50" charset="-128"/>
              </a:rPr>
              <a:t>ある。</a:t>
            </a:r>
            <a:endParaRPr lang="en-US" altLang="ja-JP" sz="2400" dirty="0" smtClean="0">
              <a:solidFill>
                <a:srgbClr val="000000"/>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2400" dirty="0">
                <a:solidFill>
                  <a:srgbClr val="000000"/>
                </a:solidFill>
                <a:latin typeface="Meiryo UI" panose="020B0604030504040204" pitchFamily="50" charset="-128"/>
                <a:ea typeface="Meiryo UI" panose="020B0604030504040204" pitchFamily="50" charset="-128"/>
              </a:rPr>
              <a:t>痛みや苦痛などの自覚症状は、全身状態の変化を早期に</a:t>
            </a:r>
            <a:r>
              <a:rPr lang="ja-JP" altLang="en-US" sz="2400" dirty="0" smtClean="0">
                <a:solidFill>
                  <a:srgbClr val="000000"/>
                </a:solidFill>
                <a:latin typeface="Meiryo UI" panose="020B0604030504040204" pitchFamily="50" charset="-128"/>
                <a:ea typeface="Meiryo UI" panose="020B0604030504040204" pitchFamily="50" charset="-128"/>
              </a:rPr>
              <a:t>捕まえ</a:t>
            </a:r>
            <a:endParaRPr lang="en-US" altLang="ja-JP" sz="2400" dirty="0" smtClean="0">
              <a:solidFill>
                <a:srgbClr val="000000"/>
              </a:solidFill>
              <a:latin typeface="Meiryo UI" panose="020B0604030504040204" pitchFamily="50" charset="-128"/>
              <a:ea typeface="Meiryo UI" panose="020B0604030504040204" pitchFamily="50" charset="-128"/>
            </a:endParaRPr>
          </a:p>
          <a:p>
            <a:r>
              <a:rPr lang="ja-JP" altLang="en-US" sz="2400" dirty="0">
                <a:solidFill>
                  <a:srgbClr val="000000"/>
                </a:solidFill>
                <a:latin typeface="Meiryo UI" panose="020B0604030504040204" pitchFamily="50" charset="-128"/>
                <a:ea typeface="Meiryo UI" panose="020B0604030504040204" pitchFamily="50" charset="-128"/>
              </a:rPr>
              <a:t>　</a:t>
            </a:r>
            <a:r>
              <a:rPr lang="ja-JP" altLang="en-US" sz="2400" dirty="0" smtClean="0">
                <a:solidFill>
                  <a:srgbClr val="000000"/>
                </a:solidFill>
                <a:latin typeface="Meiryo UI" panose="020B0604030504040204" pitchFamily="50" charset="-128"/>
                <a:ea typeface="Meiryo UI" panose="020B0604030504040204" pitchFamily="50" charset="-128"/>
              </a:rPr>
              <a:t>　対応</a:t>
            </a:r>
            <a:r>
              <a:rPr lang="ja-JP" altLang="en-US" sz="2400" dirty="0">
                <a:solidFill>
                  <a:srgbClr val="000000"/>
                </a:solidFill>
                <a:latin typeface="Meiryo UI" panose="020B0604030504040204" pitchFamily="50" charset="-128"/>
                <a:ea typeface="Meiryo UI" panose="020B0604030504040204" pitchFamily="50" charset="-128"/>
              </a:rPr>
              <a:t>するために重要であるが</a:t>
            </a:r>
            <a:r>
              <a:rPr lang="ja-JP" altLang="en-US" sz="2400" dirty="0" smtClean="0">
                <a:solidFill>
                  <a:srgbClr val="000000"/>
                </a:solidFill>
                <a:latin typeface="Meiryo UI" panose="020B0604030504040204" pitchFamily="50" charset="-128"/>
                <a:ea typeface="Meiryo UI" panose="020B0604030504040204" pitchFamily="50" charset="-128"/>
              </a:rPr>
              <a:t>、その</a:t>
            </a:r>
            <a:r>
              <a:rPr lang="ja-JP" altLang="en-US" sz="2400" dirty="0">
                <a:solidFill>
                  <a:srgbClr val="000000"/>
                </a:solidFill>
                <a:latin typeface="Meiryo UI" panose="020B0604030504040204" pitchFamily="50" charset="-128"/>
                <a:ea typeface="Meiryo UI" panose="020B0604030504040204" pitchFamily="50" charset="-128"/>
              </a:rPr>
              <a:t>症状がとらえにくくなることで</a:t>
            </a:r>
            <a:r>
              <a:rPr lang="ja-JP" altLang="en-US" sz="2400" dirty="0" smtClean="0">
                <a:solidFill>
                  <a:srgbClr val="000000"/>
                </a:solidFill>
                <a:latin typeface="Meiryo UI" panose="020B0604030504040204" pitchFamily="50" charset="-128"/>
                <a:ea typeface="Meiryo UI" panose="020B0604030504040204" pitchFamily="50" charset="-128"/>
              </a:rPr>
              <a:t>、</a:t>
            </a:r>
            <a:endParaRPr lang="en-US" altLang="ja-JP" sz="2400" dirty="0" smtClean="0">
              <a:solidFill>
                <a:srgbClr val="000000"/>
              </a:solidFill>
              <a:latin typeface="Meiryo UI" panose="020B0604030504040204" pitchFamily="50" charset="-128"/>
              <a:ea typeface="Meiryo UI" panose="020B0604030504040204" pitchFamily="50" charset="-128"/>
            </a:endParaRPr>
          </a:p>
          <a:p>
            <a:r>
              <a:rPr lang="ja-JP" altLang="en-US" sz="2400" dirty="0" smtClean="0">
                <a:solidFill>
                  <a:srgbClr val="000000"/>
                </a:solidFill>
                <a:latin typeface="Meiryo UI" panose="020B0604030504040204" pitchFamily="50" charset="-128"/>
                <a:ea typeface="Meiryo UI" panose="020B0604030504040204" pitchFamily="50" charset="-128"/>
              </a:rPr>
              <a:t>　　</a:t>
            </a:r>
            <a:r>
              <a:rPr lang="ja-JP" altLang="en-US" sz="2400" b="1" u="sng" dirty="0" smtClean="0">
                <a:solidFill>
                  <a:srgbClr val="FF0000"/>
                </a:solidFill>
                <a:latin typeface="Meiryo UI" panose="020B0604030504040204" pitchFamily="50" charset="-128"/>
                <a:ea typeface="Meiryo UI" panose="020B0604030504040204" pitchFamily="50" charset="-128"/>
              </a:rPr>
              <a:t>患者</a:t>
            </a:r>
            <a:r>
              <a:rPr lang="ja-JP" altLang="en-US" sz="2400" b="1" u="sng" dirty="0">
                <a:solidFill>
                  <a:srgbClr val="FF0000"/>
                </a:solidFill>
                <a:latin typeface="Meiryo UI" panose="020B0604030504040204" pitchFamily="50" charset="-128"/>
                <a:ea typeface="Meiryo UI" panose="020B0604030504040204" pitchFamily="50" charset="-128"/>
              </a:rPr>
              <a:t>の苦痛が増すとともに、（早期対応できないことにより</a:t>
            </a:r>
            <a:r>
              <a:rPr lang="ja-JP" altLang="en-US" sz="2400" b="1" u="sng" dirty="0" smtClean="0">
                <a:solidFill>
                  <a:srgbClr val="FF0000"/>
                </a:solidFill>
                <a:latin typeface="Meiryo UI" panose="020B0604030504040204" pitchFamily="50" charset="-128"/>
                <a:ea typeface="Meiryo UI" panose="020B0604030504040204" pitchFamily="50" charset="-128"/>
              </a:rPr>
              <a:t>）</a:t>
            </a:r>
            <a:endParaRPr lang="en-US" altLang="ja-JP" sz="2400" b="1" u="sng" dirty="0" smtClean="0">
              <a:solidFill>
                <a:srgbClr val="FF0000"/>
              </a:solidFill>
              <a:latin typeface="Meiryo UI" panose="020B0604030504040204" pitchFamily="50" charset="-128"/>
              <a:ea typeface="Meiryo UI" panose="020B0604030504040204" pitchFamily="50" charset="-128"/>
            </a:endParaRPr>
          </a:p>
          <a:p>
            <a:r>
              <a:rPr lang="ja-JP" altLang="en-US" sz="2400" b="1" u="sng" dirty="0" smtClean="0">
                <a:solidFill>
                  <a:srgbClr val="FF0000"/>
                </a:solidFill>
                <a:latin typeface="Meiryo UI" panose="020B0604030504040204" pitchFamily="50" charset="-128"/>
                <a:ea typeface="Meiryo UI" panose="020B0604030504040204" pitchFamily="50" charset="-128"/>
              </a:rPr>
              <a:t>　　合併症</a:t>
            </a:r>
            <a:r>
              <a:rPr lang="ja-JP" altLang="en-US" sz="2400" b="1" u="sng" dirty="0">
                <a:solidFill>
                  <a:srgbClr val="FF0000"/>
                </a:solidFill>
                <a:latin typeface="Meiryo UI" panose="020B0604030504040204" pitchFamily="50" charset="-128"/>
                <a:ea typeface="Meiryo UI" panose="020B0604030504040204" pitchFamily="50" charset="-128"/>
              </a:rPr>
              <a:t>が重篤化</a:t>
            </a:r>
            <a:r>
              <a:rPr lang="ja-JP" altLang="en-US" sz="2400" b="1" u="sng" dirty="0" smtClean="0">
                <a:solidFill>
                  <a:srgbClr val="FF0000"/>
                </a:solidFill>
                <a:latin typeface="Meiryo UI" panose="020B0604030504040204" pitchFamily="50" charset="-128"/>
                <a:ea typeface="Meiryo UI" panose="020B0604030504040204" pitchFamily="50" charset="-128"/>
              </a:rPr>
              <a:t>しやすい</a:t>
            </a:r>
            <a:r>
              <a:rPr lang="ja-JP" altLang="en-US" sz="2400" b="1" u="sng" dirty="0">
                <a:solidFill>
                  <a:srgbClr val="FF0000"/>
                </a:solidFill>
                <a:effectLst>
                  <a:outerShdw blurRad="38100" dist="38100" dir="2700000" algn="tl">
                    <a:srgbClr val="000000">
                      <a:alpha val="43137"/>
                    </a:srgbClr>
                  </a:outerShdw>
                </a:effectLst>
                <a:latin typeface="Arial" charset="0"/>
              </a:rPr>
              <a:t>。</a:t>
            </a:r>
            <a:endParaRPr lang="en-US" altLang="ja-JP" sz="2400" b="1" u="sng" dirty="0" smtClean="0">
              <a:solidFill>
                <a:srgbClr val="FF0000"/>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D76BDD78-7D16-481F-8A75-0A02351D7BF2}" type="slidenum">
              <a:rPr lang="en-US" altLang="ja-JP" smtClean="0"/>
              <a:pPr>
                <a:defRPr/>
              </a:pPr>
              <a:t>78</a:t>
            </a:fld>
            <a:endParaRPr lang="en-US" altLang="ja-JP"/>
          </a:p>
        </p:txBody>
      </p:sp>
    </p:spTree>
    <p:extLst>
      <p:ext uri="{BB962C8B-B14F-4D97-AF65-F5344CB8AC3E}">
        <p14:creationId xmlns:p14="http://schemas.microsoft.com/office/powerpoint/2010/main" val="20473353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85149" y="321677"/>
            <a:ext cx="392766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注意</a:t>
            </a:r>
            <a:r>
              <a:rPr lang="ja-JP" altLang="en-US" sz="3200" b="1" dirty="0" smtClean="0">
                <a:latin typeface="Meiryo UI" pitchFamily="50" charset="-128"/>
                <a:ea typeface="Meiryo UI" pitchFamily="50" charset="-128"/>
                <a:cs typeface="Meiryo UI" pitchFamily="50" charset="-128"/>
              </a:rPr>
              <a:t>をしたい場面</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954934" y="1156917"/>
            <a:ext cx="7188091" cy="282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不穏</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と判断していたら</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実は </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腹痛」</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だった</a:t>
            </a:r>
            <a:endParaRPr lang="en-US" altLang="ja-JP"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訴え</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がないので問題ないと思って</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いたら、</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脱水」</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だった</a:t>
            </a:r>
            <a:endParaRPr lang="en-US" altLang="ja-JP" sz="2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954934" y="3986026"/>
            <a:ext cx="7520326" cy="2523956"/>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1"/>
                </a:solidFill>
                <a:latin typeface="Arial" charset="0"/>
                <a:ea typeface="ＭＳ Ｐゴシック" pitchFamily="50" charset="-128"/>
              </a:rPr>
              <a:t>例えば・・・</a:t>
            </a:r>
            <a:endParaRPr kumimoji="1" lang="en-US" altLang="ja-JP" sz="2800" b="1" i="0" u="none" strike="noStrike" cap="none" normalizeH="0" baseline="0" dirty="0" smtClean="0">
              <a:ln>
                <a:noFill/>
              </a:ln>
              <a:solidFill>
                <a:schemeClr val="tx1"/>
              </a:solidFill>
              <a:latin typeface="Arial" charset="0"/>
              <a:ea typeface="ＭＳ Ｐゴシック" pitchFamily="50" charset="-128"/>
            </a:endParaRPr>
          </a:p>
          <a:p>
            <a:pPr marL="457200" marR="0" indent="-4572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ja-JP" altLang="en-US" sz="2800" b="1" dirty="0" smtClean="0">
                <a:latin typeface="Arial" charset="0"/>
              </a:rPr>
              <a:t>治療者が知らないところで転倒し、</a:t>
            </a:r>
            <a:endParaRPr lang="en-US" altLang="ja-JP" sz="2800" b="1" dirty="0" smtClean="0">
              <a:latin typeface="Arial" charset="0"/>
            </a:endParaRPr>
          </a:p>
          <a:p>
            <a:pPr marR="0" defTabSz="914400" rtl="0" eaLnBrk="1" fontAlgn="base" latinLnBrk="0" hangingPunct="1">
              <a:lnSpc>
                <a:spcPct val="100000"/>
              </a:lnSpc>
              <a:spcBef>
                <a:spcPct val="0"/>
              </a:spcBef>
              <a:spcAft>
                <a:spcPct val="0"/>
              </a:spcAft>
              <a:buClrTx/>
              <a:buSzTx/>
              <a:tabLst/>
            </a:pPr>
            <a:r>
              <a:rPr lang="ja-JP" altLang="en-US" sz="2800" b="1" dirty="0">
                <a:latin typeface="Arial" charset="0"/>
              </a:rPr>
              <a:t>　</a:t>
            </a:r>
            <a:r>
              <a:rPr lang="ja-JP" altLang="en-US" sz="2800" b="1" dirty="0" smtClean="0">
                <a:latin typeface="Arial" charset="0"/>
              </a:rPr>
              <a:t>　大腿骨骨頭骨折しているにもかかわらず、</a:t>
            </a:r>
            <a:endParaRPr lang="en-US" altLang="ja-JP" sz="2800" b="1" dirty="0" smtClean="0">
              <a:latin typeface="Arial" charset="0"/>
            </a:endParaRPr>
          </a:p>
          <a:p>
            <a:pPr marR="0" defTabSz="914400" rtl="0" eaLnBrk="1" fontAlgn="base" latinLnBrk="0" hangingPunct="1">
              <a:lnSpc>
                <a:spcPct val="100000"/>
              </a:lnSpc>
              <a:spcBef>
                <a:spcPct val="0"/>
              </a:spcBef>
              <a:spcAft>
                <a:spcPct val="0"/>
              </a:spcAft>
              <a:buClrTx/>
              <a:buSzTx/>
              <a:tabLst/>
            </a:pPr>
            <a:r>
              <a:rPr kumimoji="1" lang="ja-JP" altLang="en-US" sz="2800" b="1" i="0" u="none" strike="noStrike" cap="none" normalizeH="0" baseline="0" dirty="0">
                <a:ln>
                  <a:noFill/>
                </a:ln>
                <a:solidFill>
                  <a:schemeClr val="tx1"/>
                </a:solidFill>
                <a:latin typeface="Arial" charset="0"/>
                <a:ea typeface="ＭＳ Ｐゴシック" pitchFamily="50" charset="-128"/>
              </a:rPr>
              <a:t>　</a:t>
            </a:r>
            <a:r>
              <a:rPr kumimoji="1" lang="ja-JP" altLang="en-US" sz="2800" b="1" i="0" u="none" strike="noStrike" cap="none" normalizeH="0" baseline="0" dirty="0" smtClean="0">
                <a:ln>
                  <a:noFill/>
                </a:ln>
                <a:solidFill>
                  <a:schemeClr val="tx1"/>
                </a:solidFill>
                <a:latin typeface="Arial" charset="0"/>
                <a:ea typeface="ＭＳ Ｐゴシック" pitchFamily="50" charset="-128"/>
              </a:rPr>
              <a:t>　歩行している。⇒常に全身の観察が必要</a:t>
            </a:r>
            <a:endParaRPr kumimoji="1" lang="en-US" altLang="ja-JP" sz="2800" b="1" i="0" u="none" strike="noStrike" cap="none" normalizeH="0" baseline="0" dirty="0" smtClean="0">
              <a:ln>
                <a:noFill/>
              </a:ln>
              <a:solidFill>
                <a:schemeClr val="tx1"/>
              </a:solidFill>
              <a:latin typeface="Arial" charset="0"/>
              <a:ea typeface="ＭＳ Ｐゴシック" pitchFamily="50" charset="-128"/>
            </a:endParaRPr>
          </a:p>
          <a:p>
            <a:pPr marL="457200" marR="0" indent="-4572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ja-JP" altLang="en-US" sz="2800" b="1" i="0" u="none" strike="noStrike" cap="none" normalizeH="0" baseline="0" dirty="0" smtClean="0">
              <a:ln>
                <a:noFill/>
              </a:ln>
              <a:solidFill>
                <a:schemeClr val="tx1"/>
              </a:solidFill>
              <a:latin typeface="Arial" charset="0"/>
              <a:ea typeface="ＭＳ Ｐゴシック" pitchFamily="50" charset="-128"/>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79</a:t>
            </a:fld>
            <a:endParaRPr lang="en-US" altLang="ja-JP"/>
          </a:p>
        </p:txBody>
      </p:sp>
    </p:spTree>
    <p:extLst>
      <p:ext uri="{BB962C8B-B14F-4D97-AF65-F5344CB8AC3E}">
        <p14:creationId xmlns:p14="http://schemas.microsoft.com/office/powerpoint/2010/main" val="428494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a:xfrm>
            <a:off x="457200" y="231775"/>
            <a:ext cx="8229600" cy="734188"/>
          </a:xfrm>
        </p:spPr>
        <p:txBody>
          <a:bodyPr>
            <a:normAutofi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は</a:t>
            </a:r>
            <a:endParaRPr lang="ja-JP" altLang="en-US" sz="3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2339" name="Rectangle 3"/>
          <p:cNvSpPr>
            <a:spLocks noGrp="1" noRot="1" noChangeArrowheads="1"/>
          </p:cNvSpPr>
          <p:nvPr>
            <p:ph idx="1"/>
          </p:nvPr>
        </p:nvSpPr>
        <p:spPr>
          <a:xfrm>
            <a:off x="786611" y="1732495"/>
            <a:ext cx="7890829" cy="4422775"/>
          </a:xfrm>
        </p:spPr>
        <p:txBody>
          <a:bodyPr>
            <a:noAutofit/>
          </a:bodyPr>
          <a:lstStyle/>
          <a:p>
            <a:pPr marL="0" indent="0">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一度正常なレベルまで達した精神機能（注意、</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実行機能、記憶、言語、知覚、運動、社会的</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認知）が、</a:t>
            </a:r>
            <a:r>
              <a:rPr lang="ja-JP" altLang="en-US" sz="2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u="sng"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何らかの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脳障害により、回復不可能</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な形で損なわれた状態</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せん妄（意識障害）を除外</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a:buNone/>
            </a:pP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p>
          <a:p>
            <a:pPr>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93441" y="94970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4ED978E9-DE30-41CA-8EE8-00A5622E5BAC}" type="slidenum">
              <a:rPr lang="en-US" altLang="ja-JP" smtClean="0"/>
              <a:pPr>
                <a:defRPr/>
              </a:pPr>
              <a:t>8</a:t>
            </a:fld>
            <a:endParaRPr lang="en-US" altLang="ja-JP"/>
          </a:p>
        </p:txBody>
      </p:sp>
    </p:spTree>
    <p:extLst>
      <p:ext uri="{BB962C8B-B14F-4D97-AF65-F5344CB8AC3E}">
        <p14:creationId xmlns:p14="http://schemas.microsoft.com/office/powerpoint/2010/main" val="138633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5611" y="345169"/>
            <a:ext cx="8186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一般病院において観察やケアで注意をしたい点</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214651"/>
            <a:ext cx="8573921" cy="56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痛み：外科的・内科的痛み</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摂食、栄養：実行機能障害によるセルフネグレクト</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中等度～高度の場合には、注意の</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持続性欠如や失行により、食事摂取</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量が安定しないことがある。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感染</a:t>
            </a:r>
            <a:r>
              <a:rPr lang="ja-JP" altLang="en-US" sz="2800" b="1" dirty="0">
                <a:latin typeface="Meiryo UI" pitchFamily="50" charset="-128"/>
                <a:ea typeface="Meiryo UI" pitchFamily="50" charset="-128"/>
                <a:cs typeface="Meiryo UI" pitchFamily="50" charset="-128"/>
              </a:rPr>
              <a:t>：</a:t>
            </a:r>
            <a:r>
              <a:rPr lang="ja-JP" altLang="en-US" sz="2800" b="1" dirty="0" smtClean="0">
                <a:latin typeface="Meiryo UI" pitchFamily="50" charset="-128"/>
                <a:ea typeface="Meiryo UI" pitchFamily="50" charset="-128"/>
                <a:cs typeface="Meiryo UI" pitchFamily="50" charset="-128"/>
              </a:rPr>
              <a:t>誤嚥：錐体外路症状による誤嚥</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：尿路感染：実行機能障害による飲水の低下</a:t>
            </a:r>
            <a:endParaRPr lang="en-US" altLang="ja-JP" sz="2600" b="1" dirty="0">
              <a:solidFill>
                <a:srgbClr val="7152BE"/>
              </a:solidFill>
              <a:latin typeface="Meiryo UI" pitchFamily="50" charset="-128"/>
              <a:ea typeface="Meiryo UI" pitchFamily="50" charset="-128"/>
              <a:cs typeface="Meiryo UI" pitchFamily="50" charset="-128"/>
            </a:endParaRPr>
          </a:p>
          <a:p>
            <a:pPr marL="342900" indent="-342900">
              <a:spcBef>
                <a:spcPts val="1800"/>
              </a:spcBef>
            </a:pPr>
            <a:r>
              <a:rPr lang="ja-JP" altLang="en-US" sz="2600" b="1" dirty="0" smtClean="0">
                <a:solidFill>
                  <a:srgbClr val="7152BE"/>
                </a:solidFill>
                <a:latin typeface="Meiryo UI" pitchFamily="50" charset="-128"/>
                <a:ea typeface="Meiryo UI" pitchFamily="50" charset="-128"/>
                <a:cs typeface="Meiryo UI" pitchFamily="50" charset="-128"/>
              </a:rPr>
              <a:t>   認知機能障害により、自覚症状をうまく伝える</a:t>
            </a:r>
            <a:endParaRPr lang="en-US" altLang="ja-JP" sz="2600" b="1" dirty="0" smtClean="0">
              <a:solidFill>
                <a:srgbClr val="7152BE"/>
              </a:solidFill>
              <a:latin typeface="Meiryo UI" pitchFamily="50" charset="-128"/>
              <a:ea typeface="Meiryo UI" pitchFamily="50" charset="-128"/>
              <a:cs typeface="Meiryo UI" pitchFamily="50" charset="-128"/>
            </a:endParaRPr>
          </a:p>
          <a:p>
            <a:pPr marL="342900" indent="-342900">
              <a:spcBef>
                <a:spcPts val="0"/>
              </a:spcBef>
            </a:pPr>
            <a:r>
              <a:rPr lang="ja-JP" altLang="en-US" sz="2600" b="1" dirty="0">
                <a:solidFill>
                  <a:srgbClr val="7152BE"/>
                </a:solidFill>
                <a:latin typeface="Meiryo UI" pitchFamily="50" charset="-128"/>
                <a:ea typeface="Meiryo UI" pitchFamily="50" charset="-128"/>
                <a:cs typeface="Meiryo UI" pitchFamily="50" charset="-128"/>
              </a:rPr>
              <a:t> </a:t>
            </a:r>
            <a:r>
              <a:rPr lang="ja-JP" altLang="en-US" sz="2600" b="1" dirty="0" smtClean="0">
                <a:solidFill>
                  <a:srgbClr val="7152BE"/>
                </a:solidFill>
                <a:latin typeface="Meiryo UI" pitchFamily="50" charset="-128"/>
                <a:ea typeface="Meiryo UI" pitchFamily="50" charset="-128"/>
                <a:cs typeface="Meiryo UI" pitchFamily="50" charset="-128"/>
              </a:rPr>
              <a:t>  ことが苦手になる</a:t>
            </a:r>
            <a:endParaRPr lang="en-US" altLang="ja-JP" sz="2600" b="1" dirty="0" smtClean="0">
              <a:solidFill>
                <a:srgbClr val="7152BE"/>
              </a:solidFill>
              <a:latin typeface="Meiryo UI" pitchFamily="50" charset="-128"/>
              <a:ea typeface="Meiryo UI" pitchFamily="50" charset="-128"/>
              <a:cs typeface="Meiryo UI" pitchFamily="50" charset="-128"/>
            </a:endParaRPr>
          </a:p>
          <a:p>
            <a:pPr marL="342900" indent="-342900">
              <a:spcBef>
                <a:spcPts val="1200"/>
              </a:spcBef>
            </a:pPr>
            <a:r>
              <a:rPr lang="ja-JP" altLang="en-US" sz="2600" b="1" dirty="0" smtClean="0">
                <a:solidFill>
                  <a:srgbClr val="7152BE"/>
                </a:solidFill>
                <a:latin typeface="Meiryo UI" pitchFamily="50" charset="-128"/>
                <a:ea typeface="Meiryo UI" pitchFamily="50" charset="-128"/>
                <a:cs typeface="Meiryo UI" pitchFamily="50" charset="-128"/>
              </a:rPr>
              <a:t>   医療者が</a:t>
            </a:r>
            <a:r>
              <a:rPr lang="ja-JP" altLang="en-US" sz="2600" b="1" dirty="0">
                <a:solidFill>
                  <a:srgbClr val="7152BE"/>
                </a:solidFill>
                <a:latin typeface="Meiryo UI" pitchFamily="50" charset="-128"/>
                <a:ea typeface="Meiryo UI" pitchFamily="50" charset="-128"/>
                <a:cs typeface="Meiryo UI" pitchFamily="50" charset="-128"/>
              </a:rPr>
              <a:t>積極的</a:t>
            </a:r>
            <a:r>
              <a:rPr lang="ja-JP" altLang="en-US" sz="2600" b="1" dirty="0" smtClean="0">
                <a:solidFill>
                  <a:srgbClr val="7152BE"/>
                </a:solidFill>
                <a:latin typeface="Meiryo UI" pitchFamily="50" charset="-128"/>
                <a:ea typeface="Meiryo UI" pitchFamily="50" charset="-128"/>
                <a:cs typeface="Meiryo UI" pitchFamily="50" charset="-128"/>
              </a:rPr>
              <a:t>に拾い上げる姿勢が大事</a:t>
            </a:r>
            <a:endParaRPr lang="ja-JP" altLang="en-US" sz="2600" b="1" dirty="0">
              <a:solidFill>
                <a:srgbClr val="7152BE"/>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80</a:t>
            </a:fld>
            <a:endParaRPr lang="en-US" altLang="ja-JP"/>
          </a:p>
        </p:txBody>
      </p:sp>
    </p:spTree>
    <p:extLst>
      <p:ext uri="{BB962C8B-B14F-4D97-AF65-F5344CB8AC3E}">
        <p14:creationId xmlns:p14="http://schemas.microsoft.com/office/powerpoint/2010/main" val="41522983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202876"/>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痛</a:t>
            </a:r>
            <a:r>
              <a:rPr lang="ja-JP" altLang="en-US" sz="3200" b="1" dirty="0" smtClean="0">
                <a:latin typeface="Meiryo UI" pitchFamily="50" charset="-128"/>
                <a:ea typeface="Meiryo UI" pitchFamily="50" charset="-128"/>
                <a:cs typeface="Meiryo UI" pitchFamily="50" charset="-128"/>
              </a:rPr>
              <a:t>みの</a:t>
            </a:r>
            <a:r>
              <a:rPr lang="ja-JP" altLang="en-US" sz="3200" b="1" dirty="0">
                <a:latin typeface="Meiryo UI" pitchFamily="50" charset="-128"/>
                <a:ea typeface="Meiryo UI" pitchFamily="50" charset="-128"/>
                <a:cs typeface="Meiryo UI" pitchFamily="50" charset="-128"/>
              </a:rPr>
              <a:t>緩和</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394139" y="803841"/>
            <a:ext cx="8087710" cy="57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u="sng" dirty="0" smtClean="0">
                <a:solidFill>
                  <a:srgbClr val="FF0000"/>
                </a:solidFill>
                <a:latin typeface="Meiryo UI" pitchFamily="50" charset="-128"/>
                <a:ea typeface="Meiryo UI" pitchFamily="50" charset="-128"/>
                <a:cs typeface="Meiryo UI" pitchFamily="50" charset="-128"/>
              </a:rPr>
              <a:t>● 認知症の</a:t>
            </a:r>
            <a:r>
              <a:rPr lang="ja-JP" altLang="en-US" sz="2800" b="1" u="sng" dirty="0">
                <a:solidFill>
                  <a:srgbClr val="FF0000"/>
                </a:solidFill>
                <a:latin typeface="Meiryo UI" pitchFamily="50" charset="-128"/>
                <a:ea typeface="Meiryo UI" pitchFamily="50" charset="-128"/>
                <a:cs typeface="Meiryo UI" pitchFamily="50" charset="-128"/>
              </a:rPr>
              <a:t>人</a:t>
            </a:r>
            <a:r>
              <a:rPr lang="ja-JP" altLang="en-US" sz="2800" b="1" u="sng" dirty="0" smtClean="0">
                <a:solidFill>
                  <a:srgbClr val="FF0000"/>
                </a:solidFill>
                <a:latin typeface="Meiryo UI" pitchFamily="50" charset="-128"/>
                <a:ea typeface="Meiryo UI" pitchFamily="50" charset="-128"/>
                <a:cs typeface="Meiryo UI" pitchFamily="50" charset="-128"/>
              </a:rPr>
              <a:t>は、痛みを的確に伝えることが苦手</a:t>
            </a:r>
            <a:endParaRPr lang="en-US" altLang="ja-JP" sz="2800" b="1" u="sng" dirty="0" smtClean="0">
              <a:solidFill>
                <a:srgbClr val="FF0000"/>
              </a:solidFill>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例：突然痛みが来るとパニックになって泣き叫んでしまう</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：痛みの強さを</a:t>
            </a:r>
            <a:r>
              <a:rPr lang="en-US" altLang="ja-JP" sz="2400" b="1" dirty="0" smtClean="0">
                <a:latin typeface="Meiryo UI" pitchFamily="50" charset="-128"/>
                <a:ea typeface="Meiryo UI" pitchFamily="50" charset="-128"/>
                <a:cs typeface="Meiryo UI" pitchFamily="50" charset="-128"/>
              </a:rPr>
              <a:t>NRS</a:t>
            </a:r>
            <a:r>
              <a:rPr lang="ja-JP" altLang="en-US" sz="2400" b="1" dirty="0" smtClean="0">
                <a:latin typeface="Meiryo UI" pitchFamily="50" charset="-128"/>
                <a:ea typeface="Meiryo UI" pitchFamily="50" charset="-128"/>
                <a:cs typeface="Meiryo UI" pitchFamily="50" charset="-128"/>
              </a:rPr>
              <a:t>（</a:t>
            </a:r>
            <a:r>
              <a:rPr lang="en-US" altLang="ja-JP" sz="2400" b="1" dirty="0" smtClean="0">
                <a:latin typeface="Meiryo UI" pitchFamily="50" charset="-128"/>
                <a:ea typeface="Meiryo UI" pitchFamily="50" charset="-128"/>
                <a:cs typeface="Meiryo UI" pitchFamily="50" charset="-128"/>
              </a:rPr>
              <a:t>Numerical Rating Scale</a:t>
            </a:r>
            <a:r>
              <a:rPr lang="ja-JP" altLang="en-US" sz="2400" b="1" dirty="0" smtClean="0">
                <a:latin typeface="Meiryo UI" pitchFamily="50" charset="-128"/>
                <a:ea typeface="Meiryo UI" pitchFamily="50" charset="-128"/>
                <a:cs typeface="Meiryo UI" pitchFamily="50" charset="-128"/>
              </a:rPr>
              <a:t>）や   </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en-US" altLang="ja-JP" sz="2400" b="1" dirty="0" smtClean="0">
                <a:latin typeface="Meiryo UI" pitchFamily="50" charset="-128"/>
                <a:ea typeface="Meiryo UI" pitchFamily="50" charset="-128"/>
                <a:cs typeface="Meiryo UI" pitchFamily="50" charset="-128"/>
              </a:rPr>
              <a:t>        VAS(Visual Analogue Scale)</a:t>
            </a:r>
            <a:r>
              <a:rPr lang="ja-JP" altLang="en-US" sz="2400" b="1" dirty="0" smtClean="0">
                <a:latin typeface="Meiryo UI" pitchFamily="50" charset="-128"/>
                <a:ea typeface="Meiryo UI" pitchFamily="50" charset="-128"/>
                <a:cs typeface="Meiryo UI" pitchFamily="50" charset="-128"/>
              </a:rPr>
              <a:t>で表現できない</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：痛いピークを過ぎると痛かったことを忘れてしまう</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a:t>
            </a:r>
            <a:r>
              <a:rPr lang="ja-JP" altLang="en-US" sz="2800" b="1" dirty="0">
                <a:latin typeface="Meiryo UI" pitchFamily="50" charset="-128"/>
                <a:ea typeface="Meiryo UI" pitchFamily="50" charset="-128"/>
                <a:cs typeface="Meiryo UI" pitchFamily="50" charset="-128"/>
              </a:rPr>
              <a:t>結果</a:t>
            </a:r>
            <a:r>
              <a:rPr lang="ja-JP" altLang="en-US" sz="2800" b="1" dirty="0" smtClean="0">
                <a:latin typeface="Meiryo UI" pitchFamily="50" charset="-128"/>
                <a:ea typeface="Meiryo UI" pitchFamily="50" charset="-128"/>
                <a:cs typeface="Meiryo UI" pitchFamily="50" charset="-128"/>
              </a:rPr>
              <a:t>として認知症の人の痛みは見落とされたり、</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問題</a:t>
            </a:r>
            <a:r>
              <a:rPr lang="ja-JP" altLang="en-US" sz="2800" b="1" dirty="0">
                <a:latin typeface="Meiryo UI" pitchFamily="50" charset="-128"/>
                <a:ea typeface="Meiryo UI" pitchFamily="50" charset="-128"/>
                <a:cs typeface="Meiryo UI" pitchFamily="50" charset="-128"/>
              </a:rPr>
              <a:t>行動</a:t>
            </a:r>
            <a:r>
              <a:rPr lang="ja-JP" altLang="en-US" sz="2800" b="1" dirty="0" smtClean="0">
                <a:latin typeface="Meiryo UI" pitchFamily="50" charset="-128"/>
                <a:ea typeface="Meiryo UI" pitchFamily="50" charset="-128"/>
                <a:cs typeface="Meiryo UI" pitchFamily="50" charset="-128"/>
              </a:rPr>
              <a:t>として不適切な対応がなされてしまう</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危険がある。</a:t>
            </a:r>
            <a:r>
              <a:rPr lang="ja-JP" altLang="en-US" sz="2800" b="1" u="sng" dirty="0" smtClean="0">
                <a:solidFill>
                  <a:srgbClr val="FF0000"/>
                </a:solidFill>
                <a:latin typeface="Meiryo UI" pitchFamily="50" charset="-128"/>
                <a:ea typeface="Meiryo UI" pitchFamily="50" charset="-128"/>
                <a:cs typeface="Meiryo UI" pitchFamily="50" charset="-128"/>
              </a:rPr>
              <a:t>また重篤化しやすい。</a:t>
            </a:r>
            <a:endParaRPr lang="en-US" altLang="ja-JP" sz="2800" b="1" u="sng" dirty="0" smtClean="0">
              <a:solidFill>
                <a:srgbClr val="FF0000"/>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5" y="68560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吹き出し 1"/>
          <p:cNvSpPr/>
          <p:nvPr/>
        </p:nvSpPr>
        <p:spPr bwMode="auto">
          <a:xfrm>
            <a:off x="586854" y="5227093"/>
            <a:ext cx="7997588" cy="1460309"/>
          </a:xfrm>
          <a:prstGeom prst="wedgeRoundRectCallout">
            <a:avLst>
              <a:gd name="adj1" fmla="val -10346"/>
              <a:gd name="adj2" fmla="val -62867"/>
              <a:gd name="adj3" fmla="val 16667"/>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latin typeface="Arial" charset="0"/>
                <a:ea typeface="ＭＳ Ｐゴシック" pitchFamily="50" charset="-128"/>
              </a:rPr>
              <a:t>認知症症状が表面化してからの生存率の</a:t>
            </a:r>
            <a:endParaRPr kumimoji="1" lang="en-US" altLang="ja-JP" sz="32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latin typeface="Arial" charset="0"/>
                <a:ea typeface="ＭＳ Ｐゴシック" pitchFamily="50" charset="-128"/>
              </a:rPr>
              <a:t>低下は、これらの見落としによる</a:t>
            </a:r>
            <a:r>
              <a:rPr lang="ja-JP" altLang="en-US" sz="3200" b="1" dirty="0" smtClean="0">
                <a:latin typeface="Arial" charset="0"/>
              </a:rPr>
              <a:t>重篤化が</a:t>
            </a:r>
            <a:endParaRPr lang="en-US" altLang="ja-JP" sz="3200" b="1" dirty="0" smtClean="0">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smtClean="0">
                <a:ln>
                  <a:noFill/>
                </a:ln>
                <a:solidFill>
                  <a:schemeClr val="tx1"/>
                </a:solidFill>
                <a:latin typeface="Arial" charset="0"/>
                <a:ea typeface="ＭＳ Ｐゴシック" pitchFamily="50" charset="-128"/>
              </a:rPr>
              <a:t>原因かもしれない。</a:t>
            </a: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81</a:t>
            </a:fld>
            <a:endParaRPr lang="en-US" altLang="ja-JP"/>
          </a:p>
        </p:txBody>
      </p:sp>
    </p:spTree>
    <p:extLst>
      <p:ext uri="{BB962C8B-B14F-4D97-AF65-F5344CB8AC3E}">
        <p14:creationId xmlns:p14="http://schemas.microsoft.com/office/powerpoint/2010/main" val="24053591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300439"/>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痛みを疑う</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55772" y="1146413"/>
            <a:ext cx="7982467" cy="504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表情：　情動の不安定、泣く、パニックになる、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不機嫌になる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行動：　身構える、おびえる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自律神経症状：　頻脈、発汗などの侵襲に</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対する反応</a:t>
            </a:r>
            <a:endParaRPr lang="en-US" altLang="ja-JP" sz="2800" b="1" dirty="0">
              <a:latin typeface="Meiryo UI" pitchFamily="50" charset="-128"/>
              <a:ea typeface="Meiryo UI" pitchFamily="50" charset="-128"/>
              <a:cs typeface="Meiryo UI" pitchFamily="50" charset="-128"/>
            </a:endParaRPr>
          </a:p>
          <a:p>
            <a:pPr marL="342900" indent="-342900">
              <a:lnSpc>
                <a:spcPct val="135000"/>
              </a:lnSpc>
            </a:pPr>
            <a:r>
              <a:rPr lang="ja-JP" altLang="en-US" sz="2800" b="1" dirty="0" smtClean="0">
                <a:latin typeface="Meiryo UI" pitchFamily="50" charset="-128"/>
                <a:ea typeface="Meiryo UI" pitchFamily="50" charset="-128"/>
                <a:cs typeface="Meiryo UI" pitchFamily="50" charset="-128"/>
              </a:rPr>
              <a:t>   いきなり</a:t>
            </a:r>
            <a:r>
              <a:rPr lang="en-US" altLang="ja-JP" sz="2800" b="1" dirty="0" smtClean="0">
                <a:latin typeface="Meiryo UI" pitchFamily="50" charset="-128"/>
                <a:ea typeface="Meiryo UI" pitchFamily="50" charset="-128"/>
                <a:cs typeface="Meiryo UI" pitchFamily="50" charset="-128"/>
              </a:rPr>
              <a:t>BPSD</a:t>
            </a:r>
            <a:r>
              <a:rPr lang="ja-JP" altLang="en-US" sz="2800" b="1" dirty="0" smtClean="0">
                <a:latin typeface="Meiryo UI" pitchFamily="50" charset="-128"/>
                <a:ea typeface="Meiryo UI" pitchFamily="50" charset="-128"/>
                <a:cs typeface="Meiryo UI" pitchFamily="50" charset="-128"/>
              </a:rPr>
              <a:t>と判断せず、身体的苦痛などの</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確認、除外をおこなう</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endParaRPr lang="ja-JP" altLang="en-US" sz="28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2712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雲形吹き出し 1"/>
          <p:cNvSpPr/>
          <p:nvPr/>
        </p:nvSpPr>
        <p:spPr bwMode="auto">
          <a:xfrm>
            <a:off x="5612771" y="4920237"/>
            <a:ext cx="3220872" cy="1214651"/>
          </a:xfrm>
          <a:prstGeom prst="cloudCallout">
            <a:avLst>
              <a:gd name="adj1" fmla="val -63621"/>
              <a:gd name="adj2" fmla="val -67008"/>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老人性うつ病でも</a:t>
            </a:r>
            <a:endParaRPr kumimoji="1" lang="en-US" altLang="ja-JP"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よくある症状である。</a:t>
            </a:r>
          </a:p>
        </p:txBody>
      </p:sp>
      <p:sp>
        <p:nvSpPr>
          <p:cNvPr id="3" name="線吹き出し 3 (枠付き) 2"/>
          <p:cNvSpPr/>
          <p:nvPr/>
        </p:nvSpPr>
        <p:spPr bwMode="auto">
          <a:xfrm>
            <a:off x="575256" y="5527562"/>
            <a:ext cx="4815610" cy="1214432"/>
          </a:xfrm>
          <a:prstGeom prst="borderCallout3">
            <a:avLst>
              <a:gd name="adj1" fmla="val -273468"/>
              <a:gd name="adj2" fmla="val 5738"/>
              <a:gd name="adj3" fmla="val -270225"/>
              <a:gd name="adj4" fmla="val -5639"/>
              <a:gd name="adj5" fmla="val -45454"/>
              <a:gd name="adj6" fmla="val -4415"/>
              <a:gd name="adj7" fmla="val 26365"/>
              <a:gd name="adj8" fmla="val -458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latin typeface="Arial" charset="0"/>
                <a:ea typeface="ＭＳ Ｐゴシック" pitchFamily="50" charset="-128"/>
              </a:rPr>
              <a:t>例えば、朝の清拭やﾊﾞｲﾀﾙ測定時に突然</a:t>
            </a:r>
            <a:endParaRPr kumimoji="1" lang="en-US" altLang="ja-JP" sz="20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000" b="1" dirty="0">
                <a:solidFill>
                  <a:schemeClr val="tx1"/>
                </a:solidFill>
                <a:latin typeface="Arial" charset="0"/>
                <a:ea typeface="ＭＳ Ｐゴシック" pitchFamily="50" charset="-128"/>
              </a:rPr>
              <a:t>情動が不安定に</a:t>
            </a:r>
            <a:r>
              <a:rPr lang="ja-JP" altLang="en-US" sz="2000" b="1" dirty="0" smtClean="0">
                <a:solidFill>
                  <a:schemeClr val="tx1"/>
                </a:solidFill>
                <a:latin typeface="Arial" charset="0"/>
                <a:ea typeface="ＭＳ Ｐゴシック" pitchFamily="50" charset="-128"/>
              </a:rPr>
              <a:t>なったり、怒り出したりする。</a:t>
            </a:r>
            <a:endParaRPr lang="en-US" altLang="ja-JP" sz="2000" b="1" dirty="0" smtClean="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latin typeface="Arial" charset="0"/>
                <a:ea typeface="ＭＳ Ｐゴシック" pitchFamily="50" charset="-128"/>
              </a:rPr>
              <a:t>どこかに</a:t>
            </a:r>
            <a:r>
              <a:rPr kumimoji="1" lang="ja-JP" altLang="en-US" sz="2000" b="1" i="0" u="none" strike="noStrike" cap="none" normalizeH="0" baseline="0" dirty="0" smtClean="0">
                <a:ln>
                  <a:noFill/>
                </a:ln>
                <a:solidFill>
                  <a:schemeClr val="tx1"/>
                </a:solidFill>
                <a:latin typeface="Arial" charset="0"/>
                <a:ea typeface="ＭＳ Ｐゴシック" pitchFamily="50" charset="-128"/>
              </a:rPr>
              <a:t>痛みがあるのかもしれない。</a:t>
            </a: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82</a:t>
            </a:fld>
            <a:endParaRPr lang="en-US" altLang="ja-JP"/>
          </a:p>
        </p:txBody>
      </p:sp>
    </p:spTree>
    <p:extLst>
      <p:ext uri="{BB962C8B-B14F-4D97-AF65-F5344CB8AC3E}">
        <p14:creationId xmlns:p14="http://schemas.microsoft.com/office/powerpoint/2010/main" val="20171883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3" y="350237"/>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食 事</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127382" y="1533998"/>
            <a:ext cx="8706261"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食事が進まない理由に、認知機能障害がからむことがある</a:t>
            </a:r>
            <a:r>
              <a:rPr lang="en-US" altLang="ja-JP" sz="2600" b="1" dirty="0" smtClean="0">
                <a:latin typeface="Meiryo UI" pitchFamily="50" charset="-128"/>
                <a:ea typeface="Meiryo UI" pitchFamily="50" charset="-128"/>
                <a:cs typeface="Meiryo UI" pitchFamily="50" charset="-128"/>
              </a:rPr>
              <a:t/>
            </a:r>
            <a:br>
              <a:rPr lang="en-US" altLang="ja-JP" sz="2600" b="1" dirty="0" smtClean="0">
                <a:latin typeface="Meiryo UI" pitchFamily="50" charset="-128"/>
                <a:ea typeface="Meiryo UI" pitchFamily="50" charset="-128"/>
                <a:cs typeface="Meiryo UI" pitchFamily="50" charset="-128"/>
              </a:rPr>
            </a:br>
            <a:r>
              <a:rPr lang="ja-JP" altLang="en-US" sz="2600" b="1" dirty="0" smtClean="0">
                <a:latin typeface="Meiryo UI" pitchFamily="50" charset="-128"/>
                <a:ea typeface="Meiryo UI" pitchFamily="50" charset="-128"/>
                <a:cs typeface="Meiryo UI" pitchFamily="50" charset="-128"/>
              </a:rPr>
              <a:t>  摂食不良をそのまま食欲不振とみなさない</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「食べない」時に考えること</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注意が続かない（医療者やほかの患者に気を取られる）</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道具が使えない</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食事を口元にもっていけない</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痛み（口内炎、義歯があわない）</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口腔乾燥</a:t>
            </a:r>
            <a:endParaRPr lang="en-US" altLang="ja-JP" sz="2600" b="1" dirty="0" smtClean="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5718412" y="4080681"/>
            <a:ext cx="3275463" cy="2538483"/>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レビー小体型</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Arial" charset="0"/>
              </a:rPr>
              <a:t>前頭側頭型</a:t>
            </a:r>
            <a:endParaRPr lang="en-US" altLang="ja-JP" sz="2400" b="1"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400" b="1"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2400" b="1"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2400" b="1" dirty="0" smtClean="0">
                <a:latin typeface="Arial" charset="0"/>
              </a:rPr>
              <a:t>食行動特性を考慮</a:t>
            </a:r>
            <a:endParaRPr kumimoji="1" lang="ja-JP" altLang="en-US" sz="2400" b="1" i="0" u="none" strike="noStrike" cap="none" normalizeH="0" baseline="0" dirty="0" smtClean="0">
              <a:ln>
                <a:noFill/>
              </a:ln>
              <a:solidFill>
                <a:schemeClr val="tx1"/>
              </a:solidFill>
              <a:latin typeface="Arial" charset="0"/>
              <a:ea typeface="ＭＳ Ｐゴシック" pitchFamily="50" charset="-128"/>
            </a:endParaRPr>
          </a:p>
        </p:txBody>
      </p:sp>
      <p:sp>
        <p:nvSpPr>
          <p:cNvPr id="3" name="下矢印 2"/>
          <p:cNvSpPr/>
          <p:nvPr/>
        </p:nvSpPr>
        <p:spPr bwMode="auto">
          <a:xfrm>
            <a:off x="6946710" y="5349922"/>
            <a:ext cx="750627" cy="286603"/>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83</a:t>
            </a:fld>
            <a:endParaRPr lang="en-US" altLang="ja-JP"/>
          </a:p>
        </p:txBody>
      </p:sp>
    </p:spTree>
    <p:extLst>
      <p:ext uri="{BB962C8B-B14F-4D97-AF65-F5344CB8AC3E}">
        <p14:creationId xmlns:p14="http://schemas.microsoft.com/office/powerpoint/2010/main" val="36507782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554941" y="308843"/>
            <a:ext cx="4304179"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ケア</a:t>
            </a:r>
            <a:r>
              <a:rPr lang="ja-JP" altLang="en-US" sz="3200" b="1" dirty="0" smtClean="0">
                <a:latin typeface="Meiryo UI" pitchFamily="50" charset="-128"/>
                <a:ea typeface="Meiryo UI" pitchFamily="50" charset="-128"/>
                <a:cs typeface="Meiryo UI" pitchFamily="50" charset="-128"/>
              </a:rPr>
              <a:t>の提供（食事）</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55772" y="1628591"/>
            <a:ext cx="7982467"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準備</a:t>
            </a:r>
            <a:r>
              <a:rPr lang="ja-JP" altLang="en-US" sz="2800" b="1" dirty="0" smtClean="0">
                <a:latin typeface="Meiryo UI" pitchFamily="50" charset="-128"/>
                <a:ea typeface="Meiryo UI" pitchFamily="50" charset="-128"/>
                <a:cs typeface="Meiryo UI" pitchFamily="50" charset="-128"/>
              </a:rPr>
              <a:t>をする</a:t>
            </a:r>
            <a:r>
              <a:rPr lang="en-US" altLang="ja-JP" sz="2800" b="1" dirty="0" smtClean="0">
                <a:latin typeface="Meiryo UI" pitchFamily="50" charset="-128"/>
                <a:ea typeface="Meiryo UI" pitchFamily="50" charset="-128"/>
                <a:cs typeface="Meiryo UI" pitchFamily="50" charset="-128"/>
              </a:rPr>
              <a:t/>
            </a:r>
            <a:br>
              <a:rPr lang="en-US" altLang="ja-JP" sz="2800" b="1" dirty="0" smtClean="0">
                <a:latin typeface="Meiryo UI" pitchFamily="50" charset="-128"/>
                <a:ea typeface="Meiryo UI" pitchFamily="50" charset="-128"/>
                <a:cs typeface="Meiryo UI" pitchFamily="50" charset="-128"/>
              </a:rPr>
            </a:br>
            <a:r>
              <a:rPr lang="ja-JP" altLang="en-US" sz="2800" b="1" dirty="0" smtClean="0">
                <a:latin typeface="Meiryo UI" pitchFamily="50" charset="-128"/>
                <a:ea typeface="Meiryo UI" pitchFamily="50" charset="-128"/>
                <a:cs typeface="Meiryo UI" pitchFamily="50" charset="-128"/>
              </a:rPr>
              <a:t>  （みせる、においをかがせる）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 </a:t>
            </a:r>
            <a:r>
              <a:rPr lang="ja-JP" altLang="en-US" sz="2800" b="1" dirty="0">
                <a:latin typeface="Meiryo UI" pitchFamily="50" charset="-128"/>
                <a:ea typeface="Meiryo UI" pitchFamily="50" charset="-128"/>
                <a:cs typeface="Meiryo UI" pitchFamily="50" charset="-128"/>
              </a:rPr>
              <a:t>スプーン</a:t>
            </a:r>
            <a:r>
              <a:rPr lang="ja-JP" altLang="en-US" sz="2800" b="1" dirty="0" smtClean="0">
                <a:latin typeface="Meiryo UI" pitchFamily="50" charset="-128"/>
                <a:ea typeface="Meiryo UI" pitchFamily="50" charset="-128"/>
                <a:cs typeface="Meiryo UI" pitchFamily="50" charset="-128"/>
              </a:rPr>
              <a:t>を</a:t>
            </a:r>
            <a:r>
              <a:rPr lang="ja-JP" altLang="en-US" sz="2800" b="1" dirty="0">
                <a:latin typeface="Meiryo UI" pitchFamily="50" charset="-128"/>
                <a:ea typeface="Meiryo UI" pitchFamily="50" charset="-128"/>
                <a:cs typeface="Meiryo UI" pitchFamily="50" charset="-128"/>
              </a:rPr>
              <a:t>手</a:t>
            </a:r>
            <a:r>
              <a:rPr lang="ja-JP" altLang="en-US" sz="2800" b="1" dirty="0" smtClean="0">
                <a:latin typeface="Meiryo UI" pitchFamily="50" charset="-128"/>
                <a:ea typeface="Meiryo UI" pitchFamily="50" charset="-128"/>
                <a:cs typeface="Meiryo UI" pitchFamily="50" charset="-128"/>
              </a:rPr>
              <a:t>に置く、手を口元にもっていく</a:t>
            </a:r>
            <a:endParaRPr lang="en-US" altLang="ja-JP" sz="2800" b="1" dirty="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800" b="1" dirty="0" smtClean="0">
                <a:latin typeface="Meiryo UI" pitchFamily="50" charset="-128"/>
                <a:ea typeface="Meiryo UI" pitchFamily="50" charset="-128"/>
                <a:cs typeface="Meiryo UI" pitchFamily="50" charset="-128"/>
              </a:rPr>
              <a:t>  ● 咀嚼を促す、嚥下を促す</a:t>
            </a:r>
            <a:endParaRPr lang="ja-JP" altLang="en-US" sz="28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0" y="4517409"/>
            <a:ext cx="9144000" cy="1842448"/>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1" dirty="0">
                <a:latin typeface="Arial" charset="0"/>
              </a:rPr>
              <a:t>入</a:t>
            </a:r>
            <a:r>
              <a:rPr lang="ja-JP" altLang="en-US" sz="2800" b="1" dirty="0" smtClean="0">
                <a:latin typeface="Arial" charset="0"/>
              </a:rPr>
              <a:t>院したら、必ず食事の様子を終始観察する。</a:t>
            </a:r>
            <a:endParaRPr lang="en-US" altLang="ja-JP" sz="2800" b="1" dirty="0" smtClean="0">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smtClean="0">
                <a:ln>
                  <a:noFill/>
                </a:ln>
                <a:solidFill>
                  <a:schemeClr val="tx1"/>
                </a:solidFill>
                <a:latin typeface="Arial" charset="0"/>
                <a:ea typeface="ＭＳ Ｐゴシック" pitchFamily="50" charset="-128"/>
              </a:rPr>
              <a:t>（アセスメントに必要な情報が多数含まれている）</a:t>
            </a:r>
            <a:endParaRPr kumimoji="1" lang="en-US" altLang="ja-JP" sz="28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28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en-US" altLang="ja-JP" sz="2000" b="1" u="sng" dirty="0">
                <a:solidFill>
                  <a:srgbClr val="FF0000"/>
                </a:solidFill>
                <a:latin typeface="Arial" charset="0"/>
              </a:rPr>
              <a:t>※</a:t>
            </a:r>
            <a:r>
              <a:rPr lang="ja-JP" altLang="en-US" sz="2000" b="1" u="sng" dirty="0" smtClean="0">
                <a:solidFill>
                  <a:srgbClr val="FF0000"/>
                </a:solidFill>
                <a:latin typeface="Arial" charset="0"/>
              </a:rPr>
              <a:t>看護補助さんに任せて、「食事摂取量１</a:t>
            </a:r>
            <a:r>
              <a:rPr lang="en-US" altLang="ja-JP" sz="2000" b="1" u="sng" dirty="0" smtClean="0">
                <a:solidFill>
                  <a:srgbClr val="FF0000"/>
                </a:solidFill>
                <a:latin typeface="Arial" charset="0"/>
              </a:rPr>
              <a:t>/</a:t>
            </a:r>
            <a:r>
              <a:rPr lang="ja-JP" altLang="en-US" sz="2000" b="1" u="sng" dirty="0" smtClean="0">
                <a:solidFill>
                  <a:srgbClr val="FF0000"/>
                </a:solidFill>
                <a:latin typeface="Arial" charset="0"/>
              </a:rPr>
              <a:t>２」なんて看護記録に記載してませんか？</a:t>
            </a:r>
            <a:endParaRPr kumimoji="1" lang="ja-JP" altLang="en-US" sz="2000" b="1" i="0" u="sng" strike="noStrike" cap="none" normalizeH="0" baseline="0" dirty="0" smtClean="0">
              <a:ln>
                <a:noFill/>
              </a:ln>
              <a:solidFill>
                <a:srgbClr val="FF0000"/>
              </a:solidFill>
              <a:latin typeface="Arial" charset="0"/>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84</a:t>
            </a:fld>
            <a:endParaRPr lang="en-US" altLang="ja-JP"/>
          </a:p>
        </p:txBody>
      </p:sp>
    </p:spTree>
    <p:extLst>
      <p:ext uri="{BB962C8B-B14F-4D97-AF65-F5344CB8AC3E}">
        <p14:creationId xmlns:p14="http://schemas.microsoft.com/office/powerpoint/2010/main" val="10568619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56548" y="300454"/>
            <a:ext cx="4384862"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心理的</a:t>
            </a:r>
            <a:r>
              <a:rPr lang="ja-JP" altLang="en-US" sz="3200" b="1" dirty="0">
                <a:latin typeface="Meiryo UI" pitchFamily="50" charset="-128"/>
                <a:ea typeface="Meiryo UI" pitchFamily="50" charset="-128"/>
                <a:cs typeface="Meiryo UI" pitchFamily="50" charset="-128"/>
              </a:rPr>
              <a:t>苦痛</a:t>
            </a:r>
            <a:r>
              <a:rPr lang="ja-JP" altLang="en-US" sz="3200" b="1" dirty="0" smtClean="0">
                <a:latin typeface="Meiryo UI" pitchFamily="50" charset="-128"/>
                <a:ea typeface="Meiryo UI" pitchFamily="50" charset="-128"/>
                <a:cs typeface="Meiryo UI" pitchFamily="50" charset="-128"/>
              </a:rPr>
              <a:t>への</a:t>
            </a:r>
            <a:r>
              <a:rPr lang="ja-JP" altLang="en-US" sz="3200" b="1" dirty="0">
                <a:latin typeface="Meiryo UI" pitchFamily="50" charset="-128"/>
                <a:ea typeface="Meiryo UI" pitchFamily="50" charset="-128"/>
                <a:cs typeface="Meiryo UI" pitchFamily="50" charset="-128"/>
              </a:rPr>
              <a:t>配慮</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766021" y="998562"/>
            <a:ext cx="8067622" cy="519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認知機能障害に関連して、認知症の人も違和感や</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苦痛を感じる</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a:t>
            </a:r>
            <a:r>
              <a:rPr lang="ja-JP" altLang="en-US" b="1" dirty="0">
                <a:solidFill>
                  <a:srgbClr val="FF0000"/>
                </a:solidFill>
                <a:latin typeface="Meiryo UI" pitchFamily="50" charset="-128"/>
                <a:ea typeface="Meiryo UI" pitchFamily="50" charset="-128"/>
                <a:cs typeface="Meiryo UI" pitchFamily="50" charset="-128"/>
              </a:rPr>
              <a:t>特</a:t>
            </a:r>
            <a:r>
              <a:rPr lang="ja-JP" altLang="en-US" b="1" dirty="0" smtClean="0">
                <a:solidFill>
                  <a:srgbClr val="FF0000"/>
                </a:solidFill>
                <a:latin typeface="Meiryo UI" pitchFamily="50" charset="-128"/>
                <a:ea typeface="Meiryo UI" pitchFamily="50" charset="-128"/>
                <a:cs typeface="Meiryo UI" pitchFamily="50" charset="-128"/>
              </a:rPr>
              <a:t>に、軽度認知症においては、失敗体験にともなう自尊心の傷つき、自律性の喪失への恐怖がある。</a:t>
            </a:r>
            <a:endParaRPr lang="en-US" altLang="ja-JP" sz="2600" b="1" dirty="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solidFill>
                  <a:srgbClr val="7152BE"/>
                </a:solidFill>
                <a:latin typeface="Meiryo UI" pitchFamily="50" charset="-128"/>
                <a:ea typeface="Meiryo UI" pitchFamily="50" charset="-128"/>
                <a:cs typeface="Meiryo UI" pitchFamily="50" charset="-128"/>
              </a:rPr>
              <a:t>   心理的な苦痛にも配慮をしたかかわり、支援が重要</a:t>
            </a:r>
            <a:endParaRPr lang="en-US" altLang="ja-JP" sz="2600" b="1" dirty="0">
              <a:solidFill>
                <a:srgbClr val="7152BE"/>
              </a:solidFill>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600" b="1" dirty="0" smtClean="0">
                <a:latin typeface="Meiryo UI" pitchFamily="50" charset="-128"/>
                <a:ea typeface="Meiryo UI" pitchFamily="50" charset="-128"/>
                <a:cs typeface="Meiryo UI" pitchFamily="50" charset="-128"/>
              </a:rPr>
              <a:t>           例）忘れてしまったことを指摘する</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ケアの失敗を責める</a:t>
            </a:r>
            <a:endParaRPr lang="ja-JP" altLang="en-US" sz="26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85</a:t>
            </a:fld>
            <a:endParaRPr lang="en-US" altLang="ja-JP"/>
          </a:p>
        </p:txBody>
      </p:sp>
    </p:spTree>
    <p:extLst>
      <p:ext uri="{BB962C8B-B14F-4D97-AF65-F5344CB8AC3E}">
        <p14:creationId xmlns:p14="http://schemas.microsoft.com/office/powerpoint/2010/main" val="32446565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435" y="227342"/>
            <a:ext cx="8229600" cy="712102"/>
          </a:xfrm>
        </p:spPr>
        <p:txBody>
          <a:bodyPr>
            <a:norm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意思決定支援</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842624" y="1552539"/>
            <a:ext cx="7932910" cy="4816730"/>
          </a:xfrm>
        </p:spPr>
        <p:txBody>
          <a:bodyPr>
            <a:normAutofit/>
          </a:bodyPr>
          <a:lstStyle/>
          <a:p>
            <a:pPr marL="0" indent="0">
              <a:lnSpc>
                <a:spcPct val="110000"/>
              </a:lnSpc>
              <a:spcBef>
                <a:spcPts val="0"/>
              </a:spcBef>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病状の</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説明</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「個人の尊厳への尊重」、</a:t>
            </a:r>
            <a:endParaRPr lang="en-US" altLang="ja-JP"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0"/>
              </a:spcBef>
              <a:buNone/>
            </a:pP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「自己決定権の保障」</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として重要</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1200"/>
              </a:spcBef>
              <a:buNone/>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中等度までの</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であれば、希望を表明する</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0"/>
              </a:spcBef>
              <a:buNone/>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ことは ほとんど場合可能である</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1200"/>
              </a:spcBef>
              <a:buNone/>
            </a:pPr>
            <a:r>
              <a:rPr kumimoji="1"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認知機能障害</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に配慮をした説明をする</a:t>
            </a:r>
            <a:endParaRPr lang="en-US" altLang="ja-JP" sz="2800" b="1"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10000"/>
              </a:lnSpc>
              <a:spcBef>
                <a:spcPts val="0"/>
              </a:spcBef>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静かで落ち着いた環境</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10000"/>
              </a:lnSpc>
              <a:spcBef>
                <a:spcPts val="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分かりやすい言葉、ゆっくりと</a:t>
            </a:r>
            <a:r>
              <a:rPr lang="ja-JP" altLang="en-US" b="1" dirty="0" err="1" smtClean="0">
                <a:latin typeface="Meiryo UI" panose="020B0604030504040204" pitchFamily="50" charset="-128"/>
                <a:ea typeface="Meiryo UI" panose="020B0604030504040204" pitchFamily="50" charset="-128"/>
                <a:cs typeface="Meiryo UI" panose="020B0604030504040204" pitchFamily="50" charset="-128"/>
              </a:rPr>
              <a:t>した語りかけ</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lvl="1">
              <a:lnSpc>
                <a:spcPct val="110000"/>
              </a:lnSpc>
              <a:spcBef>
                <a:spcPts val="0"/>
              </a:spcBef>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  表情や身振りなど非言語的なメッセージ</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marL="457200" lvl="1" indent="0">
              <a:lnSpc>
                <a:spcPct val="110000"/>
              </a:lnSpc>
              <a:spcBef>
                <a:spcPts val="0"/>
              </a:spcBef>
              <a:buNone/>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にも注意を払う</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64318"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スライド番号プレースホルダー 4"/>
          <p:cNvSpPr>
            <a:spLocks noGrp="1"/>
          </p:cNvSpPr>
          <p:nvPr>
            <p:ph type="sldNum" sz="quarter" idx="12"/>
          </p:nvPr>
        </p:nvSpPr>
        <p:spPr/>
        <p:txBody>
          <a:bodyPr/>
          <a:lstStyle/>
          <a:p>
            <a:pPr>
              <a:defRPr/>
            </a:pPr>
            <a:fld id="{4ED978E9-DE30-41CA-8EE8-00A5622E5BAC}" type="slidenum">
              <a:rPr lang="en-US" altLang="ja-JP" smtClean="0"/>
              <a:pPr>
                <a:defRPr/>
              </a:pPr>
              <a:t>86</a:t>
            </a:fld>
            <a:endParaRPr lang="en-US" altLang="ja-JP"/>
          </a:p>
        </p:txBody>
      </p:sp>
    </p:spTree>
    <p:extLst>
      <p:ext uri="{BB962C8B-B14F-4D97-AF65-F5344CB8AC3E}">
        <p14:creationId xmlns:p14="http://schemas.microsoft.com/office/powerpoint/2010/main" val="27141274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1435" y="227342"/>
            <a:ext cx="8229600" cy="712102"/>
          </a:xfrm>
        </p:spPr>
        <p:txBody>
          <a:bodyPr>
            <a:normAutofit/>
          </a:bodyPr>
          <a:lstStyle/>
          <a:p>
            <a:r>
              <a:rPr kumimoji="1"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意思決定支援</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842624" y="1552539"/>
            <a:ext cx="7932910" cy="4816730"/>
          </a:xfrm>
        </p:spPr>
        <p:txBody>
          <a:bodyPr>
            <a:normAutofit/>
          </a:bodyPr>
          <a:lstStyle/>
          <a:p>
            <a:pPr>
              <a:lnSpc>
                <a:spcPct val="110000"/>
              </a:lnSpc>
              <a:spcBef>
                <a:spcPts val="0"/>
              </a:spcBef>
              <a:buFont typeface="Wingdings" panose="05000000000000000000" pitchFamily="2" charset="2"/>
              <a:buChar char="n"/>
            </a:pP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認知症は、</a:t>
            </a:r>
            <a:r>
              <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「時と場合」</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により、その機能に　　</a:t>
            </a:r>
            <a:r>
              <a:rPr kumimoji="1"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「ムラ」</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があることを、認識する。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0"/>
              </a:spcBef>
              <a:buFont typeface="Wingdings" panose="05000000000000000000" pitchFamily="2" charset="2"/>
              <a:buChar char="n"/>
            </a:pPr>
            <a:r>
              <a:rPr lang="ja-JP" altLang="en-US" b="1" dirty="0">
                <a:latin typeface="Meiryo UI" panose="020B0604030504040204" pitchFamily="50" charset="-128"/>
                <a:ea typeface="Meiryo UI" panose="020B0604030504040204" pitchFamily="50" charset="-128"/>
                <a:cs typeface="Meiryo UI" panose="020B0604030504040204" pitchFamily="50" charset="-128"/>
              </a:rPr>
              <a:t>診察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場面や初回の看護師のアセスメントは、あまり</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あてにならない。（取り繕い行為）</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spcBef>
                <a:spcPts val="0"/>
              </a:spcBef>
              <a:buFont typeface="Wingdings" panose="05000000000000000000" pitchFamily="2" charset="2"/>
              <a:buChar char="n"/>
            </a:pPr>
            <a:endParaRPr kumimoji="1"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10000"/>
              </a:lnSpc>
              <a:spcBef>
                <a:spcPts val="0"/>
              </a:spcBef>
              <a:buNone/>
            </a:pP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精神科に於いては、「昏迷」の状態を呈しているときは、無反応であるが、後にその時のことや医師や看護師の発言をしっかり記憶している</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264318"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スライド番号プレースホルダー 4"/>
          <p:cNvSpPr>
            <a:spLocks noGrp="1"/>
          </p:cNvSpPr>
          <p:nvPr>
            <p:ph type="sldNum" sz="quarter" idx="12"/>
          </p:nvPr>
        </p:nvSpPr>
        <p:spPr/>
        <p:txBody>
          <a:bodyPr/>
          <a:lstStyle/>
          <a:p>
            <a:pPr>
              <a:defRPr/>
            </a:pPr>
            <a:fld id="{4ED978E9-DE30-41CA-8EE8-00A5622E5BAC}" type="slidenum">
              <a:rPr lang="en-US" altLang="ja-JP" smtClean="0"/>
              <a:pPr>
                <a:defRPr/>
              </a:pPr>
              <a:t>87</a:t>
            </a:fld>
            <a:endParaRPr lang="en-US" altLang="ja-JP"/>
          </a:p>
        </p:txBody>
      </p:sp>
    </p:spTree>
    <p:extLst>
      <p:ext uri="{BB962C8B-B14F-4D97-AF65-F5344CB8AC3E}">
        <p14:creationId xmlns:p14="http://schemas.microsoft.com/office/powerpoint/2010/main" val="40030062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3" y="350237"/>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介護者への支援</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116798"/>
            <a:ext cx="8569325" cy="507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情緒的サポート：まず介護者の考えを聴取する必要がある。「家に帰ってきてもらっては困る」「在宅でしっかりと看取りまで介護したい」等々・・・</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a:t>
            </a:r>
            <a:r>
              <a:rPr lang="ja-JP" altLang="en-US" sz="2400" b="1" dirty="0" smtClean="0">
                <a:latin typeface="Meiryo UI" pitchFamily="50" charset="-128"/>
                <a:ea typeface="Meiryo UI" pitchFamily="50" charset="-128"/>
                <a:cs typeface="Meiryo UI" pitchFamily="50" charset="-128"/>
              </a:rPr>
              <a:t>の</a:t>
            </a:r>
            <a:r>
              <a:rPr lang="ja-JP" altLang="en-US" sz="2400" b="1" dirty="0">
                <a:latin typeface="Meiryo UI" pitchFamily="50" charset="-128"/>
                <a:ea typeface="Meiryo UI" pitchFamily="50" charset="-128"/>
                <a:cs typeface="Meiryo UI" pitchFamily="50" charset="-128"/>
              </a:rPr>
              <a:t>人</a:t>
            </a:r>
            <a:r>
              <a:rPr lang="ja-JP" altLang="en-US" sz="2400" b="1" dirty="0" smtClean="0">
                <a:latin typeface="Meiryo UI" pitchFamily="50" charset="-128"/>
                <a:ea typeface="Meiryo UI" pitchFamily="50" charset="-128"/>
                <a:cs typeface="Meiryo UI" pitchFamily="50" charset="-128"/>
              </a:rPr>
              <a:t>の「世界観」を理解する支援</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認知症の人とのかかわり方の支援</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地域の医療・介護サービスの紹介・引継ぎ</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smtClean="0">
                <a:latin typeface="Meiryo UI" pitchFamily="50" charset="-128"/>
                <a:ea typeface="Meiryo UI" pitchFamily="50" charset="-128"/>
                <a:cs typeface="Meiryo UI" pitchFamily="50" charset="-128"/>
              </a:rPr>
              <a:t> ● 介護者が自分で取り組めるメンタルヘルスを</a:t>
            </a:r>
            <a:endParaRPr lang="en-US" altLang="ja-JP" sz="2400" b="1" dirty="0" smtClean="0">
              <a:latin typeface="Meiryo UI" pitchFamily="50" charset="-128"/>
              <a:ea typeface="Meiryo UI" pitchFamily="50" charset="-128"/>
              <a:cs typeface="Meiryo UI" pitchFamily="50" charset="-128"/>
            </a:endParaRPr>
          </a:p>
          <a:p>
            <a:pPr marL="342900" indent="-342900"/>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維持する工夫</a:t>
            </a: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264318" y="5131558"/>
            <a:ext cx="8729557" cy="1610436"/>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「病棟加算</a:t>
            </a:r>
            <a:r>
              <a:rPr kumimoji="1" lang="en-US" altLang="ja-JP" sz="2400" b="1" i="0" u="none" strike="noStrike" cap="none" normalizeH="0" baseline="0" dirty="0" smtClean="0">
                <a:ln>
                  <a:noFill/>
                </a:ln>
                <a:solidFill>
                  <a:schemeClr val="tx1"/>
                </a:solidFill>
                <a:latin typeface="Arial" charset="0"/>
                <a:ea typeface="ＭＳ Ｐゴシック" pitchFamily="50" charset="-128"/>
              </a:rPr>
              <a:t>2</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」は、入院中の看護に焦点化されている。</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rgbClr val="FF0000"/>
                </a:solidFill>
                <a:latin typeface="Arial" charset="0"/>
                <a:ea typeface="ＭＳ Ｐゴシック" pitchFamily="50" charset="-128"/>
              </a:rPr>
              <a:t>地域包括ケアシステム</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の社会資源の一つである病院の役割</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rgbClr val="FF0000"/>
                </a:solidFill>
                <a:latin typeface="Arial" charset="0"/>
                <a:ea typeface="ＭＳ Ｐゴシック" pitchFamily="50" charset="-128"/>
              </a:rPr>
              <a:t>「看護師の専門性」</a:t>
            </a:r>
            <a:r>
              <a:rPr kumimoji="1" lang="ja-JP" altLang="en-US" sz="2400" b="1" i="0" u="none" strike="noStrike" cap="none" normalizeH="0" baseline="0" dirty="0" smtClean="0">
                <a:ln>
                  <a:noFill/>
                </a:ln>
                <a:solidFill>
                  <a:schemeClr val="tx1"/>
                </a:solidFill>
                <a:latin typeface="Arial" charset="0"/>
                <a:ea typeface="ＭＳ Ｐゴシック" pitchFamily="50" charset="-128"/>
              </a:rPr>
              <a:t>＋</a:t>
            </a:r>
            <a:r>
              <a:rPr kumimoji="1" lang="ja-JP" altLang="en-US" sz="2400" b="1" i="0" u="none" strike="noStrike" cap="none" normalizeH="0" baseline="0" dirty="0" smtClean="0">
                <a:ln>
                  <a:noFill/>
                </a:ln>
                <a:solidFill>
                  <a:srgbClr val="FF0000"/>
                </a:solidFill>
                <a:latin typeface="Arial" charset="0"/>
                <a:ea typeface="ＭＳ Ｐゴシック" pitchFamily="50" charset="-128"/>
              </a:rPr>
              <a:t>「超職種」</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を目指し、</a:t>
            </a:r>
            <a:r>
              <a:rPr kumimoji="1" lang="en-US" altLang="ja-JP" sz="2400" b="1" i="0" u="none" strike="noStrike" cap="none" normalizeH="0" baseline="0" dirty="0" smtClean="0">
                <a:ln>
                  <a:noFill/>
                </a:ln>
                <a:solidFill>
                  <a:schemeClr val="tx1"/>
                </a:solidFill>
                <a:latin typeface="Arial" charset="0"/>
                <a:ea typeface="ＭＳ Ｐゴシック" pitchFamily="50" charset="-128"/>
              </a:rPr>
              <a:t>MSW</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に任せない！！！</a:t>
            </a:r>
          </a:p>
        </p:txBody>
      </p:sp>
      <p:sp>
        <p:nvSpPr>
          <p:cNvPr id="3" name="下矢印 2"/>
          <p:cNvSpPr/>
          <p:nvPr/>
        </p:nvSpPr>
        <p:spPr bwMode="auto">
          <a:xfrm>
            <a:off x="3945456" y="6046393"/>
            <a:ext cx="657597" cy="143084"/>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88</a:t>
            </a:fld>
            <a:endParaRPr lang="en-US" altLang="ja-JP"/>
          </a:p>
        </p:txBody>
      </p:sp>
    </p:spTree>
    <p:extLst>
      <p:ext uri="{BB962C8B-B14F-4D97-AF65-F5344CB8AC3E}">
        <p14:creationId xmlns:p14="http://schemas.microsoft.com/office/powerpoint/2010/main" val="2188659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786691" y="295625"/>
            <a:ext cx="3524571"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せん妄：ポイント</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22360" y="1628589"/>
            <a:ext cx="745324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smtClean="0">
                <a:latin typeface="Meiryo UI" pitchFamily="50" charset="-128"/>
                <a:ea typeface="Meiryo UI" pitchFamily="50" charset="-128"/>
                <a:cs typeface="Meiryo UI" pitchFamily="50" charset="-128"/>
              </a:rPr>
              <a:t>● せん妄は、一般病院に入院中の患者において高頻度で認められ、さまざまな悪影響をもたらす</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spcBef>
                <a:spcPts val="1200"/>
              </a:spcBef>
            </a:pPr>
            <a:r>
              <a:rPr lang="ja-JP" altLang="en-US" sz="2800" b="1" dirty="0" smtClean="0">
                <a:latin typeface="Meiryo UI" pitchFamily="50" charset="-128"/>
                <a:ea typeface="Meiryo UI" pitchFamily="50" charset="-128"/>
                <a:cs typeface="Meiryo UI" pitchFamily="50" charset="-128"/>
              </a:rPr>
              <a:t>● せん妄は</a:t>
            </a:r>
            <a:r>
              <a:rPr lang="ja-JP" altLang="en-US" b="1" dirty="0" smtClean="0">
                <a:solidFill>
                  <a:srgbClr val="FF0000"/>
                </a:solidFill>
                <a:latin typeface="Meiryo UI" pitchFamily="50" charset="-128"/>
                <a:ea typeface="Meiryo UI" pitchFamily="50" charset="-128"/>
                <a:cs typeface="Meiryo UI" pitchFamily="50" charset="-128"/>
              </a:rPr>
              <a:t>「意識障害」</a:t>
            </a:r>
            <a:r>
              <a:rPr lang="ja-JP" altLang="en-US" sz="2800" b="1" dirty="0" smtClean="0">
                <a:latin typeface="Meiryo UI" pitchFamily="50" charset="-128"/>
                <a:ea typeface="Meiryo UI" pitchFamily="50" charset="-128"/>
                <a:cs typeface="Meiryo UI" pitchFamily="50" charset="-128"/>
              </a:rPr>
              <a:t>であり、その身体的な原因を同定し、対応することが重要である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spcBef>
                <a:spcPts val="1200"/>
              </a:spcBef>
              <a:buFont typeface="Wingdings" panose="05000000000000000000" pitchFamily="2" charset="2"/>
              <a:buChar char="l"/>
            </a:pPr>
            <a:r>
              <a:rPr lang="ja-JP" altLang="en-US" sz="2800" b="1" dirty="0" smtClean="0">
                <a:latin typeface="Meiryo UI" pitchFamily="50" charset="-128"/>
                <a:ea typeface="Meiryo UI" pitchFamily="50" charset="-128"/>
                <a:cs typeface="Meiryo UI" pitchFamily="50" charset="-128"/>
              </a:rPr>
              <a:t>せん妄のリスクのある患者を同定し、予防的に関わることが重要である</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spcBef>
                <a:spcPts val="1200"/>
              </a:spcBef>
              <a:buFont typeface="Wingdings" panose="05000000000000000000" pitchFamily="2" charset="2"/>
              <a:buChar char="l"/>
            </a:pPr>
            <a:r>
              <a:rPr lang="ja-JP" altLang="en-US" sz="2800" b="1" dirty="0" smtClean="0">
                <a:latin typeface="Meiryo UI" pitchFamily="50" charset="-128"/>
                <a:ea typeface="Meiryo UI" pitchFamily="50" charset="-128"/>
                <a:cs typeface="Meiryo UI" pitchFamily="50" charset="-128"/>
              </a:rPr>
              <a:t>家族の気持ちにも配慮をした支援が重要である</a:t>
            </a:r>
            <a:endParaRPr lang="ja-JP" altLang="en-US" sz="28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線吹き出し 1 (枠付き) 2"/>
          <p:cNvSpPr/>
          <p:nvPr/>
        </p:nvSpPr>
        <p:spPr bwMode="auto">
          <a:xfrm>
            <a:off x="3603009" y="1228299"/>
            <a:ext cx="5022376" cy="400290"/>
          </a:xfrm>
          <a:prstGeom prst="borderCallout1">
            <a:avLst>
              <a:gd name="adj1" fmla="val 110806"/>
              <a:gd name="adj2" fmla="val 18297"/>
              <a:gd name="adj3" fmla="val 480722"/>
              <a:gd name="adj4" fmla="val 52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身体科では</a:t>
            </a:r>
            <a:r>
              <a:rPr kumimoji="1" lang="en-US" altLang="ja-JP" sz="2400" b="1" i="0" u="none" strike="noStrike" cap="none" normalizeH="0" baseline="0" dirty="0" smtClean="0">
                <a:ln>
                  <a:noFill/>
                </a:ln>
                <a:solidFill>
                  <a:schemeClr val="tx1"/>
                </a:solidFill>
                <a:latin typeface="Arial" charset="0"/>
                <a:ea typeface="ＭＳ Ｐゴシック" pitchFamily="50" charset="-128"/>
              </a:rPr>
              <a:t>GCS</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や</a:t>
            </a:r>
            <a:r>
              <a:rPr kumimoji="1" lang="en-US" altLang="ja-JP" sz="2400" b="1" i="0" u="none" strike="noStrike" cap="none" normalizeH="0" baseline="0" dirty="0" smtClean="0">
                <a:ln>
                  <a:noFill/>
                </a:ln>
                <a:solidFill>
                  <a:schemeClr val="tx1"/>
                </a:solidFill>
                <a:latin typeface="Arial" charset="0"/>
                <a:ea typeface="ＭＳ Ｐゴシック" pitchFamily="50" charset="-128"/>
              </a:rPr>
              <a:t>JDS</a:t>
            </a:r>
            <a:r>
              <a:rPr kumimoji="1" lang="ja-JP" altLang="en-US" sz="2400" b="1" i="0" u="none" strike="noStrike" cap="none" normalizeH="0" baseline="0" dirty="0" smtClean="0">
                <a:ln>
                  <a:noFill/>
                </a:ln>
                <a:solidFill>
                  <a:schemeClr val="tx1"/>
                </a:solidFill>
                <a:latin typeface="Arial" charset="0"/>
                <a:ea typeface="ＭＳ Ｐゴシック" pitchFamily="50" charset="-128"/>
              </a:rPr>
              <a:t>で考えがち</a:t>
            </a: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89</a:t>
            </a:fld>
            <a:endParaRPr lang="en-US" altLang="ja-JP"/>
          </a:p>
        </p:txBody>
      </p:sp>
    </p:spTree>
    <p:extLst>
      <p:ext uri="{BB962C8B-B14F-4D97-AF65-F5344CB8AC3E}">
        <p14:creationId xmlns:p14="http://schemas.microsoft.com/office/powerpoint/2010/main" val="3321327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433044" y="1454721"/>
            <a:ext cx="8290117" cy="402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800" b="1" dirty="0" smtClean="0">
                <a:solidFill>
                  <a:srgbClr val="7152BE"/>
                </a:solidFill>
                <a:latin typeface="Meiryo UI" pitchFamily="50" charset="-128"/>
                <a:ea typeface="Meiryo UI" pitchFamily="50" charset="-128"/>
                <a:cs typeface="Meiryo UI" pitchFamily="50" charset="-128"/>
              </a:rPr>
              <a:t>A</a:t>
            </a:r>
            <a:r>
              <a:rPr lang="ja-JP" altLang="en-US" sz="2800" b="1" dirty="0" smtClean="0">
                <a:solidFill>
                  <a:srgbClr val="609000"/>
                </a:solidFill>
                <a:latin typeface="Meiryo UI" pitchFamily="50" charset="-128"/>
                <a:ea typeface="Meiryo UI" pitchFamily="50" charset="-128"/>
                <a:cs typeface="Meiryo UI" pitchFamily="50" charset="-128"/>
              </a:rPr>
              <a:t>  </a:t>
            </a:r>
            <a:r>
              <a:rPr lang="en-US" altLang="ja-JP" sz="2800" b="1" dirty="0" smtClean="0">
                <a:solidFill>
                  <a:srgbClr val="7152BE"/>
                </a:solidFill>
                <a:latin typeface="Meiryo UI" pitchFamily="50" charset="-128"/>
                <a:ea typeface="Meiryo UI" pitchFamily="50" charset="-128"/>
                <a:cs typeface="Meiryo UI" pitchFamily="50" charset="-128"/>
              </a:rPr>
              <a:t>1</a:t>
            </a:r>
            <a:r>
              <a:rPr lang="ja-JP" altLang="en-US" sz="2800" b="1" dirty="0" smtClean="0">
                <a:solidFill>
                  <a:srgbClr val="7152BE"/>
                </a:solidFill>
                <a:latin typeface="Meiryo UI" pitchFamily="50" charset="-128"/>
                <a:ea typeface="Meiryo UI" pitchFamily="50" charset="-128"/>
                <a:cs typeface="Meiryo UI" pitchFamily="50" charset="-128"/>
              </a:rPr>
              <a:t>つ以上の認知領域</a:t>
            </a:r>
            <a:r>
              <a:rPr lang="ja-JP" altLang="en-US" sz="2800" b="1" dirty="0" smtClean="0">
                <a:latin typeface="Meiryo UI" pitchFamily="50" charset="-128"/>
                <a:ea typeface="Meiryo UI" pitchFamily="50" charset="-128"/>
                <a:cs typeface="Meiryo UI" pitchFamily="50" charset="-128"/>
              </a:rPr>
              <a:t>（複雑性注意、実行機能、</a:t>
            </a:r>
            <a:endParaRPr lang="en-US" altLang="ja-JP" sz="2800" b="1" dirty="0" smtClean="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学習および記憶、言語、知覚</a:t>
            </a:r>
            <a:r>
              <a:rPr lang="en-US" altLang="ja-JP" sz="2800" b="1" dirty="0" smtClean="0">
                <a:latin typeface="Meiryo UI" pitchFamily="50" charset="-128"/>
                <a:ea typeface="Meiryo UI" pitchFamily="50" charset="-128"/>
                <a:cs typeface="Meiryo UI" pitchFamily="50" charset="-128"/>
              </a:rPr>
              <a:t>-</a:t>
            </a:r>
            <a:r>
              <a:rPr lang="ja-JP" altLang="en-US" sz="2800" b="1" dirty="0" smtClean="0">
                <a:latin typeface="Meiryo UI" pitchFamily="50" charset="-128"/>
                <a:ea typeface="Meiryo UI" pitchFamily="50" charset="-128"/>
                <a:cs typeface="Meiryo UI" pitchFamily="50" charset="-128"/>
              </a:rPr>
              <a:t>運動、社会的認知）</a:t>
            </a:r>
            <a:endParaRPr lang="en-US" altLang="ja-JP" sz="2800" b="1" dirty="0" smtClean="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800" b="1" dirty="0">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が低下</a:t>
            </a:r>
            <a:endParaRPr lang="en-US" altLang="ja-JP" sz="2800" b="1" dirty="0" smtClean="0">
              <a:latin typeface="Meiryo UI" pitchFamily="50" charset="-128"/>
              <a:ea typeface="Meiryo UI" pitchFamily="50" charset="-128"/>
              <a:cs typeface="Meiryo UI" pitchFamily="50" charset="-128"/>
            </a:endParaRPr>
          </a:p>
          <a:p>
            <a:pPr algn="ctr" eaLnBrk="1" hangingPunct="1">
              <a:spcBef>
                <a:spcPts val="600"/>
              </a:spcBef>
              <a:buClr>
                <a:schemeClr val="hlink"/>
              </a:buClr>
              <a:buSzPct val="85000"/>
              <a:buFont typeface="Wingdings" pitchFamily="2" charset="2"/>
              <a:buNone/>
            </a:pPr>
            <a:r>
              <a:rPr lang="ja-JP" altLang="en-US" sz="2800" b="1" dirty="0">
                <a:latin typeface="Meiryo UI" pitchFamily="50" charset="-128"/>
                <a:ea typeface="Meiryo UI" pitchFamily="50" charset="-128"/>
                <a:cs typeface="Meiryo UI" pitchFamily="50" charset="-128"/>
              </a:rPr>
              <a:t>かつ</a:t>
            </a:r>
            <a:endParaRPr lang="en-US" altLang="ja-JP" sz="2800" b="1" dirty="0" smtClean="0">
              <a:latin typeface="Meiryo UI" pitchFamily="50" charset="-128"/>
              <a:ea typeface="Meiryo UI" pitchFamily="50" charset="-128"/>
              <a:cs typeface="Meiryo UI" pitchFamily="50" charset="-128"/>
            </a:endParaRPr>
          </a:p>
          <a:p>
            <a:pPr eaLnBrk="1" hangingPunct="1">
              <a:spcBef>
                <a:spcPts val="1800"/>
              </a:spcBef>
              <a:buClr>
                <a:schemeClr val="hlink"/>
              </a:buClr>
              <a:buSzPct val="85000"/>
              <a:buFont typeface="Wingdings" pitchFamily="2" charset="2"/>
              <a:buNone/>
            </a:pPr>
            <a:r>
              <a:rPr lang="en-US" altLang="ja-JP" sz="2800" b="1" dirty="0" smtClean="0">
                <a:solidFill>
                  <a:srgbClr val="7152BE"/>
                </a:solidFill>
                <a:latin typeface="Meiryo UI" pitchFamily="50" charset="-128"/>
                <a:ea typeface="Meiryo UI" pitchFamily="50" charset="-128"/>
                <a:cs typeface="Meiryo UI" pitchFamily="50" charset="-128"/>
              </a:rPr>
              <a:t>B</a:t>
            </a:r>
            <a:r>
              <a:rPr lang="ja-JP" altLang="en-US" sz="2800" b="1" dirty="0" smtClean="0">
                <a:solidFill>
                  <a:srgbClr val="609000"/>
                </a:solidFill>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ja-JP" altLang="en-US" sz="2800" b="1" dirty="0" smtClean="0">
                <a:solidFill>
                  <a:srgbClr val="C00000"/>
                </a:solidFill>
                <a:latin typeface="Meiryo UI" pitchFamily="50" charset="-128"/>
                <a:ea typeface="Meiryo UI" pitchFamily="50" charset="-128"/>
                <a:cs typeface="Meiryo UI" pitchFamily="50" charset="-128"/>
              </a:rPr>
              <a:t>認知機能の低下が日常生活に支障を与える</a:t>
            </a:r>
            <a:endParaRPr lang="ja-JP" altLang="en-US" sz="2800" b="1" dirty="0">
              <a:solidFill>
                <a:srgbClr val="C00000"/>
              </a:solidFill>
              <a:latin typeface="Meiryo UI" pitchFamily="50" charset="-128"/>
              <a:ea typeface="Meiryo UI" pitchFamily="50" charset="-128"/>
              <a:cs typeface="Meiryo UI" pitchFamily="50" charset="-128"/>
            </a:endParaRPr>
          </a:p>
          <a:p>
            <a:pPr eaLnBrk="1" hangingPunct="1">
              <a:spcBef>
                <a:spcPts val="1800"/>
              </a:spcBef>
              <a:buClr>
                <a:schemeClr val="hlink"/>
              </a:buClr>
              <a:buSzPct val="85000"/>
              <a:buFont typeface="Wingdings" pitchFamily="2" charset="2"/>
              <a:buNone/>
            </a:pPr>
            <a:r>
              <a:rPr lang="en-US" altLang="ja-JP" sz="2800" b="1" dirty="0" smtClean="0">
                <a:solidFill>
                  <a:srgbClr val="7152BE"/>
                </a:solidFill>
                <a:latin typeface="Meiryo UI" pitchFamily="50" charset="-128"/>
                <a:ea typeface="Meiryo UI" pitchFamily="50" charset="-128"/>
                <a:cs typeface="Meiryo UI" pitchFamily="50" charset="-128"/>
              </a:rPr>
              <a:t>C</a:t>
            </a:r>
            <a:r>
              <a:rPr lang="ja-JP" altLang="en-US" sz="2800" b="1" dirty="0" smtClean="0">
                <a:solidFill>
                  <a:srgbClr val="609000"/>
                </a:solidFill>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ja-JP" altLang="en-US" sz="2800" b="1" u="sng" dirty="0" smtClean="0">
                <a:latin typeface="Meiryo UI" pitchFamily="50" charset="-128"/>
                <a:ea typeface="Meiryo UI" pitchFamily="50" charset="-128"/>
                <a:cs typeface="Meiryo UI" pitchFamily="50" charset="-128"/>
              </a:rPr>
              <a:t>せん妄の除外</a:t>
            </a:r>
            <a:endParaRPr lang="en-US" altLang="ja-JP" sz="2800" b="1" u="sng" dirty="0" smtClean="0">
              <a:latin typeface="Meiryo UI" pitchFamily="50" charset="-128"/>
              <a:ea typeface="Meiryo UI" pitchFamily="50" charset="-128"/>
              <a:cs typeface="Meiryo UI" pitchFamily="50" charset="-128"/>
            </a:endParaRPr>
          </a:p>
          <a:p>
            <a:pPr eaLnBrk="1" hangingPunct="1">
              <a:spcBef>
                <a:spcPts val="1800"/>
              </a:spcBef>
              <a:buClr>
                <a:schemeClr val="hlink"/>
              </a:buClr>
              <a:buSzPct val="85000"/>
              <a:buFont typeface="Wingdings" pitchFamily="2" charset="2"/>
              <a:buNone/>
            </a:pPr>
            <a:r>
              <a:rPr lang="en-US" altLang="ja-JP" sz="2800" b="1" dirty="0" smtClean="0">
                <a:solidFill>
                  <a:srgbClr val="7152BE"/>
                </a:solidFill>
                <a:latin typeface="Meiryo UI" pitchFamily="50" charset="-128"/>
                <a:ea typeface="Meiryo UI" pitchFamily="50" charset="-128"/>
                <a:cs typeface="Meiryo UI" pitchFamily="50" charset="-128"/>
              </a:rPr>
              <a:t>D</a:t>
            </a:r>
            <a:r>
              <a:rPr lang="ja-JP" altLang="en-US" sz="2800" b="1" dirty="0" smtClean="0">
                <a:solidFill>
                  <a:srgbClr val="609000"/>
                </a:solidFill>
                <a:latin typeface="Meiryo UI" pitchFamily="50" charset="-128"/>
                <a:ea typeface="Meiryo UI" pitchFamily="50" charset="-128"/>
                <a:cs typeface="Meiryo UI" pitchFamily="50" charset="-128"/>
              </a:rPr>
              <a:t> </a:t>
            </a:r>
            <a:r>
              <a:rPr lang="ja-JP" altLang="en-US" sz="2800" b="1" dirty="0" smtClean="0">
                <a:latin typeface="Meiryo UI" pitchFamily="50" charset="-128"/>
                <a:ea typeface="Meiryo UI" pitchFamily="50" charset="-128"/>
                <a:cs typeface="Meiryo UI" pitchFamily="50" charset="-128"/>
              </a:rPr>
              <a:t> </a:t>
            </a:r>
            <a:r>
              <a:rPr lang="ja-JP" altLang="en-US" sz="2800" b="1" u="sng" dirty="0" smtClean="0">
                <a:latin typeface="Meiryo UI" pitchFamily="50" charset="-128"/>
                <a:ea typeface="Meiryo UI" pitchFamily="50" charset="-128"/>
                <a:cs typeface="Meiryo UI" pitchFamily="50" charset="-128"/>
              </a:rPr>
              <a:t>他の精神疾患（うつ病や統合失調症等）の除外</a:t>
            </a:r>
            <a:endParaRPr lang="ja-JP" altLang="en-US" sz="2800" b="1" u="sng" dirty="0">
              <a:latin typeface="Meiryo UI" pitchFamily="50" charset="-128"/>
              <a:ea typeface="Meiryo UI" pitchFamily="50" charset="-128"/>
              <a:cs typeface="Meiryo UI" pitchFamily="50" charset="-128"/>
            </a:endParaRPr>
          </a:p>
        </p:txBody>
      </p:sp>
      <p:sp>
        <p:nvSpPr>
          <p:cNvPr id="36866" name="Text Box 2"/>
          <p:cNvSpPr txBox="1">
            <a:spLocks noChangeArrowheads="1"/>
          </p:cNvSpPr>
          <p:nvPr/>
        </p:nvSpPr>
        <p:spPr bwMode="auto">
          <a:xfrm>
            <a:off x="1133475" y="282733"/>
            <a:ext cx="6921500" cy="58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b="1" dirty="0" smtClean="0">
                <a:latin typeface="Meiryo UI" pitchFamily="50" charset="-128"/>
                <a:ea typeface="Meiryo UI" pitchFamily="50" charset="-128"/>
                <a:cs typeface="Meiryo UI" pitchFamily="50" charset="-128"/>
              </a:rPr>
              <a:t>認知症</a:t>
            </a:r>
            <a:r>
              <a:rPr lang="ja-JP" altLang="en-US" b="1" dirty="0">
                <a:latin typeface="Meiryo UI" pitchFamily="50" charset="-128"/>
                <a:ea typeface="Meiryo UI" pitchFamily="50" charset="-128"/>
                <a:cs typeface="Meiryo UI" pitchFamily="50" charset="-128"/>
              </a:rPr>
              <a:t>の</a:t>
            </a:r>
            <a:r>
              <a:rPr lang="ja-JP" altLang="en-US" b="1" dirty="0" smtClean="0">
                <a:latin typeface="Meiryo UI" pitchFamily="50" charset="-128"/>
                <a:ea typeface="Meiryo UI" pitchFamily="50" charset="-128"/>
                <a:cs typeface="Meiryo UI" pitchFamily="50" charset="-128"/>
              </a:rPr>
              <a:t>診断（</a:t>
            </a:r>
            <a:r>
              <a:rPr lang="en-US" altLang="ja-JP" b="1" dirty="0" smtClean="0">
                <a:latin typeface="Trebuchet MS" panose="020B0603020202020204" pitchFamily="34" charset="0"/>
                <a:ea typeface="Meiryo UI" pitchFamily="50" charset="-128"/>
                <a:cs typeface="Meiryo UI" pitchFamily="50" charset="-128"/>
              </a:rPr>
              <a:t>DSM-5</a:t>
            </a:r>
            <a:r>
              <a:rPr lang="ja-JP" altLang="en-US" b="1" dirty="0" smtClean="0">
                <a:latin typeface="Meiryo UI" pitchFamily="50" charset="-128"/>
                <a:ea typeface="Meiryo UI" pitchFamily="50" charset="-128"/>
                <a:cs typeface="Meiryo UI" pitchFamily="50" charset="-128"/>
              </a:rPr>
              <a:t>）</a:t>
            </a:r>
            <a:endParaRPr lang="en-US" altLang="ja-JP" b="1" dirty="0">
              <a:latin typeface="Meiryo UI" pitchFamily="50" charset="-128"/>
              <a:ea typeface="Meiryo UI" pitchFamily="50" charset="-128"/>
              <a:cs typeface="Meiryo UI" pitchFamily="50" charset="-128"/>
            </a:endParaRPr>
          </a:p>
        </p:txBody>
      </p:sp>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defTabSz="909638" eaLnBrk="1" hangingPunct="1">
              <a:spcBef>
                <a:spcPct val="50000"/>
              </a:spcBef>
              <a:defRPr/>
            </a:pPr>
            <a:endParaRPr lang="ja-JP" altLang="ja-JP" sz="4500">
              <a:solidFill>
                <a:schemeClr val="tx2"/>
              </a:solidFill>
              <a:effectLst>
                <a:outerShdw blurRad="38100" dist="38100" dir="2700000" algn="tl">
                  <a:srgbClr val="000000"/>
                </a:outerShdw>
              </a:effectLst>
              <a:latin typeface="Arial" charset="0"/>
              <a:ea typeface="HG丸ｺﾞｼｯｸM-PRO" pitchFamily="49" charset="-128"/>
            </a:endParaRPr>
          </a:p>
        </p:txBody>
      </p:sp>
      <p:sp>
        <p:nvSpPr>
          <p:cNvPr id="7" name="Rectangle 3"/>
          <p:cNvSpPr>
            <a:spLocks noChangeArrowheads="1"/>
          </p:cNvSpPr>
          <p:nvPr/>
        </p:nvSpPr>
        <p:spPr bwMode="auto">
          <a:xfrm>
            <a:off x="293441" y="94970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a:t>
            </a:fld>
            <a:endParaRPr lang="en-US" altLang="ja-JP" dirty="0"/>
          </a:p>
        </p:txBody>
      </p:sp>
    </p:spTree>
    <p:extLst>
      <p:ext uri="{BB962C8B-B14F-4D97-AF65-F5344CB8AC3E}">
        <p14:creationId xmlns:p14="http://schemas.microsoft.com/office/powerpoint/2010/main" val="212362746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202876"/>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意識障害</a:t>
            </a:r>
            <a:r>
              <a:rPr lang="ja-JP" altLang="en-US" sz="3200" b="1" dirty="0">
                <a:latin typeface="Meiryo UI" pitchFamily="50" charset="-128"/>
                <a:ea typeface="Meiryo UI" pitchFamily="50" charset="-128"/>
                <a:cs typeface="Meiryo UI" pitchFamily="50" charset="-128"/>
              </a:rPr>
              <a:t>とは</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9568" y="1122253"/>
            <a:ext cx="8569325" cy="13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3000" b="1" dirty="0">
                <a:latin typeface="Meiryo UI" pitchFamily="50" charset="-128"/>
                <a:ea typeface="Meiryo UI" pitchFamily="50" charset="-128"/>
                <a:cs typeface="Meiryo UI" pitchFamily="50" charset="-128"/>
              </a:rPr>
              <a:t>  </a:t>
            </a:r>
            <a:r>
              <a:rPr lang="ja-JP" altLang="en-US" sz="3000" b="1" dirty="0" smtClean="0">
                <a:latin typeface="Meiryo UI" pitchFamily="50" charset="-128"/>
                <a:ea typeface="Meiryo UI" pitchFamily="50" charset="-128"/>
                <a:cs typeface="Meiryo UI" pitchFamily="50" charset="-128"/>
              </a:rPr>
              <a:t>● 物事を正しく理解することや、周囲の刺激に対する適切な反応が損なわれている状態を示す。</a:t>
            </a:r>
            <a:endParaRPr lang="en-US" altLang="ja-JP" sz="30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3000" b="1" dirty="0">
                <a:latin typeface="Meiryo UI" pitchFamily="50" charset="-128"/>
                <a:ea typeface="Meiryo UI" pitchFamily="50" charset="-128"/>
                <a:cs typeface="Meiryo UI" pitchFamily="50" charset="-128"/>
              </a:rPr>
              <a:t> </a:t>
            </a:r>
            <a:r>
              <a:rPr lang="ja-JP" altLang="en-US" sz="3000" b="1" dirty="0" smtClean="0">
                <a:latin typeface="Meiryo UI" pitchFamily="50" charset="-128"/>
                <a:ea typeface="Meiryo UI" pitchFamily="50" charset="-128"/>
                <a:cs typeface="Meiryo UI" pitchFamily="50" charset="-128"/>
              </a:rPr>
              <a:t> </a:t>
            </a:r>
            <a:endParaRPr lang="ja-JP" altLang="en-US" sz="30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9569" y="95248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6" name="コンテンツ プレースホルダ 2"/>
          <p:cNvSpPr>
            <a:spLocks/>
          </p:cNvSpPr>
          <p:nvPr/>
        </p:nvSpPr>
        <p:spPr bwMode="auto">
          <a:xfrm>
            <a:off x="421966" y="2338315"/>
            <a:ext cx="8569325" cy="687643"/>
          </a:xfrm>
          <a:prstGeom prst="rect">
            <a:avLst/>
          </a:prstGeom>
          <a:ln/>
          <a:extLst/>
        </p:spPr>
        <p:style>
          <a:lnRef idx="1">
            <a:schemeClr val="accent2"/>
          </a:lnRef>
          <a:fillRef idx="3">
            <a:schemeClr val="accent2"/>
          </a:fillRef>
          <a:effectRef idx="2">
            <a:schemeClr val="accent2"/>
          </a:effectRef>
          <a:fontRef idx="minor">
            <a:schemeClr val="lt1"/>
          </a:fontRef>
        </p:style>
        <p:txBody>
          <a:bodyPr/>
          <a:lstStyle/>
          <a:p>
            <a:pPr marL="342900" indent="-342900" algn="ctr">
              <a:lnSpc>
                <a:spcPct val="135000"/>
              </a:lnSpc>
            </a:pPr>
            <a:r>
              <a:rPr lang="ja-JP" altLang="en-US" sz="3000" b="1" dirty="0">
                <a:latin typeface="Meiryo UI" pitchFamily="50" charset="-128"/>
                <a:ea typeface="Meiryo UI" pitchFamily="50" charset="-128"/>
                <a:cs typeface="Meiryo UI" pitchFamily="50" charset="-128"/>
              </a:rPr>
              <a:t>意識</a:t>
            </a:r>
            <a:r>
              <a:rPr lang="ja-JP" altLang="en-US" sz="3000" b="1" dirty="0" smtClean="0">
                <a:latin typeface="Meiryo UI" pitchFamily="50" charset="-128"/>
                <a:ea typeface="Meiryo UI" pitchFamily="50" charset="-128"/>
                <a:cs typeface="Meiryo UI" pitchFamily="50" charset="-128"/>
              </a:rPr>
              <a:t>障害のレベル</a:t>
            </a:r>
            <a:endParaRPr lang="en-US" altLang="ja-JP" sz="3000" b="1" dirty="0" smtClean="0">
              <a:latin typeface="Meiryo UI" pitchFamily="50" charset="-128"/>
              <a:ea typeface="Meiryo UI" pitchFamily="50" charset="-128"/>
              <a:cs typeface="Meiryo UI" pitchFamily="50" charset="-128"/>
            </a:endParaRPr>
          </a:p>
        </p:txBody>
      </p:sp>
      <p:sp>
        <p:nvSpPr>
          <p:cNvPr id="7" name="コンテンツ プレースホルダ 2"/>
          <p:cNvSpPr>
            <a:spLocks/>
          </p:cNvSpPr>
          <p:nvPr/>
        </p:nvSpPr>
        <p:spPr bwMode="auto">
          <a:xfrm>
            <a:off x="122830" y="3206517"/>
            <a:ext cx="8868461" cy="3480886"/>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marL="457200" indent="-457200">
              <a:lnSpc>
                <a:spcPct val="135000"/>
              </a:lnSpc>
              <a:buFont typeface="Wingdings" panose="05000000000000000000" pitchFamily="2" charset="2"/>
              <a:buChar char="u"/>
            </a:pPr>
            <a:r>
              <a:rPr lang="ja-JP" altLang="en-US" sz="2400" b="1" dirty="0" smtClean="0">
                <a:latin typeface="Meiryo UI" pitchFamily="50" charset="-128"/>
                <a:ea typeface="Meiryo UI" pitchFamily="50" charset="-128"/>
                <a:cs typeface="Meiryo UI" pitchFamily="50" charset="-128"/>
              </a:rPr>
              <a:t>昏迷：心身ともに自己表現をせず、外部刺激にも反応しない状態。</a:t>
            </a:r>
            <a:endParaRPr lang="en-US" altLang="ja-JP" sz="2400" b="1" dirty="0" smtClean="0">
              <a:latin typeface="Meiryo UI" pitchFamily="50" charset="-128"/>
              <a:ea typeface="Meiryo UI" pitchFamily="50" charset="-128"/>
              <a:cs typeface="Meiryo UI" pitchFamily="50" charset="-128"/>
            </a:endParaRPr>
          </a:p>
          <a:p>
            <a:pPr marL="457200" indent="-457200">
              <a:lnSpc>
                <a:spcPct val="135000"/>
              </a:lnSpc>
              <a:buFont typeface="Wingdings" panose="05000000000000000000" pitchFamily="2" charset="2"/>
              <a:buChar char="u"/>
            </a:pPr>
            <a:r>
              <a:rPr lang="ja-JP" altLang="en-US" sz="2400" b="1" dirty="0" smtClean="0">
                <a:latin typeface="Meiryo UI" pitchFamily="50" charset="-128"/>
                <a:ea typeface="Meiryo UI" pitchFamily="50" charset="-128"/>
                <a:cs typeface="Meiryo UI" pitchFamily="50" charset="-128"/>
              </a:rPr>
              <a:t>昏蒙：意識がなく、外部からの刺激に反応はするが、またすぐに深い眠りに入ってしまう状態。</a:t>
            </a:r>
            <a:endParaRPr lang="en-US" altLang="ja-JP" sz="2400" b="1" dirty="0" smtClean="0">
              <a:latin typeface="Meiryo UI" pitchFamily="50" charset="-128"/>
              <a:ea typeface="Meiryo UI" pitchFamily="50" charset="-128"/>
              <a:cs typeface="Meiryo UI" pitchFamily="50" charset="-128"/>
            </a:endParaRPr>
          </a:p>
          <a:p>
            <a:pPr marL="457200" indent="-457200">
              <a:lnSpc>
                <a:spcPct val="135000"/>
              </a:lnSpc>
              <a:buFont typeface="Wingdings" panose="05000000000000000000" pitchFamily="2" charset="2"/>
              <a:buChar char="u"/>
            </a:pPr>
            <a:r>
              <a:rPr lang="ja-JP" altLang="en-US" sz="2400" b="1" dirty="0">
                <a:latin typeface="Meiryo UI" pitchFamily="50" charset="-128"/>
                <a:ea typeface="Meiryo UI" pitchFamily="50" charset="-128"/>
                <a:cs typeface="Meiryo UI" pitchFamily="50" charset="-128"/>
              </a:rPr>
              <a:t>せん</a:t>
            </a:r>
            <a:r>
              <a:rPr lang="ja-JP" altLang="en-US" sz="2400" b="1" dirty="0" smtClean="0">
                <a:latin typeface="Meiryo UI" pitchFamily="50" charset="-128"/>
                <a:ea typeface="Meiryo UI" pitchFamily="50" charset="-128"/>
                <a:cs typeface="Meiryo UI" pitchFamily="50" charset="-128"/>
              </a:rPr>
              <a:t>妄：意識障害を伴うとともに、幻覚や錯覚を体験し、困惑し情動的に反応する。</a:t>
            </a:r>
            <a:endParaRPr lang="en-US" altLang="ja-JP" sz="2400" b="1" dirty="0" smtClean="0">
              <a:latin typeface="Meiryo UI" pitchFamily="50" charset="-128"/>
              <a:ea typeface="Meiryo UI" pitchFamily="50" charset="-128"/>
              <a:cs typeface="Meiryo UI" pitchFamily="50" charset="-128"/>
            </a:endParaRPr>
          </a:p>
          <a:p>
            <a:pPr marL="457200" indent="-457200">
              <a:lnSpc>
                <a:spcPct val="135000"/>
              </a:lnSpc>
              <a:buFont typeface="Wingdings" panose="05000000000000000000" pitchFamily="2" charset="2"/>
              <a:buChar char="u"/>
            </a:pPr>
            <a:r>
              <a:rPr lang="ja-JP" altLang="en-US" sz="2400" b="1" dirty="0" smtClean="0">
                <a:latin typeface="Meiryo UI" pitchFamily="50" charset="-128"/>
                <a:ea typeface="Meiryo UI" pitchFamily="50" charset="-128"/>
                <a:cs typeface="Meiryo UI" pitchFamily="50" charset="-128"/>
              </a:rPr>
              <a:t>アメンチア：意識が混濁した状態で、当人は意識障害を自覚して困惑するのが特徴である。</a:t>
            </a:r>
            <a:endParaRPr lang="en-US" altLang="ja-JP" sz="24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endParaRPr lang="ja-JP" altLang="en-US" sz="2400" b="1"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90</a:t>
            </a:fld>
            <a:endParaRPr lang="en-US" altLang="ja-JP"/>
          </a:p>
        </p:txBody>
      </p:sp>
    </p:spTree>
    <p:extLst>
      <p:ext uri="{BB962C8B-B14F-4D97-AF65-F5344CB8AC3E}">
        <p14:creationId xmlns:p14="http://schemas.microsoft.com/office/powerpoint/2010/main" val="13416514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756849" y="202876"/>
            <a:ext cx="408068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せん妄のいろいろ</a:t>
            </a:r>
            <a:endParaRPr lang="en-US" altLang="ja-JP" sz="32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9569" y="95248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5" name="正方形/長方形 4"/>
          <p:cNvSpPr/>
          <p:nvPr/>
        </p:nvSpPr>
        <p:spPr bwMode="auto">
          <a:xfrm>
            <a:off x="269569" y="1070724"/>
            <a:ext cx="8737953" cy="528913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rPr>
              <a:t>意識障害：せん妄には「作業せん妄」と「振戦せん妄」</a:t>
            </a:r>
            <a:endParaRPr kumimoji="1" lang="en-US" altLang="ja-JP" sz="2400" b="1" i="0" u="none" strike="noStrike" cap="none" normalizeH="0" baseline="0" dirty="0" smtClean="0">
              <a:ln>
                <a:noFill/>
              </a:ln>
              <a:solidFill>
                <a:schemeClr val="tx1"/>
              </a:solidFill>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rPr>
              <a:t>　　　　　　　「夜間せん妄」などがある。</a:t>
            </a:r>
            <a:endParaRPr kumimoji="1" lang="en-US" altLang="ja-JP" sz="2400" b="1" i="0" u="none" strike="noStrike" cap="none" normalizeH="0" baseline="0" dirty="0" smtClean="0">
              <a:ln>
                <a:noFill/>
              </a:ln>
              <a:solidFill>
                <a:schemeClr val="tx1"/>
              </a:solidFill>
              <a:latin typeface="Arial" charset="0"/>
            </a:endParaRPr>
          </a:p>
          <a:p>
            <a:pPr marL="457200" marR="0" indent="-4572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lang="ja-JP" altLang="en-US" sz="2400" b="1" dirty="0" smtClean="0">
                <a:latin typeface="Arial" charset="0"/>
              </a:rPr>
              <a:t>作業せん妄：アルコール依存症の人たちがアルコール</a:t>
            </a:r>
            <a:endParaRPr lang="en-US" altLang="ja-JP" sz="2400" b="1" dirty="0" smtClean="0">
              <a:latin typeface="Arial" charset="0"/>
            </a:endParaRPr>
          </a:p>
          <a:p>
            <a:pPr marR="0" defTabSz="914400" rtl="0" eaLnBrk="1" fontAlgn="base" latinLnBrk="0" hangingPunct="1">
              <a:lnSpc>
                <a:spcPct val="100000"/>
              </a:lnSpc>
              <a:spcBef>
                <a:spcPct val="0"/>
              </a:spcBef>
              <a:spcAft>
                <a:spcPct val="0"/>
              </a:spcAft>
              <a:buClrTx/>
              <a:buSzTx/>
              <a:tabLst/>
            </a:pPr>
            <a:r>
              <a:rPr kumimoji="1" lang="ja-JP" altLang="en-US" sz="2400" b="1" i="0" u="none" strike="noStrike" cap="none" normalizeH="0" baseline="0" dirty="0">
                <a:ln>
                  <a:noFill/>
                </a:ln>
                <a:solidFill>
                  <a:schemeClr val="tx1"/>
                </a:solidFill>
                <a:latin typeface="Arial" charset="0"/>
              </a:rPr>
              <a:t>　</a:t>
            </a:r>
            <a:r>
              <a:rPr kumimoji="1" lang="ja-JP" altLang="en-US" sz="2400" b="1" i="0" u="none" strike="noStrike" cap="none" normalizeH="0" baseline="0" dirty="0" smtClean="0">
                <a:ln>
                  <a:noFill/>
                </a:ln>
                <a:solidFill>
                  <a:schemeClr val="tx1"/>
                </a:solidFill>
                <a:latin typeface="Arial" charset="0"/>
              </a:rPr>
              <a:t>　が身体から抜けていく際に</a:t>
            </a:r>
            <a:r>
              <a:rPr lang="ja-JP" altLang="en-US" sz="2400" b="1" dirty="0">
                <a:latin typeface="Arial" charset="0"/>
              </a:rPr>
              <a:t>夢</a:t>
            </a:r>
            <a:r>
              <a:rPr lang="ja-JP" altLang="en-US" sz="2400" b="1" dirty="0" smtClean="0">
                <a:latin typeface="Arial" charset="0"/>
              </a:rPr>
              <a:t>の</a:t>
            </a:r>
            <a:r>
              <a:rPr lang="ja-JP" altLang="en-US" sz="2400" b="1" dirty="0">
                <a:latin typeface="Arial" charset="0"/>
              </a:rPr>
              <a:t>ような状態</a:t>
            </a:r>
            <a:r>
              <a:rPr lang="ja-JP" altLang="en-US" sz="2400" b="1" dirty="0" smtClean="0">
                <a:latin typeface="Arial" charset="0"/>
              </a:rPr>
              <a:t>が続く。</a:t>
            </a:r>
            <a:endParaRPr lang="en-US" altLang="ja-JP" sz="2400" b="1" dirty="0" smtClean="0">
              <a:latin typeface="Arial" charset="0"/>
            </a:endParaRPr>
          </a:p>
          <a:p>
            <a:pPr marR="0" defTabSz="914400" rtl="0" eaLnBrk="1" fontAlgn="base" latinLnBrk="0" hangingPunct="1">
              <a:lnSpc>
                <a:spcPct val="100000"/>
              </a:lnSpc>
              <a:spcBef>
                <a:spcPct val="0"/>
              </a:spcBef>
              <a:spcAft>
                <a:spcPct val="0"/>
              </a:spcAft>
              <a:buClrTx/>
              <a:buSzTx/>
              <a:tabLst/>
            </a:pPr>
            <a:r>
              <a:rPr kumimoji="1" lang="ja-JP" altLang="en-US" sz="2400" b="1" i="0" u="none" strike="noStrike" cap="none" normalizeH="0" baseline="0" dirty="0">
                <a:ln>
                  <a:noFill/>
                </a:ln>
                <a:solidFill>
                  <a:schemeClr val="tx1"/>
                </a:solidFill>
                <a:latin typeface="Arial" charset="0"/>
              </a:rPr>
              <a:t>　</a:t>
            </a:r>
            <a:r>
              <a:rPr kumimoji="1" lang="ja-JP" altLang="en-US" sz="2400" b="1" i="0" u="none" strike="noStrike" cap="none" normalizeH="0" baseline="0" dirty="0" smtClean="0">
                <a:ln>
                  <a:noFill/>
                </a:ln>
                <a:solidFill>
                  <a:schemeClr val="tx1"/>
                </a:solidFill>
                <a:latin typeface="Arial" charset="0"/>
              </a:rPr>
              <a:t>　たとえば、以前の職業が大工ならく</a:t>
            </a:r>
            <a:r>
              <a:rPr kumimoji="1" lang="ja-JP" altLang="en-US" sz="2400" b="1" i="0" u="none" strike="noStrike" cap="none" normalizeH="0" baseline="0" dirty="0" err="1" smtClean="0">
                <a:ln>
                  <a:noFill/>
                </a:ln>
                <a:solidFill>
                  <a:schemeClr val="tx1"/>
                </a:solidFill>
                <a:latin typeface="Arial" charset="0"/>
              </a:rPr>
              <a:t>ぎを</a:t>
            </a:r>
            <a:r>
              <a:rPr kumimoji="1" lang="ja-JP" altLang="en-US" sz="2400" b="1" i="0" u="none" strike="noStrike" cap="none" normalizeH="0" baseline="0" dirty="0" smtClean="0">
                <a:ln>
                  <a:noFill/>
                </a:ln>
                <a:solidFill>
                  <a:schemeClr val="tx1"/>
                </a:solidFill>
                <a:latin typeface="Arial" charset="0"/>
              </a:rPr>
              <a:t>打つような</a:t>
            </a:r>
            <a:endParaRPr kumimoji="1" lang="en-US" altLang="ja-JP" sz="2400" b="1" i="0" u="none" strike="noStrike" cap="none" normalizeH="0" baseline="0" dirty="0" smtClean="0">
              <a:ln>
                <a:noFill/>
              </a:ln>
              <a:solidFill>
                <a:schemeClr val="tx1"/>
              </a:solidFill>
              <a:latin typeface="Arial" charset="0"/>
            </a:endParaRPr>
          </a:p>
          <a:p>
            <a:pPr marR="0" defTabSz="914400" rtl="0" eaLnBrk="1" fontAlgn="base" latinLnBrk="0" hangingPunct="1">
              <a:lnSpc>
                <a:spcPct val="100000"/>
              </a:lnSpc>
              <a:spcBef>
                <a:spcPct val="0"/>
              </a:spcBef>
              <a:spcAft>
                <a:spcPct val="0"/>
              </a:spcAft>
              <a:buClrTx/>
              <a:buSzTx/>
              <a:tabLst/>
            </a:pPr>
            <a:r>
              <a:rPr lang="ja-JP" altLang="en-US" sz="2400" b="1" dirty="0">
                <a:latin typeface="Arial" charset="0"/>
              </a:rPr>
              <a:t>　</a:t>
            </a:r>
            <a:r>
              <a:rPr lang="ja-JP" altLang="en-US" sz="2400" b="1" dirty="0" smtClean="0">
                <a:latin typeface="Arial" charset="0"/>
              </a:rPr>
              <a:t>　しぐさを呈する。</a:t>
            </a:r>
            <a:endParaRPr lang="en-US" altLang="ja-JP" sz="2400" b="1" dirty="0" smtClean="0">
              <a:latin typeface="Arial" charset="0"/>
            </a:endParaRPr>
          </a:p>
          <a:p>
            <a:pPr marL="457200" marR="0" indent="-457200"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lang="ja-JP" altLang="en-US" sz="2400" b="1" dirty="0" smtClean="0">
                <a:latin typeface="Arial" charset="0"/>
              </a:rPr>
              <a:t>振戦せん妄：重度のアルコール依存症の人のアル</a:t>
            </a:r>
            <a:endParaRPr lang="en-US" altLang="ja-JP" sz="2400" b="1" dirty="0" smtClean="0">
              <a:latin typeface="Arial" charset="0"/>
            </a:endParaRPr>
          </a:p>
          <a:p>
            <a:pPr marR="0" defTabSz="914400" rtl="0" eaLnBrk="1" fontAlgn="base" latinLnBrk="0" hangingPunct="1">
              <a:lnSpc>
                <a:spcPct val="100000"/>
              </a:lnSpc>
              <a:spcBef>
                <a:spcPct val="0"/>
              </a:spcBef>
              <a:spcAft>
                <a:spcPct val="0"/>
              </a:spcAft>
              <a:buClrTx/>
              <a:buSzTx/>
              <a:tabLst/>
            </a:pPr>
            <a:r>
              <a:rPr lang="ja-JP" altLang="en-US" sz="2400" b="1" dirty="0">
                <a:latin typeface="Arial" charset="0"/>
              </a:rPr>
              <a:t>　</a:t>
            </a:r>
            <a:r>
              <a:rPr lang="ja-JP" altLang="en-US" sz="2400" b="1" dirty="0" smtClean="0">
                <a:latin typeface="Arial" charset="0"/>
              </a:rPr>
              <a:t>　　コール離脱症状のひとつ。アルコール摂取を中止して</a:t>
            </a:r>
            <a:endParaRPr lang="en-US" altLang="ja-JP" sz="2400" b="1" dirty="0" smtClean="0">
              <a:latin typeface="Arial" charset="0"/>
            </a:endParaRPr>
          </a:p>
          <a:p>
            <a:pPr marR="0" defTabSz="914400" rtl="0" eaLnBrk="1" fontAlgn="base" latinLnBrk="0" hangingPunct="1">
              <a:lnSpc>
                <a:spcPct val="100000"/>
              </a:lnSpc>
              <a:spcBef>
                <a:spcPct val="0"/>
              </a:spcBef>
              <a:spcAft>
                <a:spcPct val="0"/>
              </a:spcAft>
              <a:buClrTx/>
              <a:buSzTx/>
              <a:tabLst/>
            </a:pPr>
            <a:r>
              <a:rPr kumimoji="1" lang="ja-JP" altLang="en-US" sz="2400" b="1" i="0" u="none" strike="noStrike" cap="none" normalizeH="0" baseline="0" dirty="0">
                <a:ln>
                  <a:noFill/>
                </a:ln>
                <a:solidFill>
                  <a:schemeClr val="tx1"/>
                </a:solidFill>
                <a:latin typeface="Arial" charset="0"/>
              </a:rPr>
              <a:t>　</a:t>
            </a:r>
            <a:r>
              <a:rPr kumimoji="1" lang="ja-JP" altLang="en-US" sz="2400" b="1" i="0" u="none" strike="noStrike" cap="none" normalizeH="0" baseline="0" dirty="0" smtClean="0">
                <a:ln>
                  <a:noFill/>
                </a:ln>
                <a:solidFill>
                  <a:schemeClr val="tx1"/>
                </a:solidFill>
                <a:latin typeface="Arial" charset="0"/>
              </a:rPr>
              <a:t>　　から</a:t>
            </a:r>
            <a:r>
              <a:rPr kumimoji="1" lang="en-US" altLang="ja-JP" sz="2400" b="1" i="0" u="none" strike="noStrike" cap="none" normalizeH="0" baseline="0" dirty="0" smtClean="0">
                <a:ln>
                  <a:noFill/>
                </a:ln>
                <a:solidFill>
                  <a:schemeClr val="tx1"/>
                </a:solidFill>
                <a:latin typeface="Arial" charset="0"/>
              </a:rPr>
              <a:t>2</a:t>
            </a:r>
            <a:r>
              <a:rPr kumimoji="1" lang="ja-JP" altLang="en-US" sz="2400" b="1" i="0" u="none" strike="noStrike" cap="none" normalizeH="0" baseline="0" dirty="0" smtClean="0">
                <a:ln>
                  <a:noFill/>
                </a:ln>
                <a:solidFill>
                  <a:schemeClr val="tx1"/>
                </a:solidFill>
                <a:latin typeface="Arial" charset="0"/>
              </a:rPr>
              <a:t>～</a:t>
            </a:r>
            <a:r>
              <a:rPr kumimoji="1" lang="en-US" altLang="ja-JP" sz="2400" b="1" i="0" u="none" strike="noStrike" cap="none" normalizeH="0" baseline="0" dirty="0" smtClean="0">
                <a:ln>
                  <a:noFill/>
                </a:ln>
                <a:solidFill>
                  <a:schemeClr val="tx1"/>
                </a:solidFill>
                <a:latin typeface="Arial" charset="0"/>
              </a:rPr>
              <a:t>4</a:t>
            </a:r>
            <a:r>
              <a:rPr kumimoji="1" lang="ja-JP" altLang="en-US" sz="2400" b="1" i="0" u="none" strike="noStrike" cap="none" normalizeH="0" baseline="0" dirty="0" smtClean="0">
                <a:ln>
                  <a:noFill/>
                </a:ln>
                <a:solidFill>
                  <a:schemeClr val="tx1"/>
                </a:solidFill>
                <a:latin typeface="Arial" charset="0"/>
              </a:rPr>
              <a:t>日目頃に出現する。</a:t>
            </a:r>
            <a:endParaRPr lang="en-US" altLang="ja-JP" sz="2400" b="1" dirty="0">
              <a:latin typeface="Arial" charset="0"/>
            </a:endParaRPr>
          </a:p>
          <a:p>
            <a:pPr marR="0" algn="dist" defTabSz="914400" rtl="0" eaLnBrk="1" fontAlgn="base" latinLnBrk="0" hangingPunct="1">
              <a:lnSpc>
                <a:spcPct val="100000"/>
              </a:lnSpc>
              <a:spcBef>
                <a:spcPct val="0"/>
              </a:spcBef>
              <a:spcAft>
                <a:spcPct val="0"/>
              </a:spcAft>
              <a:buClrTx/>
              <a:buSzTx/>
              <a:tabLst/>
            </a:pPr>
            <a:r>
              <a:rPr kumimoji="1" lang="ja-JP" altLang="en-US" sz="2400" b="1" i="0" u="none" strike="noStrike" cap="none" normalizeH="0" baseline="0" dirty="0" smtClean="0">
                <a:ln>
                  <a:noFill/>
                </a:ln>
                <a:solidFill>
                  <a:schemeClr val="tx1"/>
                </a:solidFill>
                <a:latin typeface="Arial" charset="0"/>
              </a:rPr>
              <a:t>　　　不安、興奮、発汗、頻脈、手の震え、幻覚、意識障害</a:t>
            </a:r>
            <a:endParaRPr kumimoji="1" lang="en-US" altLang="ja-JP" sz="2400" b="1" i="0" u="none" strike="noStrike" cap="none" normalizeH="0" baseline="0" dirty="0" smtClean="0">
              <a:ln>
                <a:noFill/>
              </a:ln>
              <a:solidFill>
                <a:schemeClr val="tx1"/>
              </a:solidFill>
              <a:latin typeface="Arial" charset="0"/>
            </a:endParaRPr>
          </a:p>
          <a:p>
            <a:pPr marL="342900" marR="0" indent="-342900" algn="dist" defTabSz="914400" rtl="0" eaLnBrk="1" fontAlgn="base" latinLnBrk="0" hangingPunct="1">
              <a:lnSpc>
                <a:spcPct val="100000"/>
              </a:lnSpc>
              <a:spcBef>
                <a:spcPct val="0"/>
              </a:spcBef>
              <a:spcAft>
                <a:spcPct val="0"/>
              </a:spcAft>
              <a:buClrTx/>
              <a:buSzTx/>
              <a:buFont typeface="Wingdings" panose="05000000000000000000" pitchFamily="2" charset="2"/>
              <a:buChar char="l"/>
              <a:tabLst/>
            </a:pPr>
            <a:r>
              <a:rPr lang="ja-JP" altLang="en-US" sz="2400" b="1" dirty="0" smtClean="0">
                <a:latin typeface="Arial" charset="0"/>
              </a:rPr>
              <a:t>夜間せん妄：夕方から夜にかけて意識障害が出現する。</a:t>
            </a:r>
            <a:endParaRPr lang="en-US" altLang="ja-JP" sz="2400" b="1" dirty="0" smtClean="0">
              <a:latin typeface="Arial" charset="0"/>
            </a:endParaRPr>
          </a:p>
          <a:p>
            <a:pPr marR="0" algn="dist" defTabSz="914400" rtl="0" eaLnBrk="1" fontAlgn="base" latinLnBrk="0" hangingPunct="1">
              <a:lnSpc>
                <a:spcPct val="100000"/>
              </a:lnSpc>
              <a:spcBef>
                <a:spcPct val="0"/>
              </a:spcBef>
              <a:spcAft>
                <a:spcPct val="0"/>
              </a:spcAft>
              <a:buClrTx/>
              <a:buSzTx/>
              <a:tabLst/>
            </a:pPr>
            <a:r>
              <a:rPr lang="ja-JP" altLang="en-US" sz="2400" b="1" dirty="0" smtClean="0">
                <a:latin typeface="Arial" charset="0"/>
              </a:rPr>
              <a:t>　　　　見当識障害・幻覚・妄想・興奮が出現する。</a:t>
            </a:r>
            <a:endParaRPr kumimoji="1" lang="en-US" altLang="ja-JP" sz="2400" b="1" i="0" u="none" strike="noStrike" cap="none" normalizeH="0" baseline="0" dirty="0" smtClean="0">
              <a:ln>
                <a:noFill/>
              </a:ln>
              <a:solidFill>
                <a:schemeClr val="tx1"/>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91</a:t>
            </a:fld>
            <a:endParaRPr lang="en-US" altLang="ja-JP"/>
          </a:p>
        </p:txBody>
      </p:sp>
    </p:spTree>
    <p:extLst>
      <p:ext uri="{BB962C8B-B14F-4D97-AF65-F5344CB8AC3E}">
        <p14:creationId xmlns:p14="http://schemas.microsoft.com/office/powerpoint/2010/main" val="27170536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202876"/>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せん妄の疫学</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1161609" y="1122253"/>
            <a:ext cx="6396366" cy="13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3000" b="1" dirty="0">
                <a:latin typeface="Meiryo UI" pitchFamily="50" charset="-128"/>
                <a:ea typeface="Meiryo UI" pitchFamily="50" charset="-128"/>
                <a:cs typeface="Meiryo UI" pitchFamily="50" charset="-128"/>
              </a:rPr>
              <a:t>  </a:t>
            </a:r>
            <a:r>
              <a:rPr lang="ja-JP" altLang="en-US" sz="3000" b="1" dirty="0" smtClean="0">
                <a:latin typeface="Meiryo UI" pitchFamily="50" charset="-128"/>
                <a:ea typeface="Meiryo UI" pitchFamily="50" charset="-128"/>
                <a:cs typeface="Meiryo UI" pitchFamily="50" charset="-128"/>
              </a:rPr>
              <a:t>● せん妄は頻度が高い</a:t>
            </a:r>
            <a:endParaRPr lang="en-US" altLang="ja-JP" sz="30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3000" b="1" dirty="0">
                <a:latin typeface="Meiryo UI" pitchFamily="50" charset="-128"/>
                <a:ea typeface="Meiryo UI" pitchFamily="50" charset="-128"/>
                <a:cs typeface="Meiryo UI" pitchFamily="50" charset="-128"/>
              </a:rPr>
              <a:t> </a:t>
            </a:r>
            <a:r>
              <a:rPr lang="ja-JP" altLang="en-US" sz="3000" b="1" dirty="0" smtClean="0">
                <a:latin typeface="Meiryo UI" pitchFamily="50" charset="-128"/>
                <a:ea typeface="Meiryo UI" pitchFamily="50" charset="-128"/>
                <a:cs typeface="Meiryo UI" pitchFamily="50" charset="-128"/>
              </a:rPr>
              <a:t> ● 入院患者の </a:t>
            </a:r>
            <a:r>
              <a:rPr lang="en-US" altLang="ja-JP" sz="3000" b="1" dirty="0" smtClean="0">
                <a:latin typeface="Trebuchet MS" panose="020B0603020202020204" pitchFamily="34" charset="0"/>
                <a:ea typeface="Meiryo UI" pitchFamily="50" charset="-128"/>
                <a:cs typeface="Meiryo UI" pitchFamily="50" charset="-128"/>
              </a:rPr>
              <a:t>20-30%</a:t>
            </a:r>
            <a:r>
              <a:rPr lang="ja-JP" altLang="en-US" sz="3000" b="1" dirty="0" smtClean="0">
                <a:latin typeface="Meiryo UI" pitchFamily="50" charset="-128"/>
                <a:ea typeface="Meiryo UI" pitchFamily="50" charset="-128"/>
                <a:cs typeface="Meiryo UI" pitchFamily="50" charset="-128"/>
              </a:rPr>
              <a:t> に合併する</a:t>
            </a:r>
            <a:endParaRPr lang="ja-JP" altLang="en-US" sz="30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9569" y="952488"/>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92</a:t>
            </a:fld>
            <a:endParaRPr lang="en-US" altLang="ja-JP"/>
          </a:p>
        </p:txBody>
      </p:sp>
    </p:spTree>
    <p:extLst>
      <p:ext uri="{BB962C8B-B14F-4D97-AF65-F5344CB8AC3E}">
        <p14:creationId xmlns:p14="http://schemas.microsoft.com/office/powerpoint/2010/main" val="42144462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274967" y="1073626"/>
            <a:ext cx="8327613" cy="384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注意の障害</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視線をあわせずきょろきょろしている</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ボーっとして時間がかかる</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的なずれ</a:t>
            </a:r>
            <a:r>
              <a:rPr lang="ja-JP" altLang="en-US" sz="2400" b="1"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答えを返す</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180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睡眠覚醒リズムの障害</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不眠</a:t>
            </a:r>
            <a:endParaRPr lang="en-US" altLang="ja-JP"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000"/>
              </a:lnSpc>
              <a:spcBef>
                <a:spcPts val="0"/>
              </a:spcBef>
            </a:pPr>
            <a:r>
              <a:rPr lang="ja-JP" altLang="en-US" sz="2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昼夜逆転</a:t>
            </a:r>
            <a:endParaRPr lang="en-US"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129095" y="362416"/>
            <a:ext cx="8861072" cy="55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ts val="4000"/>
              </a:lnSpc>
              <a:spcBef>
                <a:spcPts val="0"/>
              </a:spcBef>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せん妄の主な症状</a:t>
            </a:r>
          </a:p>
        </p:txBody>
      </p:sp>
      <p:sp>
        <p:nvSpPr>
          <p:cNvPr id="6" name="Rectangle 3"/>
          <p:cNvSpPr>
            <a:spLocks noChangeArrowheads="1"/>
          </p:cNvSpPr>
          <p:nvPr/>
        </p:nvSpPr>
        <p:spPr bwMode="auto">
          <a:xfrm>
            <a:off x="274968" y="1051875"/>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角丸四角形 1"/>
          <p:cNvSpPr/>
          <p:nvPr/>
        </p:nvSpPr>
        <p:spPr bwMode="auto">
          <a:xfrm>
            <a:off x="274967" y="4920320"/>
            <a:ext cx="8569326" cy="1644253"/>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lnSpc>
                <a:spcPts val="2100"/>
              </a:lnSpc>
              <a:spcBef>
                <a:spcPts val="0"/>
              </a:spcBef>
            </a:pPr>
            <a:r>
              <a:rPr lang="ja-JP" altLang="en-US" sz="2800" dirty="0">
                <a:latin typeface="Meiryo UI" panose="020B0604030504040204" pitchFamily="50" charset="-128"/>
                <a:ea typeface="Meiryo UI" panose="020B0604030504040204" pitchFamily="50" charset="-128"/>
              </a:rPr>
              <a:t>せん妄の主要な症状は、注意の障害（意識障害）</a:t>
            </a:r>
            <a:r>
              <a:rPr lang="ja-JP" altLang="en-US" sz="2800" dirty="0" smtClean="0">
                <a:latin typeface="Meiryo UI" panose="020B0604030504040204" pitchFamily="50" charset="-128"/>
                <a:ea typeface="Meiryo UI" panose="020B0604030504040204" pitchFamily="50" charset="-128"/>
              </a:rPr>
              <a:t>を</a:t>
            </a:r>
            <a:endParaRPr lang="en-US" altLang="ja-JP" sz="2800" dirty="0" smtClean="0">
              <a:latin typeface="Meiryo UI" panose="020B0604030504040204" pitchFamily="50" charset="-128"/>
              <a:ea typeface="Meiryo UI" panose="020B0604030504040204" pitchFamily="50" charset="-128"/>
            </a:endParaRPr>
          </a:p>
          <a:p>
            <a:pPr eaLnBrk="1" hangingPunct="1">
              <a:lnSpc>
                <a:spcPts val="2100"/>
              </a:lnSpc>
              <a:spcBef>
                <a:spcPts val="0"/>
              </a:spcBef>
            </a:pPr>
            <a:endParaRPr lang="en-US" altLang="ja-JP" sz="2800" dirty="0" smtClean="0">
              <a:latin typeface="Meiryo UI" panose="020B0604030504040204" pitchFamily="50" charset="-128"/>
              <a:ea typeface="Meiryo UI" panose="020B0604030504040204" pitchFamily="50" charset="-128"/>
            </a:endParaRPr>
          </a:p>
          <a:p>
            <a:pPr eaLnBrk="1" hangingPunct="1">
              <a:lnSpc>
                <a:spcPts val="2100"/>
              </a:lnSpc>
              <a:spcBef>
                <a:spcPts val="0"/>
              </a:spcBef>
            </a:pPr>
            <a:r>
              <a:rPr lang="ja-JP" altLang="en-US" sz="2800" dirty="0" smtClean="0">
                <a:latin typeface="Meiryo UI" panose="020B0604030504040204" pitchFamily="50" charset="-128"/>
                <a:ea typeface="Meiryo UI" panose="020B0604030504040204" pitchFamily="50" charset="-128"/>
              </a:rPr>
              <a:t>主</a:t>
            </a:r>
            <a:r>
              <a:rPr lang="ja-JP" altLang="en-US" sz="2800" dirty="0">
                <a:latin typeface="Meiryo UI" panose="020B0604030504040204" pitchFamily="50" charset="-128"/>
                <a:ea typeface="Meiryo UI" panose="020B0604030504040204" pitchFamily="50" charset="-128"/>
              </a:rPr>
              <a:t>とした認知機能障害、および昼夜の逆転として</a:t>
            </a:r>
            <a:r>
              <a:rPr lang="ja-JP" altLang="en-US" sz="2800" dirty="0" smtClean="0">
                <a:latin typeface="Meiryo UI" panose="020B0604030504040204" pitchFamily="50" charset="-128"/>
                <a:ea typeface="Meiryo UI" panose="020B0604030504040204" pitchFamily="50" charset="-128"/>
              </a:rPr>
              <a:t>気づかれる</a:t>
            </a:r>
            <a:endParaRPr lang="en-US" altLang="ja-JP" sz="2800" dirty="0" smtClean="0">
              <a:latin typeface="Meiryo UI" panose="020B0604030504040204" pitchFamily="50" charset="-128"/>
              <a:ea typeface="Meiryo UI" panose="020B0604030504040204" pitchFamily="50" charset="-128"/>
            </a:endParaRPr>
          </a:p>
          <a:p>
            <a:pPr eaLnBrk="1" hangingPunct="1">
              <a:lnSpc>
                <a:spcPts val="2100"/>
              </a:lnSpc>
              <a:spcBef>
                <a:spcPts val="0"/>
              </a:spcBef>
            </a:pPr>
            <a:endParaRPr lang="en-US" altLang="ja-JP" sz="2800" dirty="0" smtClean="0">
              <a:latin typeface="Meiryo UI" panose="020B0604030504040204" pitchFamily="50" charset="-128"/>
              <a:ea typeface="Meiryo UI" panose="020B0604030504040204" pitchFamily="50" charset="-128"/>
            </a:endParaRPr>
          </a:p>
          <a:p>
            <a:pPr eaLnBrk="1" hangingPunct="1">
              <a:lnSpc>
                <a:spcPts val="2100"/>
              </a:lnSpc>
              <a:spcBef>
                <a:spcPts val="0"/>
              </a:spcBef>
            </a:pPr>
            <a:r>
              <a:rPr lang="ja-JP" altLang="en-US" sz="2800" dirty="0" smtClean="0">
                <a:latin typeface="Meiryo UI" panose="020B0604030504040204" pitchFamily="50" charset="-128"/>
                <a:ea typeface="Meiryo UI" panose="020B0604030504040204" pitchFamily="50" charset="-128"/>
              </a:rPr>
              <a:t>睡眠</a:t>
            </a:r>
            <a:r>
              <a:rPr lang="ja-JP" altLang="en-US" sz="2800" dirty="0">
                <a:latin typeface="Meiryo UI" panose="020B0604030504040204" pitchFamily="50" charset="-128"/>
                <a:ea typeface="Meiryo UI" panose="020B0604030504040204" pitchFamily="50" charset="-128"/>
              </a:rPr>
              <a:t>覚醒リズムの障害である。</a:t>
            </a:r>
            <a:endParaRPr lang="ja-JP" altLang="ja-JP" sz="2800" dirty="0">
              <a:latin typeface="Meiryo UI" panose="020B0604030504040204" pitchFamily="50" charset="-128"/>
              <a:ea typeface="Meiryo UI" panose="020B0604030504040204" pitchFamily="50" charset="-128"/>
            </a:endParaRPr>
          </a:p>
        </p:txBody>
      </p:sp>
      <p:sp>
        <p:nvSpPr>
          <p:cNvPr id="3" name="角丸四角形 2"/>
          <p:cNvSpPr/>
          <p:nvPr/>
        </p:nvSpPr>
        <p:spPr bwMode="auto">
          <a:xfrm>
            <a:off x="4858603" y="2606722"/>
            <a:ext cx="3743977" cy="18288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latin typeface="Arial" charset="0"/>
                <a:ea typeface="ＭＳ Ｐゴシック" pitchFamily="50" charset="-128"/>
              </a:rPr>
              <a:t>※</a:t>
            </a:r>
            <a:r>
              <a:rPr kumimoji="1" lang="ja-JP" altLang="en-US" sz="2400" b="1" i="0" u="none" strike="noStrike" cap="none" normalizeH="0" baseline="0" dirty="0" smtClean="0">
                <a:ln>
                  <a:noFill/>
                </a:ln>
                <a:solidFill>
                  <a:schemeClr val="tx1"/>
                </a:solidFill>
                <a:latin typeface="Arial" charset="0"/>
                <a:ea typeface="ＭＳ Ｐゴシック" pitchFamily="50" charset="-128"/>
              </a:rPr>
              <a:t>豆知識</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smtClean="0">
                <a:solidFill>
                  <a:schemeClr val="tx1"/>
                </a:solidFill>
                <a:latin typeface="Arial" charset="0"/>
                <a:ea typeface="ＭＳ Ｐゴシック" pitchFamily="50" charset="-128"/>
              </a:rPr>
              <a:t>ナルコレプシーで起こる、</a:t>
            </a:r>
            <a:endParaRPr lang="en-US" altLang="ja-JP" sz="2400" b="1" dirty="0" smtClean="0">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latin typeface="Arial" charset="0"/>
                <a:ea typeface="ＭＳ Ｐゴシック" pitchFamily="50" charset="-128"/>
              </a:rPr>
              <a:t>入眠</a:t>
            </a:r>
            <a:r>
              <a:rPr kumimoji="1" lang="ja-JP" altLang="en-US" sz="2400" b="1" i="0" u="none" strike="noStrike" cap="none" normalizeH="0" baseline="0" dirty="0" smtClean="0">
                <a:ln>
                  <a:noFill/>
                </a:ln>
                <a:solidFill>
                  <a:schemeClr val="tx1"/>
                </a:solidFill>
                <a:latin typeface="Arial" charset="0"/>
                <a:ea typeface="ＭＳ Ｐゴシック" pitchFamily="50" charset="-128"/>
              </a:rPr>
              <a:t>時幻覚・覚醒時幻覚</a:t>
            </a:r>
          </a:p>
        </p:txBody>
      </p:sp>
      <p:sp>
        <p:nvSpPr>
          <p:cNvPr id="5" name="スライド番号プレースホルダー 4"/>
          <p:cNvSpPr>
            <a:spLocks noGrp="1"/>
          </p:cNvSpPr>
          <p:nvPr>
            <p:ph type="sldNum" sz="quarter" idx="12"/>
          </p:nvPr>
        </p:nvSpPr>
        <p:spPr/>
        <p:txBody>
          <a:bodyPr/>
          <a:lstStyle/>
          <a:p>
            <a:pPr>
              <a:defRPr/>
            </a:pPr>
            <a:fld id="{D76BDD78-7D16-481F-8A75-0A02351D7BF2}" type="slidenum">
              <a:rPr lang="en-US" altLang="ja-JP" smtClean="0"/>
              <a:pPr>
                <a:defRPr/>
              </a:pPr>
              <a:t>93</a:t>
            </a:fld>
            <a:endParaRPr lang="en-US" altLang="ja-JP"/>
          </a:p>
        </p:txBody>
      </p:sp>
    </p:spTree>
    <p:extLst>
      <p:ext uri="{BB962C8B-B14F-4D97-AF65-F5344CB8AC3E}">
        <p14:creationId xmlns:p14="http://schemas.microsoft.com/office/powerpoint/2010/main" val="39340549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3" y="235937"/>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せん妄の影響</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851176" y="1212283"/>
            <a:ext cx="7982467" cy="542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smtClean="0">
                <a:latin typeface="Meiryo UI" pitchFamily="50" charset="-128"/>
                <a:ea typeface="Meiryo UI" pitchFamily="50" charset="-128"/>
                <a:cs typeface="Meiryo UI" pitchFamily="50" charset="-128"/>
              </a:rPr>
              <a:t>せん妄はさまざまな悪影響をもたらす</a:t>
            </a:r>
            <a:endParaRPr lang="en-US" altLang="ja-JP" sz="28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危険な行動</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合併症・死亡率の増加</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再入院の増加</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家族とのコミュニケーションの妨げ</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治療同意能力の問題</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医療スタッフの疲弊</a:t>
            </a:r>
            <a:endParaRPr lang="en-US" altLang="ja-JP" sz="2600" b="1" dirty="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入院の長期化</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治療コストの増加</a:t>
            </a:r>
            <a:endParaRPr lang="en-US" altLang="ja-JP" sz="2600" b="1" dirty="0" smtClean="0">
              <a:latin typeface="Meiryo UI" pitchFamily="50" charset="-128"/>
              <a:ea typeface="Meiryo UI" pitchFamily="50" charset="-128"/>
              <a:cs typeface="Meiryo UI" pitchFamily="50" charset="-128"/>
            </a:endParaRPr>
          </a:p>
          <a:p>
            <a:pPr>
              <a:lnSpc>
                <a:spcPct val="135000"/>
              </a:lnSpc>
              <a:spcBef>
                <a:spcPts val="1200"/>
              </a:spcBef>
            </a:pPr>
            <a:r>
              <a:rPr lang="ja-JP" altLang="en-US" sz="1800" b="1" dirty="0" smtClean="0">
                <a:latin typeface="Meiryo UI" pitchFamily="50" charset="-128"/>
                <a:ea typeface="Meiryo UI" pitchFamily="50" charset="-128"/>
                <a:cs typeface="Meiryo UI" pitchFamily="50" charset="-128"/>
              </a:rPr>
              <a:t>                        </a:t>
            </a:r>
            <a:r>
              <a:rPr lang="en-US" altLang="ja-JP" sz="1800" b="1" dirty="0" err="1" smtClean="0">
                <a:latin typeface="Trebuchet MS" panose="020B0603020202020204" pitchFamily="34" charset="0"/>
                <a:ea typeface="Meiryo UI" pitchFamily="50" charset="-128"/>
                <a:cs typeface="Meiryo UI" pitchFamily="50" charset="-128"/>
              </a:rPr>
              <a:t>Bruera</a:t>
            </a:r>
            <a:r>
              <a:rPr lang="en-US" altLang="ja-JP" sz="1800" b="1" dirty="0" smtClean="0">
                <a:latin typeface="Trebuchet MS" panose="020B0603020202020204" pitchFamily="34" charset="0"/>
                <a:ea typeface="Meiryo UI" pitchFamily="50" charset="-128"/>
                <a:cs typeface="Meiryo UI" pitchFamily="50" charset="-128"/>
              </a:rPr>
              <a:t> 2009; Lawlor 2000; Lawlor 2015; Inouye 1999</a:t>
            </a:r>
          </a:p>
        </p:txBody>
      </p:sp>
      <p:sp>
        <p:nvSpPr>
          <p:cNvPr id="44" name="Rectangle 3"/>
          <p:cNvSpPr>
            <a:spLocks noChangeArrowheads="1"/>
          </p:cNvSpPr>
          <p:nvPr/>
        </p:nvSpPr>
        <p:spPr bwMode="auto">
          <a:xfrm>
            <a:off x="264318" y="880326"/>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94</a:t>
            </a:fld>
            <a:endParaRPr lang="en-US" altLang="ja-JP"/>
          </a:p>
        </p:txBody>
      </p:sp>
    </p:spTree>
    <p:extLst>
      <p:ext uri="{BB962C8B-B14F-4D97-AF65-F5344CB8AC3E}">
        <p14:creationId xmlns:p14="http://schemas.microsoft.com/office/powerpoint/2010/main" val="38057274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66683" y="345169"/>
            <a:ext cx="4405591"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せん妄の評価　診断基準</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691183" y="2262743"/>
            <a:ext cx="7756589" cy="447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35000"/>
              </a:lnSpc>
            </a:pPr>
            <a:r>
              <a:rPr lang="en-US" altLang="ja-JP" sz="2600" b="1" dirty="0" smtClean="0">
                <a:latin typeface="Meiryo UI" pitchFamily="50" charset="-128"/>
                <a:ea typeface="Meiryo UI" pitchFamily="50" charset="-128"/>
                <a:cs typeface="Meiryo UI" pitchFamily="50" charset="-128"/>
              </a:rPr>
              <a:t>1.</a:t>
            </a:r>
            <a:r>
              <a:rPr lang="ja-JP" altLang="en-US" sz="2600" b="1" dirty="0" smtClean="0">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注意</a:t>
            </a:r>
            <a:r>
              <a:rPr lang="ja-JP" altLang="en-US" sz="2600" b="1" dirty="0" smtClean="0">
                <a:latin typeface="Meiryo UI" pitchFamily="50" charset="-128"/>
                <a:ea typeface="Meiryo UI" pitchFamily="50" charset="-128"/>
                <a:cs typeface="Meiryo UI" pitchFamily="50" charset="-128"/>
              </a:rPr>
              <a:t>の</a:t>
            </a:r>
            <a:r>
              <a:rPr lang="ja-JP" altLang="en-US" sz="2600" b="1" dirty="0">
                <a:latin typeface="Meiryo UI" pitchFamily="50" charset="-128"/>
                <a:ea typeface="Meiryo UI" pitchFamily="50" charset="-128"/>
                <a:cs typeface="Meiryo UI" pitchFamily="50" charset="-128"/>
              </a:rPr>
              <a:t>障害</a:t>
            </a:r>
            <a:r>
              <a:rPr lang="ja-JP" altLang="en-US" sz="2600" b="1" dirty="0" smtClean="0">
                <a:latin typeface="Meiryo UI" pitchFamily="50" charset="-128"/>
                <a:ea typeface="Meiryo UI" pitchFamily="50" charset="-128"/>
                <a:cs typeface="Meiryo UI" pitchFamily="50" charset="-128"/>
              </a:rPr>
              <a:t>：　注意が続かない、それる　</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en-US" altLang="ja-JP" sz="2600" b="1" dirty="0" smtClean="0">
                <a:latin typeface="Meiryo UI" pitchFamily="50" charset="-128"/>
                <a:ea typeface="Meiryo UI" pitchFamily="50" charset="-128"/>
                <a:cs typeface="Meiryo UI" pitchFamily="50" charset="-128"/>
              </a:rPr>
              <a:t>2.</a:t>
            </a:r>
            <a:r>
              <a:rPr lang="ja-JP" altLang="en-US" sz="2600" b="1" dirty="0" smtClean="0">
                <a:latin typeface="Meiryo UI" pitchFamily="50" charset="-128"/>
                <a:ea typeface="Meiryo UI" pitchFamily="50" charset="-128"/>
                <a:cs typeface="Meiryo UI" pitchFamily="50" charset="-128"/>
              </a:rPr>
              <a:t> 日内変動   ：　</a:t>
            </a:r>
            <a:r>
              <a:rPr lang="en-US" altLang="ja-JP" sz="2600" b="1" dirty="0" smtClean="0">
                <a:latin typeface="Meiryo UI" pitchFamily="50" charset="-128"/>
                <a:ea typeface="Meiryo UI" pitchFamily="50" charset="-128"/>
                <a:cs typeface="Meiryo UI" pitchFamily="50" charset="-128"/>
              </a:rPr>
              <a:t>1</a:t>
            </a:r>
            <a:r>
              <a:rPr lang="ja-JP" altLang="en-US" sz="2600" b="1" dirty="0" smtClean="0">
                <a:latin typeface="Meiryo UI" pitchFamily="50" charset="-128"/>
                <a:ea typeface="Meiryo UI" pitchFamily="50" charset="-128"/>
                <a:cs typeface="Meiryo UI" pitchFamily="50" charset="-128"/>
              </a:rPr>
              <a:t>日の中で症状にむらがある</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夜になると症状が増悪する</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en-US" altLang="ja-JP" sz="2600" b="1" dirty="0" smtClean="0">
                <a:latin typeface="Meiryo UI" pitchFamily="50" charset="-128"/>
                <a:ea typeface="Meiryo UI" pitchFamily="50" charset="-128"/>
                <a:cs typeface="Meiryo UI" pitchFamily="50" charset="-128"/>
              </a:rPr>
              <a:t>3.</a:t>
            </a:r>
            <a:r>
              <a:rPr lang="ja-JP" altLang="en-US" sz="2600" b="1" dirty="0" smtClean="0">
                <a:latin typeface="Meiryo UI" pitchFamily="50" charset="-128"/>
                <a:ea typeface="Meiryo UI" pitchFamily="50" charset="-128"/>
                <a:cs typeface="Meiryo UI" pitchFamily="50" charset="-128"/>
              </a:rPr>
              <a:t> 認知障害   ：　見当識障害、記憶障害、</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空間認知の障害</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en-US" altLang="ja-JP" sz="2600" b="1" dirty="0" smtClean="0">
                <a:latin typeface="Meiryo UI" pitchFamily="50" charset="-128"/>
                <a:ea typeface="Meiryo UI" pitchFamily="50" charset="-128"/>
                <a:cs typeface="Meiryo UI" pitchFamily="50" charset="-128"/>
              </a:rPr>
              <a:t>4.</a:t>
            </a:r>
            <a:r>
              <a:rPr lang="ja-JP" altLang="en-US" sz="2600" b="1" dirty="0" smtClean="0">
                <a:latin typeface="Meiryo UI" pitchFamily="50" charset="-128"/>
                <a:ea typeface="Meiryo UI" pitchFamily="50" charset="-128"/>
                <a:cs typeface="Meiryo UI" pitchFamily="50" charset="-128"/>
              </a:rPr>
              <a:t> 原因となる身体的な要因や薬物などが明らかである</a:t>
            </a:r>
            <a:endParaRPr lang="en-US" altLang="ja-JP" sz="2600" b="1" dirty="0" smtClean="0">
              <a:latin typeface="Meiryo UI" pitchFamily="50" charset="-128"/>
              <a:ea typeface="Meiryo UI" pitchFamily="50" charset="-128"/>
              <a:cs typeface="Meiryo UI" pitchFamily="50" charset="-128"/>
            </a:endParaRPr>
          </a:p>
          <a:p>
            <a:pPr>
              <a:lnSpc>
                <a:spcPct val="135000"/>
              </a:lnSpc>
            </a:pPr>
            <a:endParaRPr lang="en-US" altLang="ja-JP" sz="2800" b="1" dirty="0" smtClean="0">
              <a:latin typeface="Meiryo UI" pitchFamily="50" charset="-128"/>
              <a:ea typeface="Meiryo UI" pitchFamily="50" charset="-128"/>
              <a:cs typeface="Meiryo UI" pitchFamily="50" charset="-128"/>
            </a:endParaRPr>
          </a:p>
          <a:p>
            <a:pPr>
              <a:lnSpc>
                <a:spcPct val="135000"/>
              </a:lnSpc>
            </a:pPr>
            <a:r>
              <a:rPr lang="ja-JP" altLang="en-US" sz="2400" b="1" dirty="0" smtClean="0">
                <a:latin typeface="Meiryo UI" pitchFamily="50" charset="-128"/>
                <a:ea typeface="Meiryo UI" pitchFamily="50" charset="-128"/>
                <a:cs typeface="Meiryo UI" pitchFamily="50" charset="-128"/>
              </a:rPr>
              <a:t>                              </a:t>
            </a:r>
            <a:r>
              <a:rPr lang="ja-JP" altLang="en-US" sz="2400" b="1" dirty="0" smtClean="0">
                <a:solidFill>
                  <a:schemeClr val="tx1">
                    <a:lumMod val="65000"/>
                    <a:lumOff val="35000"/>
                  </a:schemeClr>
                </a:solidFill>
                <a:latin typeface="Meiryo UI" pitchFamily="50" charset="-128"/>
                <a:ea typeface="Meiryo UI" pitchFamily="50" charset="-128"/>
                <a:cs typeface="Meiryo UI" pitchFamily="50" charset="-128"/>
              </a:rPr>
              <a:t>米国精神医学会診断基準　</a:t>
            </a:r>
            <a:r>
              <a:rPr lang="en-US" altLang="ja-JP" sz="2400" b="1" dirty="0" smtClean="0">
                <a:solidFill>
                  <a:schemeClr val="tx1">
                    <a:lumMod val="65000"/>
                    <a:lumOff val="35000"/>
                  </a:schemeClr>
                </a:solidFill>
                <a:latin typeface="Trebuchet MS" panose="020B0603020202020204" pitchFamily="34" charset="0"/>
                <a:ea typeface="Meiryo UI" pitchFamily="50" charset="-128"/>
                <a:cs typeface="Meiryo UI" pitchFamily="50" charset="-128"/>
              </a:rPr>
              <a:t>DSM-5</a:t>
            </a:r>
            <a:endParaRPr lang="ja-JP" altLang="en-US" sz="2400" b="1" dirty="0">
              <a:solidFill>
                <a:schemeClr val="tx1">
                  <a:lumMod val="65000"/>
                  <a:lumOff val="35000"/>
                </a:schemeClr>
              </a:solidFill>
              <a:latin typeface="Trebuchet MS" panose="020B0603020202020204" pitchFamily="34" charset="0"/>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四角形吹き出し 1"/>
          <p:cNvSpPr/>
          <p:nvPr/>
        </p:nvSpPr>
        <p:spPr bwMode="auto">
          <a:xfrm>
            <a:off x="1610436" y="1116799"/>
            <a:ext cx="6728346" cy="916718"/>
          </a:xfrm>
          <a:prstGeom prst="wedgeRectCallout">
            <a:avLst>
              <a:gd name="adj1" fmla="val -21442"/>
              <a:gd name="adj2" fmla="val 78876"/>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一時的な認知症の症状悪化は、せん妄が継続</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latin typeface="Arial" charset="0"/>
              </a:rPr>
              <a:t>している場合がある</a:t>
            </a:r>
            <a:r>
              <a:rPr lang="ja-JP" altLang="en-US" sz="2400" b="1" dirty="0" smtClean="0">
                <a:latin typeface="Arial" charset="0"/>
              </a:rPr>
              <a:t>ので、注意が必要である。</a:t>
            </a:r>
            <a:endParaRPr kumimoji="1" lang="ja-JP" altLang="en-US" sz="2400" b="1" i="0" u="none" strike="noStrike" cap="none" normalizeH="0" baseline="0" dirty="0" smtClean="0">
              <a:ln>
                <a:noFill/>
              </a:ln>
              <a:solidFill>
                <a:schemeClr val="tx1"/>
              </a:solidFill>
              <a:latin typeface="Arial" charset="0"/>
            </a:endParaRPr>
          </a:p>
        </p:txBody>
      </p:sp>
      <p:sp>
        <p:nvSpPr>
          <p:cNvPr id="3" name="スライド番号プレースホルダー 2"/>
          <p:cNvSpPr>
            <a:spLocks noGrp="1"/>
          </p:cNvSpPr>
          <p:nvPr>
            <p:ph type="sldNum" sz="quarter" idx="12"/>
          </p:nvPr>
        </p:nvSpPr>
        <p:spPr/>
        <p:txBody>
          <a:bodyPr/>
          <a:lstStyle/>
          <a:p>
            <a:pPr>
              <a:defRPr/>
            </a:pPr>
            <a:fld id="{D76BDD78-7D16-481F-8A75-0A02351D7BF2}" type="slidenum">
              <a:rPr lang="en-US" altLang="ja-JP" smtClean="0"/>
              <a:pPr>
                <a:defRPr/>
              </a:pPr>
              <a:t>95</a:t>
            </a:fld>
            <a:endParaRPr lang="en-US" altLang="ja-JP"/>
          </a:p>
        </p:txBody>
      </p:sp>
    </p:spTree>
    <p:extLst>
      <p:ext uri="{BB962C8B-B14F-4D97-AF65-F5344CB8AC3E}">
        <p14:creationId xmlns:p14="http://schemas.microsoft.com/office/powerpoint/2010/main" val="29702979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172109" y="207362"/>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症 例</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605627" y="1851277"/>
            <a:ext cx="8112703" cy="500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en-US" altLang="ja-JP" sz="2600" b="1" dirty="0" smtClean="0">
                <a:latin typeface="Meiryo UI" pitchFamily="50" charset="-128"/>
                <a:ea typeface="Meiryo UI" pitchFamily="50" charset="-128"/>
                <a:cs typeface="Meiryo UI" pitchFamily="50" charset="-128"/>
              </a:rPr>
              <a:t>83</a:t>
            </a:r>
            <a:r>
              <a:rPr lang="ja-JP" altLang="en-US" sz="2600" b="1" dirty="0" smtClean="0">
                <a:latin typeface="Meiryo UI" pitchFamily="50" charset="-128"/>
                <a:ea typeface="Meiryo UI" pitchFamily="50" charset="-128"/>
                <a:cs typeface="Meiryo UI" pitchFamily="50" charset="-128"/>
              </a:rPr>
              <a:t>歳女性</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脱水、肺炎にて入院</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自宅で過ごしていたが、</a:t>
            </a:r>
            <a:r>
              <a:rPr lang="en-US" altLang="ja-JP" sz="2600" b="1" dirty="0" smtClean="0">
                <a:latin typeface="Meiryo UI" pitchFamily="50" charset="-128"/>
                <a:ea typeface="Meiryo UI" pitchFamily="50" charset="-128"/>
                <a:cs typeface="Meiryo UI" pitchFamily="50" charset="-128"/>
              </a:rPr>
              <a:t>3</a:t>
            </a:r>
            <a:r>
              <a:rPr lang="ja-JP" altLang="en-US" sz="2600" b="1" dirty="0" smtClean="0">
                <a:latin typeface="Meiryo UI" pitchFamily="50" charset="-128"/>
                <a:ea typeface="Meiryo UI" pitchFamily="50" charset="-128"/>
                <a:cs typeface="Meiryo UI" pitchFamily="50" charset="-128"/>
              </a:rPr>
              <a:t>日前より発熱があり、</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ぐったりしていたところを発見され入院となった。</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肺炎を認めた。</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smtClean="0">
                <a:latin typeface="Meiryo UI" pitchFamily="50" charset="-128"/>
                <a:ea typeface="Meiryo UI" pitchFamily="50" charset="-128"/>
                <a:cs typeface="Meiryo UI" pitchFamily="50" charset="-128"/>
              </a:rPr>
              <a:t>    ● 昨晩不眠にて、ゾルピデム（マイスリー）を内服した。</a:t>
            </a:r>
            <a:endParaRPr lang="en-US" altLang="ja-JP" sz="2600" b="1" dirty="0" smtClean="0">
              <a:latin typeface="Meiryo UI" pitchFamily="50" charset="-128"/>
              <a:ea typeface="Meiryo UI" pitchFamily="50" charset="-128"/>
              <a:cs typeface="Meiryo UI" pitchFamily="50" charset="-128"/>
            </a:endParaRPr>
          </a:p>
          <a:p>
            <a:pPr>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その後より、「家に帰る」「怖い、触らないで」と興奮。</a:t>
            </a:r>
            <a:endParaRPr lang="en-US" altLang="ja-JP" sz="2400" b="1" dirty="0">
              <a:latin typeface="Meiryo UI" pitchFamily="50" charset="-128"/>
              <a:ea typeface="Meiryo UI" pitchFamily="50" charset="-128"/>
              <a:cs typeface="Meiryo UI" pitchFamily="50" charset="-128"/>
            </a:endParaRPr>
          </a:p>
          <a:p>
            <a:pPr>
              <a:lnSpc>
                <a:spcPct val="135000"/>
              </a:lnSpc>
              <a:spcBef>
                <a:spcPts val="1200"/>
              </a:spcBef>
            </a:pPr>
            <a:r>
              <a:rPr lang="ja-JP" altLang="en-US" sz="2600" b="1" dirty="0" smtClean="0">
                <a:solidFill>
                  <a:srgbClr val="7152BE"/>
                </a:solidFill>
                <a:latin typeface="Meiryo UI" pitchFamily="50" charset="-128"/>
                <a:ea typeface="Meiryo UI" pitchFamily="50" charset="-128"/>
                <a:cs typeface="Meiryo UI" pitchFamily="50" charset="-128"/>
              </a:rPr>
              <a:t>  </a:t>
            </a:r>
            <a:r>
              <a:rPr lang="en-US" altLang="ja-JP" sz="2600" b="1" dirty="0" smtClean="0">
                <a:solidFill>
                  <a:srgbClr val="7152BE"/>
                </a:solidFill>
                <a:latin typeface="Meiryo UI" pitchFamily="50" charset="-128"/>
                <a:ea typeface="Meiryo UI" pitchFamily="50" charset="-128"/>
                <a:cs typeface="Meiryo UI" pitchFamily="50" charset="-128"/>
              </a:rPr>
              <a:t>Q</a:t>
            </a:r>
            <a:r>
              <a:rPr lang="ja-JP" altLang="en-US" sz="2600" b="1" dirty="0">
                <a:solidFill>
                  <a:srgbClr val="7152BE"/>
                </a:solidFill>
                <a:latin typeface="Meiryo UI" pitchFamily="50" charset="-128"/>
                <a:ea typeface="Meiryo UI" pitchFamily="50" charset="-128"/>
                <a:cs typeface="Meiryo UI" pitchFamily="50" charset="-128"/>
              </a:rPr>
              <a:t> </a:t>
            </a:r>
            <a:r>
              <a:rPr lang="ja-JP" altLang="en-US" sz="2600" b="1" dirty="0" smtClean="0">
                <a:solidFill>
                  <a:srgbClr val="7152BE"/>
                </a:solidFill>
                <a:latin typeface="Meiryo UI" pitchFamily="50" charset="-128"/>
                <a:ea typeface="Meiryo UI" pitchFamily="50" charset="-128"/>
                <a:cs typeface="Meiryo UI" pitchFamily="50" charset="-128"/>
              </a:rPr>
              <a:t> せん妄の評価と対応について、話し合ってみましょう。</a:t>
            </a:r>
            <a:endParaRPr lang="ja-JP" altLang="en-US" sz="2600" b="1" dirty="0">
              <a:solidFill>
                <a:srgbClr val="7152BE"/>
              </a:solidFill>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6" y="880326"/>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3" name="角丸四角形 2"/>
          <p:cNvSpPr/>
          <p:nvPr/>
        </p:nvSpPr>
        <p:spPr bwMode="auto">
          <a:xfrm>
            <a:off x="3971499" y="1201002"/>
            <a:ext cx="3589361" cy="1665027"/>
          </a:xfrm>
          <a:prstGeom prst="roundRect">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発熱</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lang="ja-JP" altLang="en-US" sz="2400" b="1" dirty="0" smtClean="0">
                <a:latin typeface="Arial" charset="0"/>
              </a:rPr>
              <a:t>肺炎</a:t>
            </a:r>
            <a:endParaRPr lang="en-US" altLang="ja-JP" sz="2400" b="1" dirty="0" smtClean="0">
              <a:latin typeface="Arial" charset="0"/>
            </a:endParaRPr>
          </a:p>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不眠</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342900" marR="0" indent="-34290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lang="ja-JP" altLang="en-US" sz="2400" b="1" dirty="0">
                <a:latin typeface="Arial" charset="0"/>
              </a:rPr>
              <a:t>ゾルピデム</a:t>
            </a:r>
            <a:endParaRPr kumimoji="1" lang="ja-JP" altLang="en-US" sz="2400" b="1" i="0" u="none" strike="noStrike" cap="none" normalizeH="0" baseline="0" dirty="0" smtClean="0">
              <a:ln>
                <a:noFill/>
              </a:ln>
              <a:solidFill>
                <a:schemeClr val="tx1"/>
              </a:solidFill>
              <a:latin typeface="Arial" charset="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D76BDD78-7D16-481F-8A75-0A02351D7BF2}" type="slidenum">
              <a:rPr lang="en-US" altLang="ja-JP" smtClean="0"/>
              <a:pPr>
                <a:defRPr/>
              </a:pPr>
              <a:t>96</a:t>
            </a:fld>
            <a:endParaRPr lang="en-US" altLang="ja-JP"/>
          </a:p>
        </p:txBody>
      </p:sp>
    </p:spTree>
    <p:extLst>
      <p:ext uri="{BB962C8B-B14F-4D97-AF65-F5344CB8AC3E}">
        <p14:creationId xmlns:p14="http://schemas.microsoft.com/office/powerpoint/2010/main" val="3135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234069" y="182403"/>
            <a:ext cx="651827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a:latin typeface="Meiryo UI" pitchFamily="50" charset="-128"/>
                <a:ea typeface="Meiryo UI" pitchFamily="50" charset="-128"/>
                <a:cs typeface="Meiryo UI" pitchFamily="50" charset="-128"/>
              </a:rPr>
              <a:t>せん妄</a:t>
            </a:r>
            <a:r>
              <a:rPr lang="ja-JP" altLang="en-US" sz="3200" b="1" dirty="0" smtClean="0">
                <a:latin typeface="Meiryo UI" pitchFamily="50" charset="-128"/>
                <a:ea typeface="Meiryo UI" pitchFamily="50" charset="-128"/>
                <a:cs typeface="Meiryo UI" pitchFamily="50" charset="-128"/>
              </a:rPr>
              <a:t>の発症</a:t>
            </a:r>
            <a:endParaRPr lang="ja-JP" altLang="ja-JP" sz="2400" b="1" dirty="0">
              <a:solidFill>
                <a:srgbClr val="FF7C80"/>
              </a:solidFill>
              <a:latin typeface="Meiryo UI" pitchFamily="50" charset="-128"/>
              <a:ea typeface="Meiryo UI" pitchFamily="50" charset="-128"/>
              <a:cs typeface="Meiryo UI" pitchFamily="50" charset="-128"/>
            </a:endParaRPr>
          </a:p>
        </p:txBody>
      </p:sp>
      <p:sp>
        <p:nvSpPr>
          <p:cNvPr id="28" name="Text Box 9" descr="セーム皮"/>
          <p:cNvSpPr txBox="1">
            <a:spLocks noChangeArrowheads="1"/>
          </p:cNvSpPr>
          <p:nvPr/>
        </p:nvSpPr>
        <p:spPr bwMode="auto">
          <a:xfrm>
            <a:off x="602140" y="1171768"/>
            <a:ext cx="8111580" cy="707886"/>
          </a:xfrm>
          <a:prstGeom prst="rect">
            <a:avLst/>
          </a:prstGeom>
          <a:noFill/>
          <a:ln w="19050">
            <a:solidFill>
              <a:srgbClr val="000066"/>
            </a:solidFill>
            <a:prstDash val="solid"/>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lnSpc>
                <a:spcPts val="2400"/>
              </a:lnSpc>
              <a:spcBef>
                <a:spcPts val="0"/>
              </a:spcBef>
              <a:spcAft>
                <a:spcPts val="0"/>
              </a:spcAft>
            </a:pPr>
            <a:r>
              <a:rPr lang="ja-JP" altLang="en-US" sz="18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準備因子</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lnSpc>
                <a:spcPts val="2400"/>
              </a:lnSpc>
              <a:spcBef>
                <a:spcPts val="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歳以上　</a:t>
            </a:r>
            <a:r>
              <a:rPr lang="ja-JP" altLang="en-US" sz="1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脳疾患</a:t>
            </a: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の既往</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：認知症、</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脳梗塞</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の既往、など</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Text Box 6" descr="セーム皮"/>
          <p:cNvSpPr txBox="1">
            <a:spLocks noChangeArrowheads="1"/>
          </p:cNvSpPr>
          <p:nvPr/>
        </p:nvSpPr>
        <p:spPr bwMode="auto">
          <a:xfrm>
            <a:off x="602140" y="3840054"/>
            <a:ext cx="8111580" cy="2015936"/>
          </a:xfrm>
          <a:prstGeom prst="rect">
            <a:avLst/>
          </a:prstGeom>
          <a:solidFill>
            <a:schemeClr val="bg1"/>
          </a:solidFill>
          <a:ln w="19050">
            <a:solidFill>
              <a:srgbClr val="000066"/>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lnSpc>
                <a:spcPts val="2400"/>
              </a:lnSpc>
              <a:spcBef>
                <a:spcPts val="0"/>
              </a:spcBef>
              <a:spcAft>
                <a:spcPts val="0"/>
              </a:spcAft>
            </a:pPr>
            <a:r>
              <a:rPr lang="ja-JP" altLang="en-US" sz="18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直接因子</a:t>
            </a:r>
            <a:endPar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60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①脳器質疾患</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：頭部外傷</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脳血管障害、変性疾患、脳転移・がん性髄膜炎等</a:t>
            </a:r>
            <a:endPar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電解質・代謝障害：脱水、低血糖、腎不全、肝不全、等</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0"/>
              </a:spcBef>
              <a:spcAft>
                <a:spcPts val="0"/>
              </a:spcAf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心肺疾患</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：低酸素</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血症、呼吸不全、等</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0"/>
              </a:spcBef>
              <a:spcAft>
                <a:spcPts val="0"/>
              </a:spcAf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   ：感染症、敗血症、等</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a:p>
            <a:pPr eaLnBrk="1" fontAlgn="auto" hangingPunct="1">
              <a:lnSpc>
                <a:spcPts val="2400"/>
              </a:lnSpc>
              <a:spcBef>
                <a:spcPts val="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③薬剤</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：ベンゾジアゼピン系薬剤、オピオイド、ステロイド、抗コリン作用を持つ薬剤</a:t>
            </a:r>
            <a:endParaRPr lang="en-US" altLang="ja-JP" sz="1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8" descr="セーム皮"/>
          <p:cNvSpPr txBox="1">
            <a:spLocks noChangeArrowheads="1"/>
          </p:cNvSpPr>
          <p:nvPr/>
        </p:nvSpPr>
        <p:spPr bwMode="auto">
          <a:xfrm>
            <a:off x="2049516" y="2159594"/>
            <a:ext cx="6664203" cy="1400383"/>
          </a:xfrm>
          <a:prstGeom prst="rect">
            <a:avLst/>
          </a:prstGeom>
          <a:solidFill>
            <a:schemeClr val="bg1"/>
          </a:solidFill>
          <a:ln w="19050" cmpd="thinThick">
            <a:solidFill>
              <a:srgbClr val="000066"/>
            </a:solidFill>
            <a:miter lim="800000"/>
            <a:headEnd/>
            <a:tailEnd/>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fontAlgn="auto" hangingPunct="1">
              <a:lnSpc>
                <a:spcPts val="2400"/>
              </a:lnSpc>
              <a:spcBef>
                <a:spcPts val="0"/>
              </a:spcBef>
              <a:spcAft>
                <a:spcPts val="0"/>
              </a:spcAft>
            </a:pPr>
            <a:r>
              <a:rPr lang="ja-JP" altLang="en-US" sz="18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 誘発</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因子</a:t>
            </a:r>
          </a:p>
          <a:p>
            <a:pPr eaLnBrk="1" fontAlgn="auto" hangingPunct="1">
              <a:lnSpc>
                <a:spcPts val="2400"/>
              </a:lnSpc>
              <a:spcBef>
                <a:spcPts val="60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①感覚障害</a:t>
            </a:r>
            <a:r>
              <a:rPr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：難聴や視力障害、過剰な音・光</a:t>
            </a:r>
            <a:endParaRPr lang="en-US" altLang="ja-JP"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②身体抑制</a:t>
            </a:r>
            <a:endParaRPr lang="en-US" altLang="ja-JP"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lnSpc>
                <a:spcPts val="2400"/>
              </a:lnSpc>
              <a:spcBef>
                <a:spcPts val="0"/>
              </a:spcBef>
              <a:spcAft>
                <a:spcPts val="0"/>
              </a:spcAft>
            </a:pPr>
            <a:r>
              <a:rPr lang="ja-JP" altLang="en-US" sz="1800" b="1" dirty="0" smtClean="0">
                <a:solidFill>
                  <a:srgbClr val="000066"/>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smtClean="0">
                <a:solidFill>
                  <a:srgbClr val="7152BE"/>
                </a:solidFill>
                <a:latin typeface="Meiryo UI" panose="020B0604030504040204" pitchFamily="50" charset="-128"/>
                <a:ea typeface="Meiryo UI" panose="020B0604030504040204" pitchFamily="50" charset="-128"/>
                <a:cs typeface="Meiryo UI" panose="020B0604030504040204" pitchFamily="50" charset="-128"/>
              </a:rPr>
              <a:t>③コントロール不良な苦痛：痛み、便秘、排尿障害、など</a:t>
            </a:r>
            <a:endParaRPr lang="ja-JP" altLang="en-US" sz="1800" b="1" dirty="0">
              <a:solidFill>
                <a:srgbClr val="7152B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AutoShape 11"/>
          <p:cNvSpPr>
            <a:spLocks noChangeArrowheads="1"/>
          </p:cNvSpPr>
          <p:nvPr/>
        </p:nvSpPr>
        <p:spPr bwMode="auto">
          <a:xfrm>
            <a:off x="3635037" y="6117023"/>
            <a:ext cx="2024781" cy="684052"/>
          </a:xfrm>
          <a:prstGeom prst="star16">
            <a:avLst>
              <a:gd name="adj" fmla="val 37500"/>
            </a:avLst>
          </a:prstGeom>
          <a:solidFill>
            <a:srgbClr val="A895D7"/>
          </a:solidFill>
          <a:ln w="9525">
            <a:noFill/>
            <a:miter lim="800000"/>
            <a:headEnd/>
            <a:tailEnd/>
          </a:ln>
        </p:spPr>
        <p:txBody>
          <a:bodyPr wrap="none" anchor="ctr"/>
          <a:lstStyle/>
          <a:p>
            <a:pPr fontAlgn="auto">
              <a:spcBef>
                <a:spcPts val="0"/>
              </a:spcBef>
              <a:spcAft>
                <a:spcPts val="0"/>
              </a:spcAft>
            </a:pPr>
            <a:endParaRPr lang="ja-JP" altLang="en-US" sz="1800">
              <a:solidFill>
                <a:prstClr val="black"/>
              </a:solidFill>
              <a:latin typeface="Calibri"/>
              <a:ea typeface="ＭＳ Ｐゴシック"/>
            </a:endParaRPr>
          </a:p>
        </p:txBody>
      </p:sp>
      <p:sp>
        <p:nvSpPr>
          <p:cNvPr id="37" name="Text Box 12"/>
          <p:cNvSpPr txBox="1">
            <a:spLocks noChangeArrowheads="1"/>
          </p:cNvSpPr>
          <p:nvPr/>
        </p:nvSpPr>
        <p:spPr bwMode="auto">
          <a:xfrm>
            <a:off x="3713867" y="6314423"/>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ts val="0"/>
              </a:spcBef>
              <a:spcAft>
                <a:spcPts val="0"/>
              </a:spcAft>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せん妄</a:t>
            </a:r>
            <a:endParaRPr lang="ja-JP" altLang="en-US" sz="2000" b="1" dirty="0">
              <a:solidFill>
                <a:srgbClr val="A5002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Rectangle 3"/>
          <p:cNvSpPr>
            <a:spLocks noChangeArrowheads="1"/>
          </p:cNvSpPr>
          <p:nvPr/>
        </p:nvSpPr>
        <p:spPr bwMode="auto">
          <a:xfrm>
            <a:off x="307205" y="820966"/>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5" name="二等辺三角形 14"/>
          <p:cNvSpPr/>
          <p:nvPr/>
        </p:nvSpPr>
        <p:spPr bwMode="auto">
          <a:xfrm rot="10800000">
            <a:off x="937602" y="2044332"/>
            <a:ext cx="592934" cy="1633162"/>
          </a:xfrm>
          <a:prstGeom prst="triangle">
            <a:avLst/>
          </a:prstGeom>
          <a:solidFill>
            <a:srgbClr val="8A71C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4" name="二等辺三角形 13"/>
          <p:cNvSpPr/>
          <p:nvPr/>
        </p:nvSpPr>
        <p:spPr bwMode="auto">
          <a:xfrm rot="10800000">
            <a:off x="4006107" y="1893065"/>
            <a:ext cx="1171518" cy="224861"/>
          </a:xfrm>
          <a:prstGeom prst="triangle">
            <a:avLst/>
          </a:prstGeom>
          <a:solidFill>
            <a:srgbClr val="8A71C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8" name="二等辺三角形 17"/>
          <p:cNvSpPr/>
          <p:nvPr/>
        </p:nvSpPr>
        <p:spPr bwMode="auto">
          <a:xfrm rot="10800000">
            <a:off x="4006108" y="3585729"/>
            <a:ext cx="1171518" cy="224861"/>
          </a:xfrm>
          <a:prstGeom prst="triangle">
            <a:avLst/>
          </a:prstGeom>
          <a:solidFill>
            <a:srgbClr val="8A71C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二等辺三角形 20"/>
          <p:cNvSpPr/>
          <p:nvPr/>
        </p:nvSpPr>
        <p:spPr bwMode="auto">
          <a:xfrm rot="10800000">
            <a:off x="4072487" y="5860630"/>
            <a:ext cx="1171518" cy="224861"/>
          </a:xfrm>
          <a:prstGeom prst="triangle">
            <a:avLst/>
          </a:prstGeom>
          <a:solidFill>
            <a:srgbClr val="8A71C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 name="円/楕円 1"/>
          <p:cNvSpPr/>
          <p:nvPr/>
        </p:nvSpPr>
        <p:spPr bwMode="auto">
          <a:xfrm>
            <a:off x="307206" y="1050878"/>
            <a:ext cx="1903732" cy="474833"/>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effectLst>
                  <a:outerShdw blurRad="38100" dist="38100" dir="2700000" algn="tl">
                    <a:srgbClr val="000000">
                      <a:alpha val="43137"/>
                    </a:srgbClr>
                  </a:outerShdw>
                </a:effectLst>
                <a:latin typeface="Arial" charset="0"/>
              </a:rPr>
              <a:t>１</a:t>
            </a:r>
            <a:endParaRPr kumimoji="1" lang="ja-JP" altLang="en-US" sz="2400" b="1" i="0" u="none" strike="noStrike" cap="none" normalizeH="0" baseline="0" dirty="0" smtClean="0">
              <a:ln>
                <a:noFill/>
              </a:ln>
              <a:solidFill>
                <a:schemeClr val="tx1"/>
              </a:solidFill>
              <a:latin typeface="Arial" charset="0"/>
              <a:ea typeface="ＭＳ Ｐゴシック" pitchFamily="50" charset="-128"/>
            </a:endParaRPr>
          </a:p>
        </p:txBody>
      </p:sp>
      <p:sp>
        <p:nvSpPr>
          <p:cNvPr id="19" name="円/楕円 18"/>
          <p:cNvSpPr/>
          <p:nvPr/>
        </p:nvSpPr>
        <p:spPr bwMode="auto">
          <a:xfrm>
            <a:off x="1530537" y="2044332"/>
            <a:ext cx="2024601" cy="474833"/>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2</a:t>
            </a:r>
            <a:endParaRPr kumimoji="1" lang="ja-JP" alt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0" name="円/楕円 19"/>
          <p:cNvSpPr/>
          <p:nvPr/>
        </p:nvSpPr>
        <p:spPr bwMode="auto">
          <a:xfrm>
            <a:off x="163774" y="3810591"/>
            <a:ext cx="2047164" cy="474833"/>
          </a:xfrm>
          <a:prstGeom prst="ellipse">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rPr>
              <a:t>3</a:t>
            </a:r>
            <a:endParaRPr kumimoji="1" lang="ja-JP" alt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テキスト ボックス 2"/>
          <p:cNvSpPr txBox="1"/>
          <p:nvPr/>
        </p:nvSpPr>
        <p:spPr>
          <a:xfrm>
            <a:off x="4367284" y="880084"/>
            <a:ext cx="3889612"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dirty="0" smtClean="0"/>
              <a:t>アセスメント項目として活用</a:t>
            </a:r>
            <a:endParaRPr kumimoji="1" lang="ja-JP" altLang="en-US" sz="2400" dirty="0"/>
          </a:p>
        </p:txBody>
      </p:sp>
      <p:sp>
        <p:nvSpPr>
          <p:cNvPr id="4" name="スライド番号プレースホルダー 3"/>
          <p:cNvSpPr>
            <a:spLocks noGrp="1"/>
          </p:cNvSpPr>
          <p:nvPr>
            <p:ph type="sldNum" sz="quarter" idx="12"/>
          </p:nvPr>
        </p:nvSpPr>
        <p:spPr/>
        <p:txBody>
          <a:bodyPr/>
          <a:lstStyle/>
          <a:p>
            <a:pPr>
              <a:defRPr/>
            </a:pPr>
            <a:fld id="{4ED978E9-DE30-41CA-8EE8-00A5622E5BAC}" type="slidenum">
              <a:rPr lang="en-US" altLang="ja-JP" smtClean="0"/>
              <a:pPr>
                <a:defRPr/>
              </a:pPr>
              <a:t>97</a:t>
            </a:fld>
            <a:endParaRPr lang="en-US" altLang="ja-JP"/>
          </a:p>
        </p:txBody>
      </p:sp>
    </p:spTree>
    <p:extLst>
      <p:ext uri="{BB962C8B-B14F-4D97-AF65-F5344CB8AC3E}">
        <p14:creationId xmlns:p14="http://schemas.microsoft.com/office/powerpoint/2010/main" val="191132101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59111" y="286151"/>
            <a:ext cx="2979737"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せん妄の評価</a:t>
            </a:r>
            <a:endParaRPr lang="en-US" altLang="ja-JP" sz="32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6" y="1273749"/>
            <a:ext cx="6745178"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800" b="1" dirty="0">
                <a:solidFill>
                  <a:srgbClr val="7152BE"/>
                </a:solidFill>
                <a:latin typeface="Meiryo UI" pitchFamily="50" charset="-128"/>
                <a:ea typeface="Meiryo UI" pitchFamily="50" charset="-128"/>
                <a:cs typeface="Meiryo UI" pitchFamily="50" charset="-128"/>
              </a:rPr>
              <a:t>  </a:t>
            </a:r>
            <a:r>
              <a:rPr lang="ja-JP" altLang="en-US" sz="2800" b="1" dirty="0" smtClean="0">
                <a:solidFill>
                  <a:srgbClr val="7152BE"/>
                </a:solidFill>
                <a:latin typeface="Meiryo UI" pitchFamily="50" charset="-128"/>
                <a:ea typeface="Meiryo UI" pitchFamily="50" charset="-128"/>
                <a:cs typeface="Meiryo UI" pitchFamily="50" charset="-128"/>
              </a:rPr>
              <a:t>次の場合、せん妄を疑う</a:t>
            </a:r>
            <a:endParaRPr lang="en-US" altLang="ja-JP" sz="2400" b="1" dirty="0">
              <a:solidFill>
                <a:srgbClr val="7152BE"/>
              </a:solidFill>
              <a:latin typeface="Meiryo UI" pitchFamily="50" charset="-128"/>
              <a:ea typeface="Meiryo UI" pitchFamily="50" charset="-128"/>
              <a:cs typeface="Meiryo UI" pitchFamily="50" charset="-128"/>
            </a:endParaRPr>
          </a:p>
          <a:p>
            <a:pPr>
              <a:lnSpc>
                <a:spcPct val="135000"/>
              </a:lnSpc>
            </a:pPr>
            <a:r>
              <a:rPr lang="ja-JP" altLang="en-US" sz="2400" b="1" dirty="0" smtClean="0">
                <a:latin typeface="Meiryo UI" pitchFamily="50" charset="-128"/>
                <a:ea typeface="Meiryo UI" pitchFamily="50" charset="-128"/>
                <a:cs typeface="Meiryo UI" pitchFamily="50" charset="-128"/>
              </a:rPr>
              <a:t>     ・ 「言っていることのつじつまが合わない」</a:t>
            </a:r>
            <a:endParaRPr lang="en-US" altLang="ja-JP" sz="2400" b="1" dirty="0" smtClean="0">
              <a:latin typeface="Meiryo UI" pitchFamily="50" charset="-128"/>
              <a:ea typeface="Meiryo UI" pitchFamily="50" charset="-128"/>
              <a:cs typeface="Meiryo UI" pitchFamily="50" charset="-128"/>
            </a:endParaRPr>
          </a:p>
          <a:p>
            <a:pPr>
              <a:lnSpc>
                <a:spcPct val="135000"/>
              </a:lnSpc>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「行動にまとまりがなく危険」</a:t>
            </a:r>
            <a:endParaRPr lang="en-US" altLang="ja-JP" sz="2400" b="1" dirty="0" smtClean="0">
              <a:latin typeface="Meiryo UI" pitchFamily="50" charset="-128"/>
              <a:ea typeface="Meiryo UI" pitchFamily="50" charset="-128"/>
              <a:cs typeface="Meiryo UI" pitchFamily="50" charset="-128"/>
            </a:endParaRPr>
          </a:p>
          <a:p>
            <a:pPr>
              <a:lnSpc>
                <a:spcPct val="135000"/>
              </a:lnSpc>
              <a:spcBef>
                <a:spcPts val="180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家族から</a:t>
            </a:r>
            <a:endParaRPr lang="en-US" altLang="ja-JP" sz="2400" b="1" dirty="0" smtClean="0">
              <a:latin typeface="Meiryo UI" pitchFamily="50" charset="-128"/>
              <a:ea typeface="Meiryo UI" pitchFamily="50" charset="-128"/>
              <a:cs typeface="Meiryo UI" pitchFamily="50" charset="-128"/>
            </a:endParaRPr>
          </a:p>
          <a:p>
            <a:pPr>
              <a:lnSpc>
                <a:spcPct val="135000"/>
              </a:lnSpc>
              <a:spcBef>
                <a:spcPts val="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「入院してから、家族の顔が分からなくなった」</a:t>
            </a:r>
            <a:endParaRPr lang="en-US" altLang="ja-JP" sz="2400" b="1" dirty="0" smtClean="0">
              <a:latin typeface="Meiryo UI" pitchFamily="50" charset="-128"/>
              <a:ea typeface="Meiryo UI" pitchFamily="50" charset="-128"/>
              <a:cs typeface="Meiryo UI" pitchFamily="50" charset="-128"/>
            </a:endParaRPr>
          </a:p>
          <a:p>
            <a:pPr>
              <a:lnSpc>
                <a:spcPct val="135000"/>
              </a:lnSpc>
              <a:spcBef>
                <a:spcPts val="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「入院してから忘れっぽい」</a:t>
            </a:r>
            <a:endParaRPr lang="en-US" altLang="ja-JP" sz="2400" b="1" dirty="0" smtClean="0">
              <a:latin typeface="Meiryo UI" pitchFamily="50" charset="-128"/>
              <a:ea typeface="Meiryo UI" pitchFamily="50" charset="-128"/>
              <a:cs typeface="Meiryo UI" pitchFamily="50" charset="-128"/>
            </a:endParaRPr>
          </a:p>
          <a:p>
            <a:pPr>
              <a:lnSpc>
                <a:spcPct val="135000"/>
              </a:lnSpc>
              <a:spcBef>
                <a:spcPts val="0"/>
              </a:spcBef>
            </a:pPr>
            <a:r>
              <a:rPr lang="ja-JP" altLang="en-US" sz="2400" b="1" dirty="0">
                <a:latin typeface="Meiryo UI" pitchFamily="50" charset="-128"/>
                <a:ea typeface="Meiryo UI" pitchFamily="50" charset="-128"/>
                <a:cs typeface="Meiryo UI" pitchFamily="50" charset="-128"/>
              </a:rPr>
              <a:t> </a:t>
            </a:r>
            <a:r>
              <a:rPr lang="ja-JP" altLang="en-US" sz="2400" b="1" dirty="0" smtClean="0">
                <a:latin typeface="Meiryo UI" pitchFamily="50" charset="-128"/>
                <a:ea typeface="Meiryo UI" pitchFamily="50" charset="-128"/>
                <a:cs typeface="Meiryo UI" pitchFamily="50" charset="-128"/>
              </a:rPr>
              <a:t>    ・ 「昼間ずっと寝ていて、夜は寝ない」</a:t>
            </a:r>
            <a:endParaRPr lang="ja-JP" altLang="en-US" sz="24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6" y="939444"/>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右中かっこ 1"/>
          <p:cNvSpPr/>
          <p:nvPr/>
        </p:nvSpPr>
        <p:spPr bwMode="auto">
          <a:xfrm>
            <a:off x="5732059" y="1273749"/>
            <a:ext cx="504967" cy="1865236"/>
          </a:xfrm>
          <a:prstGeom prst="rightBrac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メモ 2"/>
          <p:cNvSpPr/>
          <p:nvPr/>
        </p:nvSpPr>
        <p:spPr bwMode="auto">
          <a:xfrm>
            <a:off x="6632811" y="1583140"/>
            <a:ext cx="2200829" cy="1555845"/>
          </a:xfrm>
          <a:prstGeom prst="foldedCorner">
            <a:avLst/>
          </a:prstGeom>
          <a:solidFill>
            <a:srgbClr val="FFFF99"/>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認知症の症状</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400" b="1" dirty="0">
                <a:latin typeface="Arial" charset="0"/>
              </a:rPr>
              <a:t>と</a:t>
            </a:r>
            <a:r>
              <a:rPr lang="ja-JP" altLang="en-US" sz="2400" b="1" dirty="0" smtClean="0">
                <a:latin typeface="Arial" charset="0"/>
              </a:rPr>
              <a:t>してせん妄を</a:t>
            </a:r>
            <a:endParaRPr lang="en-US" altLang="ja-JP" sz="2400" b="1" dirty="0" smtClean="0">
              <a:latin typeface="Arial" charset="0"/>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smtClean="0">
                <a:ln>
                  <a:noFill/>
                </a:ln>
                <a:solidFill>
                  <a:schemeClr val="tx1"/>
                </a:solidFill>
                <a:latin typeface="Arial" charset="0"/>
                <a:ea typeface="ＭＳ Ｐゴシック" pitchFamily="50" charset="-128"/>
              </a:rPr>
              <a:t>見逃さない</a:t>
            </a:r>
            <a:endParaRPr kumimoji="1" lang="en-US" altLang="ja-JP" sz="2400" b="1" i="0" u="none" strike="noStrike" cap="none" normalizeH="0" baseline="0" dirty="0" smtClean="0">
              <a:ln>
                <a:noFill/>
              </a:ln>
              <a:solidFill>
                <a:schemeClr val="tx1"/>
              </a:solidFill>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98</a:t>
            </a:fld>
            <a:endParaRPr lang="en-US" altLang="ja-JP"/>
          </a:p>
        </p:txBody>
      </p:sp>
    </p:spTree>
    <p:extLst>
      <p:ext uri="{BB962C8B-B14F-4D97-AF65-F5344CB8AC3E}">
        <p14:creationId xmlns:p14="http://schemas.microsoft.com/office/powerpoint/2010/main" val="26515320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585585" y="314726"/>
            <a:ext cx="5926790"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200" b="1" dirty="0" smtClean="0">
                <a:latin typeface="Meiryo UI" pitchFamily="50" charset="-128"/>
                <a:ea typeface="Meiryo UI" pitchFamily="50" charset="-128"/>
                <a:cs typeface="Meiryo UI" pitchFamily="50" charset="-128"/>
              </a:rPr>
              <a:t>せん</a:t>
            </a:r>
            <a:r>
              <a:rPr lang="ja-JP" altLang="en-US" sz="3200" b="1" dirty="0">
                <a:latin typeface="Meiryo UI" pitchFamily="50" charset="-128"/>
                <a:ea typeface="Meiryo UI" pitchFamily="50" charset="-128"/>
                <a:cs typeface="Meiryo UI" pitchFamily="50" charset="-128"/>
              </a:rPr>
              <a:t>妄</a:t>
            </a:r>
            <a:r>
              <a:rPr lang="ja-JP" altLang="en-US" sz="3200" b="1" dirty="0" smtClean="0">
                <a:latin typeface="Meiryo UI" pitchFamily="50" charset="-128"/>
                <a:ea typeface="Meiryo UI" pitchFamily="50" charset="-128"/>
                <a:cs typeface="Meiryo UI" pitchFamily="50" charset="-128"/>
              </a:rPr>
              <a:t>の評価：原因の検索</a:t>
            </a:r>
            <a:endParaRPr lang="en-US" altLang="ja-JP" sz="2400" b="1" dirty="0">
              <a:latin typeface="Meiryo UI" pitchFamily="50" charset="-128"/>
              <a:ea typeface="Meiryo UI" pitchFamily="50" charset="-128"/>
              <a:cs typeface="Meiryo UI" pitchFamily="50" charset="-128"/>
            </a:endParaRPr>
          </a:p>
        </p:txBody>
      </p:sp>
      <p:sp>
        <p:nvSpPr>
          <p:cNvPr id="4099" name="コンテンツ プレースホルダ 2"/>
          <p:cNvSpPr>
            <a:spLocks/>
          </p:cNvSpPr>
          <p:nvPr/>
        </p:nvSpPr>
        <p:spPr bwMode="auto">
          <a:xfrm>
            <a:off x="264318" y="1481267"/>
            <a:ext cx="7756634" cy="49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薬剤：● 睡眠導入薬、抗不安薬</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抗コリン作用のある薬剤</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せん妄を</a:t>
            </a:r>
            <a:r>
              <a:rPr lang="ja-JP" altLang="en-US" sz="2600" b="1" dirty="0" smtClean="0">
                <a:solidFill>
                  <a:srgbClr val="7152BE"/>
                </a:solidFill>
                <a:latin typeface="Meiryo UI" pitchFamily="50" charset="-128"/>
                <a:ea typeface="Meiryo UI" pitchFamily="50" charset="-128"/>
                <a:cs typeface="Meiryo UI" pitchFamily="50" charset="-128"/>
              </a:rPr>
              <a:t>発症する直前に開始あるいは増量</a:t>
            </a:r>
            <a:r>
              <a:rPr lang="ja-JP" altLang="en-US" sz="2600" b="1" dirty="0" smtClean="0">
                <a:latin typeface="Meiryo UI" pitchFamily="50" charset="-128"/>
                <a:ea typeface="Meiryo UI" pitchFamily="50" charset="-128"/>
                <a:cs typeface="Meiryo UI" pitchFamily="50" charset="-128"/>
              </a:rPr>
              <a:t>して</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いる場合に疑う</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spcBef>
                <a:spcPts val="1800"/>
              </a:spcBef>
            </a:pPr>
            <a:r>
              <a:rPr lang="ja-JP" altLang="en-US"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全身状態 ● 脱水</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ja-JP" altLang="en-US" sz="2600" b="1" dirty="0" smtClean="0">
                <a:latin typeface="Meiryo UI" pitchFamily="50" charset="-128"/>
                <a:ea typeface="Meiryo UI" pitchFamily="50" charset="-128"/>
                <a:cs typeface="Meiryo UI" pitchFamily="50" charset="-128"/>
              </a:rPr>
              <a:t>               ● 感染</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低酸素血症</a:t>
            </a:r>
            <a:endParaRPr lang="en-US" altLang="ja-JP" sz="2600" b="1" dirty="0" smtClean="0">
              <a:latin typeface="Meiryo UI" pitchFamily="50" charset="-128"/>
              <a:ea typeface="Meiryo UI" pitchFamily="50" charset="-128"/>
              <a:cs typeface="Meiryo UI" pitchFamily="50" charset="-128"/>
            </a:endParaRPr>
          </a:p>
          <a:p>
            <a:pPr marL="342900" indent="-342900">
              <a:lnSpc>
                <a:spcPct val="135000"/>
              </a:lnSpc>
            </a:pPr>
            <a:r>
              <a:rPr lang="en-US" altLang="ja-JP" sz="2600" b="1" dirty="0">
                <a:latin typeface="Meiryo UI" pitchFamily="50" charset="-128"/>
                <a:ea typeface="Meiryo UI" pitchFamily="50" charset="-128"/>
                <a:cs typeface="Meiryo UI" pitchFamily="50" charset="-128"/>
              </a:rPr>
              <a:t>	</a:t>
            </a:r>
            <a:r>
              <a:rPr lang="ja-JP" altLang="en-US" sz="2600" b="1" dirty="0" smtClean="0">
                <a:latin typeface="Meiryo UI" pitchFamily="50" charset="-128"/>
                <a:ea typeface="Meiryo UI" pitchFamily="50" charset="-128"/>
                <a:cs typeface="Meiryo UI" pitchFamily="50" charset="-128"/>
              </a:rPr>
              <a:t>            ● 腎機能障害       などを確認する</a:t>
            </a:r>
            <a:endParaRPr lang="ja-JP" altLang="en-US" sz="2600" b="1" dirty="0">
              <a:latin typeface="Meiryo UI" pitchFamily="50" charset="-128"/>
              <a:ea typeface="Meiryo UI" pitchFamily="50" charset="-128"/>
              <a:cs typeface="Meiryo UI" pitchFamily="50" charset="-128"/>
            </a:endParaRPr>
          </a:p>
        </p:txBody>
      </p:sp>
      <p:sp>
        <p:nvSpPr>
          <p:cNvPr id="44" name="Rectangle 3"/>
          <p:cNvSpPr>
            <a:spLocks noChangeArrowheads="1"/>
          </p:cNvSpPr>
          <p:nvPr/>
        </p:nvSpPr>
        <p:spPr bwMode="auto">
          <a:xfrm>
            <a:off x="264318" y="998562"/>
            <a:ext cx="8569325" cy="118236"/>
          </a:xfrm>
          <a:prstGeom prst="rect">
            <a:avLst/>
          </a:prstGeom>
          <a:gradFill rotWithShape="1">
            <a:gsLst>
              <a:gs pos="0">
                <a:srgbClr val="E4DEF2"/>
              </a:gs>
              <a:gs pos="100000">
                <a:srgbClr val="8A71C9"/>
              </a:gs>
            </a:gsLst>
            <a:lin ang="0" scaled="1"/>
          </a:gradFill>
          <a:ln>
            <a:noFill/>
          </a:ln>
          <a:extLst/>
        </p:spPr>
        <p:txBody>
          <a:bodyPr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右中かっこ 1"/>
          <p:cNvSpPr/>
          <p:nvPr/>
        </p:nvSpPr>
        <p:spPr bwMode="auto">
          <a:xfrm>
            <a:off x="7301552" y="1337481"/>
            <a:ext cx="719400" cy="4926841"/>
          </a:xfrm>
          <a:prstGeom prst="rightBrac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 name="メモ 2"/>
          <p:cNvSpPr/>
          <p:nvPr/>
        </p:nvSpPr>
        <p:spPr bwMode="auto">
          <a:xfrm>
            <a:off x="8297838" y="2442948"/>
            <a:ext cx="641445" cy="2715905"/>
          </a:xfrm>
          <a:prstGeom prst="foldedCorner">
            <a:avLst/>
          </a:prstGeom>
          <a:solidFill>
            <a:srgbClr val="FFFF99"/>
          </a:solid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altLang="ja-JP" sz="2800" b="1" dirty="0" smtClean="0">
                <a:latin typeface="Arial" charset="0"/>
              </a:rPr>
              <a:t>3</a:t>
            </a:r>
            <a:r>
              <a:rPr lang="ja-JP" altLang="en-US" sz="2800" b="1" dirty="0" smtClean="0">
                <a:latin typeface="Arial" charset="0"/>
              </a:rPr>
              <a:t>　直接因子</a:t>
            </a:r>
            <a:endParaRPr kumimoji="1" lang="ja-JP" altLang="en-US" sz="2800" b="1" i="0" u="none" strike="noStrike" cap="none" normalizeH="0" baseline="0" dirty="0" smtClean="0">
              <a:ln>
                <a:noFill/>
              </a:ln>
              <a:solidFill>
                <a:schemeClr val="tx1"/>
              </a:solidFill>
              <a:latin typeface="Arial" charset="0"/>
              <a:ea typeface="ＭＳ Ｐゴシック" pitchFamily="50" charset="-128"/>
            </a:endParaRPr>
          </a:p>
        </p:txBody>
      </p:sp>
      <p:sp>
        <p:nvSpPr>
          <p:cNvPr id="4" name="スライド番号プレースホルダー 3"/>
          <p:cNvSpPr>
            <a:spLocks noGrp="1"/>
          </p:cNvSpPr>
          <p:nvPr>
            <p:ph type="sldNum" sz="quarter" idx="12"/>
          </p:nvPr>
        </p:nvSpPr>
        <p:spPr/>
        <p:txBody>
          <a:bodyPr/>
          <a:lstStyle/>
          <a:p>
            <a:pPr>
              <a:defRPr/>
            </a:pPr>
            <a:fld id="{D76BDD78-7D16-481F-8A75-0A02351D7BF2}" type="slidenum">
              <a:rPr lang="en-US" altLang="ja-JP" smtClean="0"/>
              <a:pPr>
                <a:defRPr/>
              </a:pPr>
              <a:t>99</a:t>
            </a:fld>
            <a:endParaRPr lang="en-US" altLang="ja-JP"/>
          </a:p>
        </p:txBody>
      </p:sp>
    </p:spTree>
    <p:extLst>
      <p:ext uri="{BB962C8B-B14F-4D97-AF65-F5344CB8AC3E}">
        <p14:creationId xmlns:p14="http://schemas.microsoft.com/office/powerpoint/2010/main" val="33062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32247</TotalTime>
  <Words>15005</Words>
  <Application>Microsoft Office PowerPoint</Application>
  <PresentationFormat>画面に合わせる (4:3)</PresentationFormat>
  <Paragraphs>1606</Paragraphs>
  <Slides>113</Slides>
  <Notes>67</Notes>
  <HiddenSlides>0</HiddenSlides>
  <MMClips>0</MMClips>
  <ScaleCrop>false</ScaleCrop>
  <HeadingPairs>
    <vt:vector size="4" baseType="variant">
      <vt:variant>
        <vt:lpstr>テーマ</vt:lpstr>
      </vt:variant>
      <vt:variant>
        <vt:i4>6</vt:i4>
      </vt:variant>
      <vt:variant>
        <vt:lpstr>スライド タイトル</vt:lpstr>
      </vt:variant>
      <vt:variant>
        <vt:i4>113</vt:i4>
      </vt:variant>
    </vt:vector>
  </HeadingPairs>
  <TitlesOfParts>
    <vt:vector size="119" baseType="lpstr">
      <vt:lpstr>標準デザイン</vt:lpstr>
      <vt:lpstr>1_Office ​​テーマ</vt:lpstr>
      <vt:lpstr>Office テーマ</vt:lpstr>
      <vt:lpstr>Office ​​テーマ</vt:lpstr>
      <vt:lpstr>1_Office テーマ</vt:lpstr>
      <vt:lpstr>2_Office テーマ</vt:lpstr>
      <vt:lpstr>看護職員 認知症対応力向上研修</vt:lpstr>
      <vt:lpstr>看護職員認知症対応力向上研修 はじめに</vt:lpstr>
      <vt:lpstr>PowerPoint プレゼンテーション</vt:lpstr>
      <vt:lpstr>PowerPoint プレゼンテーション</vt:lpstr>
      <vt:lpstr>認知症施策の方向性について</vt:lpstr>
      <vt:lpstr>PowerPoint プレゼンテーション</vt:lpstr>
      <vt:lpstr>PowerPoint プレゼンテーション</vt:lpstr>
      <vt:lpstr>認知症とは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アルツハイマー病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レビー小体型認知症</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改めて、認知症の症状を考える。</vt:lpstr>
      <vt:lpstr>PowerPoint プレゼンテーション</vt:lpstr>
      <vt:lpstr>PowerPoint プレゼンテーション</vt:lpstr>
      <vt:lpstr>前頭側頭型認知症～ピック病～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認知症を知るための3つの層</vt:lpstr>
      <vt:lpstr>認知症を知るための3つの層</vt:lpstr>
      <vt:lpstr>主な認知症の原因（四大認知症）</vt:lpstr>
      <vt:lpstr>PowerPoint プレゼンテーション</vt:lpstr>
      <vt:lpstr>仮性球麻痺と脳血管性パーキンソン症候群</vt:lpstr>
      <vt:lpstr>認知症を知るための3つの層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中核症状とBPSD</vt:lpstr>
      <vt:lpstr>BPSDを疑う場合</vt:lpstr>
      <vt:lpstr>認知症の治療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認知症のアセスメント用尺度</vt:lpstr>
      <vt:lpstr>治療の途中で認知症を疑う</vt:lpstr>
      <vt:lpstr>治療を安全に進めるために確認したいこと</vt:lpstr>
      <vt:lpstr>急性期病院における認知症の治療・ケア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意思決定支援</vt:lpstr>
      <vt:lpstr>意思決定支援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認知症とせん妄の比較</vt:lpstr>
      <vt:lpstr>せん妄の治療</vt:lpstr>
      <vt:lpstr>抑 制</vt:lpstr>
      <vt:lpstr>倫理原則</vt:lpstr>
      <vt:lpstr>PowerPoint プレゼンテーション</vt:lpstr>
      <vt:lpstr>PowerPoint プレゼンテーション</vt:lpstr>
      <vt:lpstr>PowerPoint プレゼンテーション</vt:lpstr>
      <vt:lpstr>知っておきたい老年期看護の知識  「老年期うつ病」と「認知症」</vt:lpstr>
      <vt:lpstr>老年期のうつ病は多い？</vt:lpstr>
      <vt:lpstr>PowerPoint プレゼンテーション</vt:lpstr>
      <vt:lpstr>PowerPoint プレゼンテーション</vt:lpstr>
      <vt:lpstr>PowerPoint プレゼンテーション</vt:lpstr>
      <vt:lpstr>PowerPoint プレゼンテーション</vt:lpstr>
      <vt:lpstr>（グループワーク）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mieken</cp:lastModifiedBy>
  <cp:revision>1036</cp:revision>
  <cp:lastPrinted>2016-11-21T00:25:23Z</cp:lastPrinted>
  <dcterms:created xsi:type="dcterms:W3CDTF">2004-06-29T16:14:50Z</dcterms:created>
  <dcterms:modified xsi:type="dcterms:W3CDTF">2016-12-22T00:46:20Z</dcterms:modified>
</cp:coreProperties>
</file>