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709" r:id="rId2"/>
    <p:sldMasterId id="2147483879" r:id="rId3"/>
  </p:sldMasterIdLst>
  <p:notesMasterIdLst>
    <p:notesMasterId r:id="rId12"/>
  </p:notesMasterIdLst>
  <p:sldIdLst>
    <p:sldId id="402" r:id="rId4"/>
    <p:sldId id="397" r:id="rId5"/>
    <p:sldId id="400" r:id="rId6"/>
    <p:sldId id="401" r:id="rId7"/>
    <p:sldId id="389" r:id="rId8"/>
    <p:sldId id="396" r:id="rId9"/>
    <p:sldId id="399" r:id="rId10"/>
    <p:sldId id="395" r:id="rId11"/>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7E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279" autoAdjust="0"/>
    <p:restoredTop sz="97122" autoAdjust="0"/>
  </p:normalViewPr>
  <p:slideViewPr>
    <p:cSldViewPr snapToGrid="0">
      <p:cViewPr>
        <p:scale>
          <a:sx n="70" d="100"/>
          <a:sy n="70" d="100"/>
        </p:scale>
        <p:origin x="-1152" y="-198"/>
      </p:cViewPr>
      <p:guideLst>
        <p:guide orient="horz" pos="2478"/>
        <p:guide pos="312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6967"/>
          </a:xfrm>
          <a:prstGeom prst="rect">
            <a:avLst/>
          </a:prstGeom>
        </p:spPr>
        <p:txBody>
          <a:bodyPr vert="horz" lIns="91433" tIns="45716" rIns="91433"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0"/>
            <a:ext cx="2949787" cy="496967"/>
          </a:xfrm>
          <a:prstGeom prst="rect">
            <a:avLst/>
          </a:prstGeom>
        </p:spPr>
        <p:txBody>
          <a:bodyPr vert="horz" lIns="91433" tIns="45716" rIns="91433" bIns="45716" rtlCol="0"/>
          <a:lstStyle>
            <a:lvl1pPr algn="r">
              <a:defRPr sz="1200"/>
            </a:lvl1pPr>
          </a:lstStyle>
          <a:p>
            <a:fld id="{D0370BEF-04CE-4BDA-A647-B4B63D192A38}" type="datetimeFigureOut">
              <a:rPr kumimoji="1" lang="ja-JP" altLang="en-US" smtClean="0"/>
              <a:pPr/>
              <a:t>2016/10/11</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33" tIns="45716" rIns="91433" bIns="45716" rtlCol="0" anchor="ctr"/>
          <a:lstStyle/>
          <a:p>
            <a:endParaRPr lang="ja-JP" altLang="en-US"/>
          </a:p>
        </p:txBody>
      </p:sp>
      <p:sp>
        <p:nvSpPr>
          <p:cNvPr id="5" name="ノート プレースホルダー 4"/>
          <p:cNvSpPr>
            <a:spLocks noGrp="1"/>
          </p:cNvSpPr>
          <p:nvPr>
            <p:ph type="body" sz="quarter" idx="3"/>
          </p:nvPr>
        </p:nvSpPr>
        <p:spPr>
          <a:xfrm>
            <a:off x="680721" y="4721187"/>
            <a:ext cx="5445760" cy="4472702"/>
          </a:xfrm>
          <a:prstGeom prst="rect">
            <a:avLst/>
          </a:prstGeom>
        </p:spPr>
        <p:txBody>
          <a:bodyPr vert="horz" lIns="91433" tIns="45716" rIns="91433" bIns="45716"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6"/>
            <a:ext cx="2949787" cy="496967"/>
          </a:xfrm>
          <a:prstGeom prst="rect">
            <a:avLst/>
          </a:prstGeom>
        </p:spPr>
        <p:txBody>
          <a:bodyPr vert="horz" lIns="91433" tIns="45716" rIns="91433"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6"/>
            <a:ext cx="2949787" cy="496967"/>
          </a:xfrm>
          <a:prstGeom prst="rect">
            <a:avLst/>
          </a:prstGeom>
        </p:spPr>
        <p:txBody>
          <a:bodyPr vert="horz" lIns="91433" tIns="45716" rIns="91433" bIns="45716" rtlCol="0" anchor="b"/>
          <a:lstStyle>
            <a:lvl1pPr algn="r">
              <a:defRPr sz="1200"/>
            </a:lvl1pPr>
          </a:lstStyle>
          <a:p>
            <a:fld id="{46F842AE-3295-45B3-93F0-E3FFFE4BC0DD}" type="slidenum">
              <a:rPr kumimoji="1" lang="ja-JP" altLang="en-US" smtClean="0"/>
              <a:pPr/>
              <a:t>‹#›</a:t>
            </a:fld>
            <a:endParaRPr kumimoji="1" lang="ja-JP" altLang="en-US"/>
          </a:p>
        </p:txBody>
      </p:sp>
    </p:spTree>
    <p:extLst>
      <p:ext uri="{BB962C8B-B14F-4D97-AF65-F5344CB8AC3E}">
        <p14:creationId xmlns:p14="http://schemas.microsoft.com/office/powerpoint/2010/main" val="276146400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6F842AE-3295-45B3-93F0-E3FFFE4BC0DD}" type="slidenum">
              <a:rPr lang="ja-JP" altLang="en-US" smtClean="0">
                <a:solidFill>
                  <a:prstClr val="black"/>
                </a:solidFill>
              </a:rPr>
              <a:pPr/>
              <a:t>2</a:t>
            </a:fld>
            <a:endParaRPr lang="ja-JP" altLang="en-US">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6F842AE-3295-45B3-93F0-E3FFFE4BC0DD}" type="slidenum">
              <a:rPr lang="ja-JP" altLang="en-US" smtClean="0">
                <a:solidFill>
                  <a:prstClr val="black"/>
                </a:solidFill>
              </a:rPr>
              <a:pPr/>
              <a:t>3</a:t>
            </a:fld>
            <a:endParaRPr lang="ja-JP" altLang="en-US">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6F842AE-3295-45B3-93F0-E3FFFE4BC0DD}" type="slidenum">
              <a:rPr lang="ja-JP" altLang="en-US" smtClean="0">
                <a:solidFill>
                  <a:prstClr val="black"/>
                </a:solidFill>
              </a:rPr>
              <a:pPr/>
              <a:t>4</a:t>
            </a:fld>
            <a:endParaRPr lang="ja-JP" altLang="en-US">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6F842AE-3295-45B3-93F0-E3FFFE4BC0DD}" type="slidenum">
              <a:rPr lang="ja-JP" altLang="en-US" smtClean="0">
                <a:solidFill>
                  <a:prstClr val="black"/>
                </a:solidFill>
              </a:rPr>
              <a:pPr/>
              <a:t>5</a:t>
            </a:fld>
            <a:endParaRPr lang="ja-JP" altLang="en-US">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6F842AE-3295-45B3-93F0-E3FFFE4BC0DD}" type="slidenum">
              <a:rPr lang="ja-JP" altLang="en-US" smtClean="0">
                <a:solidFill>
                  <a:prstClr val="black"/>
                </a:solidFill>
              </a:rPr>
              <a:pPr/>
              <a:t>6</a:t>
            </a:fld>
            <a:endParaRPr lang="ja-JP" altLang="en-US">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6F842AE-3295-45B3-93F0-E3FFFE4BC0DD}" type="slidenum">
              <a:rPr lang="ja-JP" altLang="en-US" smtClean="0">
                <a:solidFill>
                  <a:prstClr val="black"/>
                </a:solidFill>
              </a:rPr>
              <a:pPr/>
              <a:t>8</a:t>
            </a:fld>
            <a:endParaRPr lang="ja-JP" alt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84"/>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FDA2FB35-6735-4DC2-BB3A-83C3A85E255A}" type="datetime1">
              <a:rPr kumimoji="1" lang="ja-JP" altLang="en-US" smtClean="0"/>
              <a:t>2016/10/11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33CB395-E86B-4F4F-9965-4DBCD77992C0}" type="datetime1">
              <a:rPr kumimoji="1" lang="ja-JP" altLang="en-US" smtClean="0"/>
              <a:t>2016/10/11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73"/>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73"/>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88FED009-5DC2-40A1-87BB-F903203790D9}" type="datetime1">
              <a:rPr kumimoji="1" lang="ja-JP" altLang="en-US" smtClean="0"/>
              <a:t>2016/10/11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Line 7"/>
          <p:cNvSpPr>
            <a:spLocks noChangeShapeType="1"/>
          </p:cNvSpPr>
          <p:nvPr/>
        </p:nvSpPr>
        <p:spPr bwMode="gray">
          <a:xfrm>
            <a:off x="415946" y="6591300"/>
            <a:ext cx="9051925" cy="0"/>
          </a:xfrm>
          <a:prstGeom prst="line">
            <a:avLst/>
          </a:prstGeom>
          <a:noFill/>
          <a:ln w="9525">
            <a:solidFill>
              <a:schemeClr val="bg2"/>
            </a:solidFill>
            <a:round/>
            <a:headEnd/>
            <a:tailEnd/>
          </a:ln>
          <a:extLst/>
        </p:spPr>
        <p:txBody>
          <a:bodyPr wrap="none" anchor="ctr"/>
          <a:lstStyle/>
          <a:p>
            <a:pPr fontAlgn="base">
              <a:spcBef>
                <a:spcPct val="0"/>
              </a:spcBef>
              <a:spcAft>
                <a:spcPct val="0"/>
              </a:spcAft>
              <a:defRPr/>
            </a:pPr>
            <a:endParaRPr lang="ja-JP" altLang="en-US" sz="1400">
              <a:solidFill>
                <a:srgbClr val="000000"/>
              </a:solidFill>
            </a:endParaRPr>
          </a:p>
        </p:txBody>
      </p:sp>
      <p:sp>
        <p:nvSpPr>
          <p:cNvPr id="5" name="nakah_line"/>
          <p:cNvSpPr>
            <a:spLocks noChangeShapeType="1"/>
          </p:cNvSpPr>
          <p:nvPr/>
        </p:nvSpPr>
        <p:spPr bwMode="gray">
          <a:xfrm>
            <a:off x="415946" y="3429000"/>
            <a:ext cx="9051925" cy="1588"/>
          </a:xfrm>
          <a:prstGeom prst="line">
            <a:avLst/>
          </a:prstGeom>
          <a:noFill/>
          <a:ln w="12700">
            <a:solidFill>
              <a:schemeClr val="bg2"/>
            </a:solidFill>
            <a:round/>
            <a:headEnd/>
            <a:tailEnd/>
          </a:ln>
          <a:extLst/>
        </p:spPr>
        <p:txBody>
          <a:bodyPr lIns="0" tIns="0" rIns="0" bIns="0" anchor="ctr"/>
          <a:lstStyle/>
          <a:p>
            <a:pPr fontAlgn="base">
              <a:spcBef>
                <a:spcPct val="0"/>
              </a:spcBef>
              <a:spcAft>
                <a:spcPct val="0"/>
              </a:spcAft>
              <a:defRPr/>
            </a:pPr>
            <a:endParaRPr lang="ja-JP" altLang="en-US" sz="1400">
              <a:solidFill>
                <a:srgbClr val="000000"/>
              </a:solidFill>
            </a:endParaRPr>
          </a:p>
        </p:txBody>
      </p:sp>
      <p:sp>
        <p:nvSpPr>
          <p:cNvPr id="6" name="Line 11"/>
          <p:cNvSpPr>
            <a:spLocks noChangeShapeType="1"/>
          </p:cNvSpPr>
          <p:nvPr/>
        </p:nvSpPr>
        <p:spPr bwMode="gray">
          <a:xfrm>
            <a:off x="415946" y="2781300"/>
            <a:ext cx="9051925" cy="1588"/>
          </a:xfrm>
          <a:prstGeom prst="line">
            <a:avLst/>
          </a:prstGeom>
          <a:noFill/>
          <a:ln w="12700">
            <a:solidFill>
              <a:schemeClr val="bg2"/>
            </a:solidFill>
            <a:round/>
            <a:headEnd/>
            <a:tailEnd/>
          </a:ln>
          <a:extLst/>
        </p:spPr>
        <p:txBody>
          <a:bodyPr lIns="0" tIns="0" rIns="0" bIns="0" anchor="ctr"/>
          <a:lstStyle/>
          <a:p>
            <a:pPr fontAlgn="base">
              <a:spcBef>
                <a:spcPct val="0"/>
              </a:spcBef>
              <a:spcAft>
                <a:spcPct val="0"/>
              </a:spcAft>
              <a:defRPr/>
            </a:pPr>
            <a:endParaRPr lang="ja-JP" altLang="en-US" sz="1400">
              <a:solidFill>
                <a:srgbClr val="000000"/>
              </a:solidFill>
            </a:endParaRPr>
          </a:p>
        </p:txBody>
      </p:sp>
      <p:pic>
        <p:nvPicPr>
          <p:cNvPr id="7" name="Picture 16" descr="ヨコカラー中用"/>
          <p:cNvPicPr>
            <a:picLocks noChangeAspect="1" noChangeArrowheads="1"/>
          </p:cNvPicPr>
          <p:nvPr/>
        </p:nvPicPr>
        <p:blipFill>
          <a:blip r:embed="rId2" cstate="print"/>
          <a:srcRect/>
          <a:stretch>
            <a:fillRect/>
          </a:stretch>
        </p:blipFill>
        <p:spPr bwMode="gray">
          <a:xfrm>
            <a:off x="406400" y="188913"/>
            <a:ext cx="9080500" cy="195262"/>
          </a:xfrm>
          <a:prstGeom prst="rect">
            <a:avLst/>
          </a:prstGeom>
          <a:noFill/>
          <a:ln w="9525">
            <a:noFill/>
            <a:miter lim="800000"/>
            <a:headEnd/>
            <a:tailEnd/>
          </a:ln>
        </p:spPr>
      </p:pic>
      <p:sp>
        <p:nvSpPr>
          <p:cNvPr id="1249294" name="Rectangle 14"/>
          <p:cNvSpPr>
            <a:spLocks noGrp="1" noChangeArrowheads="1"/>
          </p:cNvSpPr>
          <p:nvPr>
            <p:ph type="subTitle" idx="1"/>
          </p:nvPr>
        </p:nvSpPr>
        <p:spPr>
          <a:xfrm>
            <a:off x="1497034" y="4005264"/>
            <a:ext cx="6911975" cy="215444"/>
          </a:xfrm>
          <a:extLst/>
        </p:spPr>
        <p:txBody>
          <a:bodyPr/>
          <a:lstStyle>
            <a:lvl1pPr>
              <a:defRPr sz="1400"/>
            </a:lvl1pPr>
          </a:lstStyle>
          <a:p>
            <a:pPr lvl="0"/>
            <a:r>
              <a:rPr lang="ja-JP" altLang="en-US" noProof="0" smtClean="0"/>
              <a:t>マスター サブタイトルの書式設定</a:t>
            </a:r>
          </a:p>
        </p:txBody>
      </p:sp>
      <p:sp>
        <p:nvSpPr>
          <p:cNvPr id="1249295" name="Rectangle 15"/>
          <p:cNvSpPr>
            <a:spLocks noGrp="1" noChangeArrowheads="1"/>
          </p:cNvSpPr>
          <p:nvPr>
            <p:ph type="ctrTitle"/>
          </p:nvPr>
        </p:nvSpPr>
        <p:spPr>
          <a:xfrm>
            <a:off x="636609" y="2781300"/>
            <a:ext cx="8637587" cy="647700"/>
          </a:xfrm>
          <a:extLst/>
        </p:spPr>
        <p:txBody>
          <a:bodyPr lIns="0" bIns="0" anchor="ctr"/>
          <a:lstStyle>
            <a:lvl1pPr algn="ctr">
              <a:defRPr kumimoji="0"/>
            </a:lvl1pPr>
          </a:lstStyle>
          <a:p>
            <a:pPr lvl="0"/>
            <a:r>
              <a:rPr lang="ja-JP" altLang="en-US" noProof="0" smtClean="0"/>
              <a:t>マスタ タイトルの書式設定</a:t>
            </a:r>
            <a:endParaRPr lang="en-US" noProof="0" smtClean="0"/>
          </a:p>
        </p:txBody>
      </p:sp>
      <p:sp>
        <p:nvSpPr>
          <p:cNvPr id="8" name="Rectangle 6"/>
          <p:cNvSpPr>
            <a:spLocks noGrp="1" noChangeArrowheads="1"/>
          </p:cNvSpPr>
          <p:nvPr>
            <p:ph type="ftr" sz="quarter" idx="10"/>
          </p:nvPr>
        </p:nvSpPr>
        <p:spPr/>
        <p:txBody>
          <a:bodyPr/>
          <a:lstStyle>
            <a:lvl1pPr>
              <a:defRPr/>
            </a:lvl1pPr>
          </a:lstStyle>
          <a:p>
            <a:pPr>
              <a:defRPr/>
            </a:pPr>
            <a:endParaRPr lang="en-US" altLang="ja-JP"/>
          </a:p>
        </p:txBody>
      </p:sp>
      <p:sp>
        <p:nvSpPr>
          <p:cNvPr id="9" name="Rectangle 12"/>
          <p:cNvSpPr>
            <a:spLocks noGrp="1" noChangeArrowheads="1"/>
          </p:cNvSpPr>
          <p:nvPr>
            <p:ph type="sldNum" sz="quarter" idx="11"/>
          </p:nvPr>
        </p:nvSpPr>
        <p:spPr/>
        <p:txBody>
          <a:bodyPr/>
          <a:lstStyle>
            <a:lvl1pPr>
              <a:defRPr/>
            </a:lvl1pPr>
          </a:lstStyle>
          <a:p>
            <a:pPr>
              <a:defRPr/>
            </a:pPr>
            <a:fld id="{86A28FA6-4EC5-404C-B8A2-BFCF4DDB761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06827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pPr>
              <a:defRPr/>
            </a:pPr>
            <a:fld id="{8B92674F-11DF-4CFD-AD53-E0A3792E98CC}" type="slidenum">
              <a:rPr lang="en-US" altLang="ja-JP">
                <a:solidFill>
                  <a:srgbClr val="000000"/>
                </a:solidFill>
              </a:rPr>
              <a:pPr>
                <a:defRPr/>
              </a:pPr>
              <a:t>‹#›</a:t>
            </a:fld>
            <a:endParaRPr lang="en-US" altLang="ja-JP">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4420540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40"/>
            <a:ext cx="84201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82638" y="4099157"/>
            <a:ext cx="8420100" cy="30777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Rectangle 6"/>
          <p:cNvSpPr>
            <a:spLocks noGrp="1" noChangeArrowheads="1"/>
          </p:cNvSpPr>
          <p:nvPr>
            <p:ph type="sldNum" sz="quarter" idx="10"/>
          </p:nvPr>
        </p:nvSpPr>
        <p:spPr>
          <a:ln/>
        </p:spPr>
        <p:txBody>
          <a:bodyPr/>
          <a:lstStyle>
            <a:lvl1pPr>
              <a:defRPr/>
            </a:lvl1pPr>
          </a:lstStyle>
          <a:p>
            <a:pPr>
              <a:defRPr/>
            </a:pPr>
            <a:fld id="{6625EB36-D20B-46EB-BB13-B736D5CA1E98}" type="slidenum">
              <a:rPr lang="en-US" altLang="ja-JP">
                <a:solidFill>
                  <a:srgbClr val="000000"/>
                </a:solidFill>
              </a:rPr>
              <a:pPr>
                <a:defRPr/>
              </a:pPr>
              <a:t>‹#›</a:t>
            </a:fld>
            <a:endParaRPr lang="en-US" altLang="ja-JP">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2467493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560388" y="1123951"/>
            <a:ext cx="4387850" cy="19082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5100641" y="1123951"/>
            <a:ext cx="4389437" cy="19082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sldNum" sz="quarter" idx="10"/>
          </p:nvPr>
        </p:nvSpPr>
        <p:spPr>
          <a:ln/>
        </p:spPr>
        <p:txBody>
          <a:bodyPr/>
          <a:lstStyle>
            <a:lvl1pPr>
              <a:defRPr/>
            </a:lvl1pPr>
          </a:lstStyle>
          <a:p>
            <a:pPr>
              <a:defRPr/>
            </a:pPr>
            <a:fld id="{40DF7164-3704-4C31-91C5-3792A9C2E155}" type="slidenum">
              <a:rPr lang="en-US" altLang="ja-JP">
                <a:solidFill>
                  <a:srgbClr val="000000"/>
                </a:solidFill>
              </a:rPr>
              <a:pPr>
                <a:defRPr/>
              </a:pPr>
              <a:t>‹#›</a:t>
            </a:fld>
            <a:endParaRPr lang="en-US" altLang="ja-JP">
              <a:solidFill>
                <a:srgbClr val="000000"/>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24471575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95300" y="1805543"/>
            <a:ext cx="4376738" cy="36933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95300" y="2174914"/>
            <a:ext cx="4376738" cy="166199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5032397" y="1805543"/>
            <a:ext cx="4378325" cy="36933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5032397" y="2174914"/>
            <a:ext cx="4378325" cy="166199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sldNum" sz="quarter" idx="10"/>
          </p:nvPr>
        </p:nvSpPr>
        <p:spPr>
          <a:ln/>
        </p:spPr>
        <p:txBody>
          <a:bodyPr/>
          <a:lstStyle>
            <a:lvl1pPr>
              <a:defRPr/>
            </a:lvl1pPr>
          </a:lstStyle>
          <a:p>
            <a:pPr>
              <a:defRPr/>
            </a:pPr>
            <a:fld id="{6D80253C-35D8-4A7B-A70E-4A87C2539439}" type="slidenum">
              <a:rPr lang="en-US" altLang="ja-JP">
                <a:solidFill>
                  <a:srgbClr val="000000"/>
                </a:solidFill>
              </a:rPr>
              <a:pPr>
                <a:defRPr/>
              </a:pPr>
              <a:t>‹#›</a:t>
            </a:fld>
            <a:endParaRPr lang="en-US" altLang="ja-JP">
              <a:solidFill>
                <a:srgbClr val="000000"/>
              </a:solidFill>
            </a:endParaRPr>
          </a:p>
        </p:txBody>
      </p:sp>
      <p:sp>
        <p:nvSpPr>
          <p:cNvPr id="8"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9970306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6"/>
          <p:cNvSpPr>
            <a:spLocks noGrp="1" noChangeArrowheads="1"/>
          </p:cNvSpPr>
          <p:nvPr>
            <p:ph type="sldNum" sz="quarter" idx="10"/>
          </p:nvPr>
        </p:nvSpPr>
        <p:spPr>
          <a:ln/>
        </p:spPr>
        <p:txBody>
          <a:bodyPr/>
          <a:lstStyle>
            <a:lvl1pPr>
              <a:defRPr/>
            </a:lvl1pPr>
          </a:lstStyle>
          <a:p>
            <a:pPr>
              <a:defRPr/>
            </a:pPr>
            <a:fld id="{11B5DD6C-237A-46F5-A6CC-32ADF5276304}" type="slidenum">
              <a:rPr lang="en-US" altLang="ja-JP">
                <a:solidFill>
                  <a:srgbClr val="000000"/>
                </a:solidFill>
              </a:rPr>
              <a:pPr>
                <a:defRPr/>
              </a:pPr>
              <a:t>‹#›</a:t>
            </a:fld>
            <a:endParaRPr lang="en-US" altLang="ja-JP">
              <a:solidFill>
                <a:srgbClr val="000000"/>
              </a:solidFill>
            </a:endParaRPr>
          </a:p>
        </p:txBody>
      </p:sp>
      <p:sp>
        <p:nvSpPr>
          <p:cNvPr id="4"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6859029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6E2ABD32-EB8A-4565-84FA-FE57A8E8B249}" type="slidenum">
              <a:rPr lang="en-US" altLang="ja-JP">
                <a:solidFill>
                  <a:srgbClr val="000000"/>
                </a:solidFill>
              </a:rPr>
              <a:pPr>
                <a:defRPr/>
              </a:pPr>
              <a:t>‹#›</a:t>
            </a:fld>
            <a:endParaRPr lang="en-US" altLang="ja-JP">
              <a:solidFill>
                <a:srgbClr val="000000"/>
              </a:solidFill>
            </a:endParaRPr>
          </a:p>
        </p:txBody>
      </p:sp>
      <p:sp>
        <p:nvSpPr>
          <p:cNvPr id="3"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9796722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8" y="273050"/>
            <a:ext cx="3259138" cy="1162050"/>
          </a:xfrm>
        </p:spPr>
        <p:txBody>
          <a:bodyPr/>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73499" y="273081"/>
            <a:ext cx="5537201" cy="219136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95308" y="1435101"/>
            <a:ext cx="3259138" cy="21544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6"/>
          <p:cNvSpPr>
            <a:spLocks noGrp="1" noChangeArrowheads="1"/>
          </p:cNvSpPr>
          <p:nvPr>
            <p:ph type="sldNum" sz="quarter" idx="10"/>
          </p:nvPr>
        </p:nvSpPr>
        <p:spPr>
          <a:ln/>
        </p:spPr>
        <p:txBody>
          <a:bodyPr/>
          <a:lstStyle>
            <a:lvl1pPr>
              <a:defRPr/>
            </a:lvl1pPr>
          </a:lstStyle>
          <a:p>
            <a:pPr>
              <a:defRPr/>
            </a:pPr>
            <a:fld id="{6D04AB16-7E12-44B6-86D5-331E0C6173BA}" type="slidenum">
              <a:rPr lang="en-US" altLang="ja-JP">
                <a:solidFill>
                  <a:srgbClr val="000000"/>
                </a:solidFill>
              </a:rPr>
              <a:pPr>
                <a:defRPr/>
              </a:pPr>
              <a:t>‹#›</a:t>
            </a:fld>
            <a:endParaRPr lang="en-US" altLang="ja-JP">
              <a:solidFill>
                <a:srgbClr val="000000"/>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6190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CF900A8E-610F-44AD-A025-5F5D6E944BFD}" type="datetime1">
              <a:rPr kumimoji="1" lang="ja-JP" altLang="en-US" smtClean="0"/>
              <a:t>2016/10/11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941513" y="612778"/>
            <a:ext cx="5943600" cy="49244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ー 3"/>
          <p:cNvSpPr>
            <a:spLocks noGrp="1"/>
          </p:cNvSpPr>
          <p:nvPr>
            <p:ph type="body" sz="half" idx="2"/>
          </p:nvPr>
        </p:nvSpPr>
        <p:spPr>
          <a:xfrm>
            <a:off x="1941513" y="5367338"/>
            <a:ext cx="5943600" cy="21544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6"/>
          <p:cNvSpPr>
            <a:spLocks noGrp="1" noChangeArrowheads="1"/>
          </p:cNvSpPr>
          <p:nvPr>
            <p:ph type="sldNum" sz="quarter" idx="10"/>
          </p:nvPr>
        </p:nvSpPr>
        <p:spPr>
          <a:ln/>
        </p:spPr>
        <p:txBody>
          <a:bodyPr/>
          <a:lstStyle>
            <a:lvl1pPr>
              <a:defRPr/>
            </a:lvl1pPr>
          </a:lstStyle>
          <a:p>
            <a:pPr>
              <a:defRPr/>
            </a:pPr>
            <a:fld id="{9E449149-3A65-4B88-89B1-B57666225BEF}" type="slidenum">
              <a:rPr lang="en-US" altLang="ja-JP">
                <a:solidFill>
                  <a:srgbClr val="000000"/>
                </a:solidFill>
              </a:rPr>
              <a:pPr>
                <a:defRPr/>
              </a:pPr>
              <a:t>‹#›</a:t>
            </a:fld>
            <a:endParaRPr lang="en-US" altLang="ja-JP">
              <a:solidFill>
                <a:srgbClr val="000000"/>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9914705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6332288" y="1123950"/>
            <a:ext cx="3157788" cy="1526572"/>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pPr>
              <a:defRPr/>
            </a:pPr>
            <a:fld id="{E3EB64A8-45BF-454B-BBE1-DA7A5A6D30E6}" type="slidenum">
              <a:rPr lang="en-US" altLang="ja-JP">
                <a:solidFill>
                  <a:srgbClr val="000000"/>
                </a:solidFill>
              </a:rPr>
              <a:pPr>
                <a:defRPr/>
              </a:pPr>
              <a:t>‹#›</a:t>
            </a:fld>
            <a:endParaRPr lang="en-US" altLang="ja-JP">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41462053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221540" y="330200"/>
            <a:ext cx="2268537" cy="2305050"/>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5234790" y="330200"/>
            <a:ext cx="1834348" cy="230505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pPr>
              <a:defRPr/>
            </a:pPr>
            <a:fld id="{12DD0A62-CB33-4CD0-BCBA-90B40D85B2BD}" type="slidenum">
              <a:rPr lang="en-US" altLang="ja-JP">
                <a:solidFill>
                  <a:srgbClr val="000000"/>
                </a:solidFill>
              </a:rPr>
              <a:pPr>
                <a:defRPr/>
              </a:pPr>
              <a:t>‹#›</a:t>
            </a:fld>
            <a:endParaRPr lang="en-US" altLang="ja-JP">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2908724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Line 7"/>
          <p:cNvSpPr>
            <a:spLocks noChangeShapeType="1"/>
          </p:cNvSpPr>
          <p:nvPr/>
        </p:nvSpPr>
        <p:spPr bwMode="gray">
          <a:xfrm>
            <a:off x="415925" y="6591300"/>
            <a:ext cx="9051925"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pPr fontAlgn="base">
              <a:spcBef>
                <a:spcPct val="0"/>
              </a:spcBef>
              <a:spcAft>
                <a:spcPct val="0"/>
              </a:spcAft>
            </a:pPr>
            <a:endParaRPr lang="ja-JP" altLang="en-US" sz="1400" smtClean="0">
              <a:solidFill>
                <a:srgbClr val="000000"/>
              </a:solidFill>
            </a:endParaRPr>
          </a:p>
        </p:txBody>
      </p:sp>
      <p:sp>
        <p:nvSpPr>
          <p:cNvPr id="5" name="nakah_line"/>
          <p:cNvSpPr>
            <a:spLocks noChangeShapeType="1"/>
          </p:cNvSpPr>
          <p:nvPr/>
        </p:nvSpPr>
        <p:spPr bwMode="gray">
          <a:xfrm>
            <a:off x="415925" y="3429000"/>
            <a:ext cx="9051925" cy="1588"/>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lIns="0" tIns="0" rIns="0" bIns="0" anchor="ctr"/>
          <a:lstStyle/>
          <a:p>
            <a:pPr fontAlgn="base">
              <a:spcBef>
                <a:spcPct val="0"/>
              </a:spcBef>
              <a:spcAft>
                <a:spcPct val="0"/>
              </a:spcAft>
            </a:pPr>
            <a:endParaRPr lang="ja-JP" altLang="en-US" sz="1400" smtClean="0">
              <a:solidFill>
                <a:srgbClr val="000000"/>
              </a:solidFill>
            </a:endParaRPr>
          </a:p>
        </p:txBody>
      </p:sp>
      <p:sp>
        <p:nvSpPr>
          <p:cNvPr id="6" name="Line 11"/>
          <p:cNvSpPr>
            <a:spLocks noChangeShapeType="1"/>
          </p:cNvSpPr>
          <p:nvPr/>
        </p:nvSpPr>
        <p:spPr bwMode="gray">
          <a:xfrm>
            <a:off x="415925" y="2781300"/>
            <a:ext cx="9051925" cy="1588"/>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lIns="0" tIns="0" rIns="0" bIns="0" anchor="ctr"/>
          <a:lstStyle/>
          <a:p>
            <a:pPr fontAlgn="base">
              <a:spcBef>
                <a:spcPct val="0"/>
              </a:spcBef>
              <a:spcAft>
                <a:spcPct val="0"/>
              </a:spcAft>
            </a:pPr>
            <a:endParaRPr lang="ja-JP" altLang="en-US" sz="1400" smtClean="0">
              <a:solidFill>
                <a:srgbClr val="000000"/>
              </a:solidFill>
            </a:endParaRPr>
          </a:p>
        </p:txBody>
      </p:sp>
      <p:pic>
        <p:nvPicPr>
          <p:cNvPr id="7" name="Picture 16" descr="ヨコカラー中用"/>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gray">
          <a:xfrm>
            <a:off x="406400" y="188913"/>
            <a:ext cx="9080500" cy="19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49294" name="Rectangle 14"/>
          <p:cNvSpPr>
            <a:spLocks noGrp="1" noChangeArrowheads="1"/>
          </p:cNvSpPr>
          <p:nvPr>
            <p:ph type="subTitle" idx="1"/>
          </p:nvPr>
        </p:nvSpPr>
        <p:spPr>
          <a:xfrm>
            <a:off x="1497013" y="4005263"/>
            <a:ext cx="6911975" cy="212725"/>
          </a:xfrm>
          <a:extLst/>
        </p:spPr>
        <p:txBody>
          <a:bodyPr/>
          <a:lstStyle>
            <a:lvl1pPr>
              <a:defRPr sz="1400"/>
            </a:lvl1pPr>
          </a:lstStyle>
          <a:p>
            <a:pPr lvl="0"/>
            <a:r>
              <a:rPr lang="ja-JP" altLang="en-US" noProof="0" smtClean="0"/>
              <a:t>マスター サブタイトルの書式設定</a:t>
            </a:r>
          </a:p>
        </p:txBody>
      </p:sp>
      <p:sp>
        <p:nvSpPr>
          <p:cNvPr id="1249295" name="Rectangle 15"/>
          <p:cNvSpPr>
            <a:spLocks noGrp="1" noChangeArrowheads="1"/>
          </p:cNvSpPr>
          <p:nvPr>
            <p:ph type="ctrTitle"/>
          </p:nvPr>
        </p:nvSpPr>
        <p:spPr>
          <a:xfrm>
            <a:off x="636588" y="2781300"/>
            <a:ext cx="8637587" cy="647700"/>
          </a:xfrm>
          <a:extLst/>
        </p:spPr>
        <p:txBody>
          <a:bodyPr lIns="0" bIns="0" anchor="ctr"/>
          <a:lstStyle>
            <a:lvl1pPr algn="ctr">
              <a:defRPr kumimoji="0"/>
            </a:lvl1pPr>
          </a:lstStyle>
          <a:p>
            <a:pPr lvl="0"/>
            <a:r>
              <a:rPr lang="ja-JP" altLang="en-US" noProof="0" smtClean="0"/>
              <a:t>マスタ タイトルの書式設定</a:t>
            </a:r>
            <a:endParaRPr lang="en-US" noProof="0" smtClean="0"/>
          </a:p>
        </p:txBody>
      </p:sp>
      <p:sp>
        <p:nvSpPr>
          <p:cNvPr id="8" name="Rectangle 6"/>
          <p:cNvSpPr>
            <a:spLocks noGrp="1" noChangeArrowheads="1"/>
          </p:cNvSpPr>
          <p:nvPr>
            <p:ph type="ftr" sz="quarter" idx="10"/>
          </p:nvPr>
        </p:nvSpPr>
        <p:spPr/>
        <p:txBody>
          <a:bodyPr/>
          <a:lstStyle>
            <a:lvl1pPr>
              <a:defRPr/>
            </a:lvl1pPr>
          </a:lstStyle>
          <a:p>
            <a:pPr>
              <a:defRPr/>
            </a:pPr>
            <a:endParaRPr lang="en-US" altLang="ja-JP"/>
          </a:p>
        </p:txBody>
      </p:sp>
      <p:sp>
        <p:nvSpPr>
          <p:cNvPr id="9" name="Rectangle 12"/>
          <p:cNvSpPr>
            <a:spLocks noGrp="1" noChangeArrowheads="1"/>
          </p:cNvSpPr>
          <p:nvPr>
            <p:ph type="sldNum" sz="quarter" idx="11"/>
          </p:nvPr>
        </p:nvSpPr>
        <p:spPr/>
        <p:txBody>
          <a:bodyPr/>
          <a:lstStyle>
            <a:lvl1pPr>
              <a:defRPr/>
            </a:lvl1pPr>
          </a:lstStyle>
          <a:p>
            <a:pPr>
              <a:defRPr/>
            </a:pPr>
            <a:fld id="{6618CCF6-A717-44FD-952F-F1DF351629F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59223057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pPr>
              <a:defRPr/>
            </a:pPr>
            <a:fld id="{0C36D578-5CBF-41A6-A90F-62C4C8B4CCF0}" type="slidenum">
              <a:rPr lang="en-US" altLang="ja-JP">
                <a:solidFill>
                  <a:srgbClr val="000000"/>
                </a:solidFill>
              </a:rPr>
              <a:pPr>
                <a:defRPr/>
              </a:pPr>
              <a:t>‹#›</a:t>
            </a:fld>
            <a:endParaRPr lang="en-US" altLang="ja-JP">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3390366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Rectangle 6"/>
          <p:cNvSpPr>
            <a:spLocks noGrp="1" noChangeArrowheads="1"/>
          </p:cNvSpPr>
          <p:nvPr>
            <p:ph type="sldNum" sz="quarter" idx="10"/>
          </p:nvPr>
        </p:nvSpPr>
        <p:spPr>
          <a:ln/>
        </p:spPr>
        <p:txBody>
          <a:bodyPr/>
          <a:lstStyle>
            <a:lvl1pPr>
              <a:defRPr/>
            </a:lvl1pPr>
          </a:lstStyle>
          <a:p>
            <a:pPr>
              <a:defRPr/>
            </a:pPr>
            <a:fld id="{00CE7215-CBE2-41B7-9494-8C4D7E7795B8}" type="slidenum">
              <a:rPr lang="en-US" altLang="ja-JP">
                <a:solidFill>
                  <a:srgbClr val="000000"/>
                </a:solidFill>
              </a:rPr>
              <a:pPr>
                <a:defRPr/>
              </a:pPr>
              <a:t>‹#›</a:t>
            </a:fld>
            <a:endParaRPr lang="en-US" altLang="ja-JP">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13955698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560388" y="1123950"/>
            <a:ext cx="4387850"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5100638" y="1123950"/>
            <a:ext cx="4389437"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sldNum" sz="quarter" idx="10"/>
          </p:nvPr>
        </p:nvSpPr>
        <p:spPr>
          <a:ln/>
        </p:spPr>
        <p:txBody>
          <a:bodyPr/>
          <a:lstStyle>
            <a:lvl1pPr>
              <a:defRPr/>
            </a:lvl1pPr>
          </a:lstStyle>
          <a:p>
            <a:pPr>
              <a:defRPr/>
            </a:pPr>
            <a:fld id="{42512ECE-540A-42CC-8FFA-54E7D42A9A51}" type="slidenum">
              <a:rPr lang="en-US" altLang="ja-JP">
                <a:solidFill>
                  <a:srgbClr val="000000"/>
                </a:solidFill>
              </a:rPr>
              <a:pPr>
                <a:defRPr/>
              </a:pPr>
              <a:t>‹#›</a:t>
            </a:fld>
            <a:endParaRPr lang="en-US" altLang="ja-JP">
              <a:solidFill>
                <a:srgbClr val="000000"/>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42563300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sldNum" sz="quarter" idx="10"/>
          </p:nvPr>
        </p:nvSpPr>
        <p:spPr>
          <a:ln/>
        </p:spPr>
        <p:txBody>
          <a:bodyPr/>
          <a:lstStyle>
            <a:lvl1pPr>
              <a:defRPr/>
            </a:lvl1pPr>
          </a:lstStyle>
          <a:p>
            <a:pPr>
              <a:defRPr/>
            </a:pPr>
            <a:fld id="{C6C45BAA-FC45-4999-837B-9CA2FEA8B9EF}" type="slidenum">
              <a:rPr lang="en-US" altLang="ja-JP">
                <a:solidFill>
                  <a:srgbClr val="000000"/>
                </a:solidFill>
              </a:rPr>
              <a:pPr>
                <a:defRPr/>
              </a:pPr>
              <a:t>‹#›</a:t>
            </a:fld>
            <a:endParaRPr lang="en-US" altLang="ja-JP">
              <a:solidFill>
                <a:srgbClr val="000000"/>
              </a:solidFill>
            </a:endParaRPr>
          </a:p>
        </p:txBody>
      </p:sp>
      <p:sp>
        <p:nvSpPr>
          <p:cNvPr id="8"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48622171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6"/>
          <p:cNvSpPr>
            <a:spLocks noGrp="1" noChangeArrowheads="1"/>
          </p:cNvSpPr>
          <p:nvPr>
            <p:ph type="sldNum" sz="quarter" idx="10"/>
          </p:nvPr>
        </p:nvSpPr>
        <p:spPr>
          <a:ln/>
        </p:spPr>
        <p:txBody>
          <a:bodyPr/>
          <a:lstStyle>
            <a:lvl1pPr>
              <a:defRPr/>
            </a:lvl1pPr>
          </a:lstStyle>
          <a:p>
            <a:pPr>
              <a:defRPr/>
            </a:pPr>
            <a:fld id="{770A35BE-D1D5-4CE2-B944-6E3FD0D2AF2D}" type="slidenum">
              <a:rPr lang="en-US" altLang="ja-JP">
                <a:solidFill>
                  <a:srgbClr val="000000"/>
                </a:solidFill>
              </a:rPr>
              <a:pPr>
                <a:defRPr/>
              </a:pPr>
              <a:t>‹#›</a:t>
            </a:fld>
            <a:endParaRPr lang="en-US" altLang="ja-JP">
              <a:solidFill>
                <a:srgbClr val="000000"/>
              </a:solidFill>
            </a:endParaRPr>
          </a:p>
        </p:txBody>
      </p:sp>
      <p:sp>
        <p:nvSpPr>
          <p:cNvPr id="4"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234556963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BBD80360-BE89-4437-8A2E-05EDC6E02067}" type="slidenum">
              <a:rPr lang="en-US" altLang="ja-JP">
                <a:solidFill>
                  <a:srgbClr val="000000"/>
                </a:solidFill>
              </a:rPr>
              <a:pPr>
                <a:defRPr/>
              </a:pPr>
              <a:t>‹#›</a:t>
            </a:fld>
            <a:endParaRPr lang="en-US" altLang="ja-JP">
              <a:solidFill>
                <a:srgbClr val="000000"/>
              </a:solidFill>
            </a:endParaRPr>
          </a:p>
        </p:txBody>
      </p:sp>
      <p:sp>
        <p:nvSpPr>
          <p:cNvPr id="3"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790395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59"/>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C7C6AD9E-3683-4468-894B-DB6A6C1322A8}" type="datetime1">
              <a:rPr kumimoji="1" lang="ja-JP" altLang="en-US" smtClean="0"/>
              <a:t>2016/10/11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6"/>
          <p:cNvSpPr>
            <a:spLocks noGrp="1" noChangeArrowheads="1"/>
          </p:cNvSpPr>
          <p:nvPr>
            <p:ph type="sldNum" sz="quarter" idx="10"/>
          </p:nvPr>
        </p:nvSpPr>
        <p:spPr>
          <a:ln/>
        </p:spPr>
        <p:txBody>
          <a:bodyPr/>
          <a:lstStyle>
            <a:lvl1pPr>
              <a:defRPr/>
            </a:lvl1pPr>
          </a:lstStyle>
          <a:p>
            <a:pPr>
              <a:defRPr/>
            </a:pPr>
            <a:fld id="{4CF1C339-9AEB-4A60-B5D4-C52E7D405DC0}" type="slidenum">
              <a:rPr lang="en-US" altLang="ja-JP">
                <a:solidFill>
                  <a:srgbClr val="000000"/>
                </a:solidFill>
              </a:rPr>
              <a:pPr>
                <a:defRPr/>
              </a:pPr>
              <a:t>‹#›</a:t>
            </a:fld>
            <a:endParaRPr lang="en-US" altLang="ja-JP">
              <a:solidFill>
                <a:srgbClr val="000000"/>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202898489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6"/>
          <p:cNvSpPr>
            <a:spLocks noGrp="1" noChangeArrowheads="1"/>
          </p:cNvSpPr>
          <p:nvPr>
            <p:ph type="sldNum" sz="quarter" idx="10"/>
          </p:nvPr>
        </p:nvSpPr>
        <p:spPr>
          <a:ln/>
        </p:spPr>
        <p:txBody>
          <a:bodyPr/>
          <a:lstStyle>
            <a:lvl1pPr>
              <a:defRPr/>
            </a:lvl1pPr>
          </a:lstStyle>
          <a:p>
            <a:pPr>
              <a:defRPr/>
            </a:pPr>
            <a:fld id="{880BEE10-6AE4-4A46-83FC-8AAAEE093D5F}" type="slidenum">
              <a:rPr lang="en-US" altLang="ja-JP">
                <a:solidFill>
                  <a:srgbClr val="000000"/>
                </a:solidFill>
              </a:rPr>
              <a:pPr>
                <a:defRPr/>
              </a:pPr>
              <a:t>‹#›</a:t>
            </a:fld>
            <a:endParaRPr lang="en-US" altLang="ja-JP">
              <a:solidFill>
                <a:srgbClr val="000000"/>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0234266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pPr>
              <a:defRPr/>
            </a:pPr>
            <a:fld id="{FCA0392A-64AA-40A2-8716-A827DED9C9BC}" type="slidenum">
              <a:rPr lang="en-US" altLang="ja-JP">
                <a:solidFill>
                  <a:srgbClr val="000000"/>
                </a:solidFill>
              </a:rPr>
              <a:pPr>
                <a:defRPr/>
              </a:pPr>
              <a:t>‹#›</a:t>
            </a:fld>
            <a:endParaRPr lang="en-US" altLang="ja-JP">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93592309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221538" y="330200"/>
            <a:ext cx="2268537" cy="2305050"/>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15925" y="330200"/>
            <a:ext cx="6653213" cy="230505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pPr>
              <a:defRPr/>
            </a:pPr>
            <a:fld id="{0107B610-63D4-4106-9F91-CC4050B62373}" type="slidenum">
              <a:rPr lang="en-US" altLang="ja-JP">
                <a:solidFill>
                  <a:srgbClr val="000000"/>
                </a:solidFill>
              </a:rPr>
              <a:pPr>
                <a:defRPr/>
              </a:pPr>
              <a:t>‹#›</a:t>
            </a:fld>
            <a:endParaRPr lang="en-US" altLang="ja-JP">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022770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72BCC068-F405-42BB-BCA9-4A6EE1F245A6}" type="datetime1">
              <a:rPr kumimoji="1" lang="ja-JP" altLang="en-US" smtClean="0"/>
              <a:t>2016/10/11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9B7C0520-B56C-46EF-BDBF-25D361BEB747}" type="datetime1">
              <a:rPr kumimoji="1" lang="ja-JP" altLang="en-US" smtClean="0"/>
              <a:t>2016/10/11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F66FD868-6464-40A1-A3A5-273225E1565C}" type="datetime1">
              <a:rPr kumimoji="1" lang="ja-JP" altLang="en-US" smtClean="0"/>
              <a:t>2016/10/11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76ED3741-D5D1-450D-B011-EDE7484028EA}" type="datetime1">
              <a:rPr kumimoji="1" lang="ja-JP" altLang="en-US" smtClean="0"/>
              <a:t>2016/10/11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2" y="273087"/>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0B305F20-4686-4146-997E-F9412ED440AA}" type="datetime1">
              <a:rPr kumimoji="1" lang="ja-JP" altLang="en-US" smtClean="0"/>
              <a:t>2016/10/11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4E9B65C4-6843-4417-9865-BDA83CDD9EF1}" type="datetime1">
              <a:rPr kumimoji="1" lang="ja-JP" altLang="en-US" smtClean="0"/>
              <a:t>2016/10/11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6"/>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409"/>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23D7F2-07E1-490B-BA4F-B29ED92DB51C}" type="datetime1">
              <a:rPr kumimoji="1" lang="ja-JP" altLang="en-US" smtClean="0"/>
              <a:t>2016/10/11</a:t>
            </a:fld>
            <a:endParaRPr kumimoji="1" lang="ja-JP" altLang="en-US"/>
          </a:p>
        </p:txBody>
      </p:sp>
      <p:sp>
        <p:nvSpPr>
          <p:cNvPr id="5" name="フッター プレースホルダ 4"/>
          <p:cNvSpPr>
            <a:spLocks noGrp="1"/>
          </p:cNvSpPr>
          <p:nvPr>
            <p:ph type="ftr" sz="quarter" idx="3"/>
          </p:nvPr>
        </p:nvSpPr>
        <p:spPr>
          <a:xfrm>
            <a:off x="3384550" y="6356409"/>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409"/>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3314" name="Picture 2" descr="ヨコカラー中用"/>
          <p:cNvPicPr>
            <a:picLocks noChangeAspect="1" noChangeArrowheads="1"/>
          </p:cNvPicPr>
          <p:nvPr/>
        </p:nvPicPr>
        <p:blipFill>
          <a:blip r:embed="rId13" cstate="print"/>
          <a:srcRect/>
          <a:stretch>
            <a:fillRect/>
          </a:stretch>
        </p:blipFill>
        <p:spPr bwMode="gray">
          <a:xfrm>
            <a:off x="406400" y="188913"/>
            <a:ext cx="9080500" cy="195262"/>
          </a:xfrm>
          <a:prstGeom prst="rect">
            <a:avLst/>
          </a:prstGeom>
          <a:noFill/>
          <a:ln w="9525">
            <a:noFill/>
            <a:miter lim="800000"/>
            <a:headEnd/>
            <a:tailEnd/>
          </a:ln>
        </p:spPr>
      </p:pic>
      <p:sp>
        <p:nvSpPr>
          <p:cNvPr id="13315" name="Rectangle 3"/>
          <p:cNvSpPr>
            <a:spLocks noGrp="1" noChangeArrowheads="1"/>
          </p:cNvSpPr>
          <p:nvPr>
            <p:ph type="title"/>
          </p:nvPr>
        </p:nvSpPr>
        <p:spPr bwMode="gray">
          <a:xfrm>
            <a:off x="415946" y="330200"/>
            <a:ext cx="9051925" cy="482600"/>
          </a:xfrm>
          <a:prstGeom prst="rect">
            <a:avLst/>
          </a:prstGeom>
          <a:noFill/>
          <a:ln w="9525">
            <a:noFill/>
            <a:miter lim="800000"/>
            <a:headEnd/>
            <a:tailEnd/>
          </a:ln>
        </p:spPr>
        <p:txBody>
          <a:bodyPr vert="horz" wrap="square" lIns="144000" tIns="0" rIns="0" bIns="54000" numCol="1" anchor="b" anchorCtr="0" compatLnSpc="1">
            <a:prstTxWarp prst="textNoShape">
              <a:avLst/>
            </a:prstTxWarp>
          </a:bodyPr>
          <a:lstStyle/>
          <a:p>
            <a:pPr lvl="0"/>
            <a:r>
              <a:rPr lang="ja-JP" altLang="en-US" smtClean="0"/>
              <a:t>マスター タイトルの書式設定</a:t>
            </a:r>
          </a:p>
        </p:txBody>
      </p:sp>
      <p:sp>
        <p:nvSpPr>
          <p:cNvPr id="13316" name="Rectangle 5"/>
          <p:cNvSpPr>
            <a:spLocks noGrp="1" noChangeArrowheads="1"/>
          </p:cNvSpPr>
          <p:nvPr>
            <p:ph type="body" idx="1"/>
          </p:nvPr>
        </p:nvSpPr>
        <p:spPr bwMode="gray">
          <a:xfrm>
            <a:off x="560391" y="1123950"/>
            <a:ext cx="8929687" cy="152657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248262" name="Rectangle 6"/>
          <p:cNvSpPr>
            <a:spLocks noGrp="1" noChangeArrowheads="1"/>
          </p:cNvSpPr>
          <p:nvPr>
            <p:ph type="sldNum" sz="quarter" idx="4"/>
          </p:nvPr>
        </p:nvSpPr>
        <p:spPr bwMode="gray">
          <a:xfrm>
            <a:off x="4711700" y="6591300"/>
            <a:ext cx="469900" cy="254000"/>
          </a:xfrm>
          <a:prstGeom prst="rect">
            <a:avLst/>
          </a:prstGeom>
          <a:noFill/>
          <a:ln>
            <a:noFill/>
          </a:ln>
          <a:effectLst/>
          <a:extLst/>
        </p:spPr>
        <p:txBody>
          <a:bodyPr vert="horz" wrap="square" lIns="91440" tIns="45720" rIns="91440" bIns="45720" numCol="1" anchor="ctr" anchorCtr="0" compatLnSpc="1">
            <a:prstTxWarp prst="textNoShape">
              <a:avLst/>
            </a:prstTxWarp>
          </a:bodyPr>
          <a:lstStyle>
            <a:lvl1pPr algn="ctr" fontAlgn="base">
              <a:buFontTx/>
              <a:buNone/>
              <a:defRPr sz="1200">
                <a:latin typeface="Arial" charset="0"/>
                <a:ea typeface="ＭＳ Ｐゴシック" pitchFamily="50" charset="-128"/>
              </a:defRPr>
            </a:lvl1pPr>
          </a:lstStyle>
          <a:p>
            <a:pPr>
              <a:spcBef>
                <a:spcPct val="0"/>
              </a:spcBef>
              <a:spcAft>
                <a:spcPct val="0"/>
              </a:spcAft>
              <a:defRPr/>
            </a:pPr>
            <a:fld id="{F98328C2-28D3-44E6-9379-BED1157A9837}" type="slidenum">
              <a:rPr lang="en-US" altLang="ja-JP">
                <a:solidFill>
                  <a:srgbClr val="000000"/>
                </a:solidFill>
              </a:rPr>
              <a:pPr>
                <a:spcBef>
                  <a:spcPct val="0"/>
                </a:spcBef>
                <a:spcAft>
                  <a:spcPct val="0"/>
                </a:spcAft>
                <a:defRPr/>
              </a:pPr>
              <a:t>‹#›</a:t>
            </a:fld>
            <a:endParaRPr lang="en-US" altLang="ja-JP">
              <a:solidFill>
                <a:srgbClr val="000000"/>
              </a:solidFill>
            </a:endParaRPr>
          </a:p>
        </p:txBody>
      </p:sp>
      <p:sp>
        <p:nvSpPr>
          <p:cNvPr id="2054" name="Line 7"/>
          <p:cNvSpPr>
            <a:spLocks noChangeShapeType="1"/>
          </p:cNvSpPr>
          <p:nvPr/>
        </p:nvSpPr>
        <p:spPr bwMode="gray">
          <a:xfrm>
            <a:off x="415946" y="6591300"/>
            <a:ext cx="9051925" cy="0"/>
          </a:xfrm>
          <a:prstGeom prst="line">
            <a:avLst/>
          </a:prstGeom>
          <a:noFill/>
          <a:ln w="9525">
            <a:solidFill>
              <a:schemeClr val="bg2"/>
            </a:solidFill>
            <a:round/>
            <a:headEnd/>
            <a:tailEnd/>
          </a:ln>
          <a:extLst/>
        </p:spPr>
        <p:txBody>
          <a:bodyPr wrap="none" anchor="ctr"/>
          <a:lstStyle/>
          <a:p>
            <a:pPr fontAlgn="base">
              <a:spcBef>
                <a:spcPct val="0"/>
              </a:spcBef>
              <a:spcAft>
                <a:spcPct val="0"/>
              </a:spcAft>
              <a:defRPr/>
            </a:pPr>
            <a:endParaRPr lang="ja-JP" altLang="en-US" sz="1400">
              <a:solidFill>
                <a:srgbClr val="000000"/>
              </a:solidFill>
            </a:endParaRPr>
          </a:p>
        </p:txBody>
      </p:sp>
      <p:sp>
        <p:nvSpPr>
          <p:cNvPr id="1248264" name="Rectangle 8"/>
          <p:cNvSpPr>
            <a:spLocks noGrp="1" noChangeArrowheads="1"/>
          </p:cNvSpPr>
          <p:nvPr>
            <p:ph type="ftr" sz="quarter" idx="3"/>
          </p:nvPr>
        </p:nvSpPr>
        <p:spPr bwMode="gray">
          <a:xfrm>
            <a:off x="381022" y="6654800"/>
            <a:ext cx="3598863" cy="152400"/>
          </a:xfrm>
          <a:prstGeom prst="rect">
            <a:avLst/>
          </a:prstGeom>
          <a:noFill/>
          <a:ln>
            <a:noFill/>
          </a:ln>
          <a:effectLst/>
          <a:extLst/>
        </p:spPr>
        <p:txBody>
          <a:bodyPr vert="horz" wrap="square" lIns="0" tIns="0" rIns="0" bIns="0" numCol="1" anchor="ctr" anchorCtr="0" compatLnSpc="1">
            <a:prstTxWarp prst="textNoShape">
              <a:avLst/>
            </a:prstTxWarp>
            <a:spAutoFit/>
          </a:bodyPr>
          <a:lstStyle>
            <a:lvl1pPr algn="l" fontAlgn="b">
              <a:buFontTx/>
              <a:buNone/>
              <a:defRPr sz="1000">
                <a:solidFill>
                  <a:srgbClr val="ACACAC"/>
                </a:solidFill>
                <a:latin typeface="Arial" charset="0"/>
                <a:ea typeface="ＭＳ Ｐゴシック" pitchFamily="50" charset="-128"/>
              </a:defRPr>
            </a:lvl1pPr>
          </a:lstStyle>
          <a:p>
            <a:pPr>
              <a:spcBef>
                <a:spcPct val="0"/>
              </a:spcBef>
              <a:spcAft>
                <a:spcPct val="0"/>
              </a:spcAft>
              <a:defRPr/>
            </a:pPr>
            <a:endParaRPr lang="en-US" altLang="ja-JP"/>
          </a:p>
        </p:txBody>
      </p:sp>
      <p:sp>
        <p:nvSpPr>
          <p:cNvPr id="2056" name="title_line"/>
          <p:cNvSpPr>
            <a:spLocks noChangeShapeType="1"/>
          </p:cNvSpPr>
          <p:nvPr/>
        </p:nvSpPr>
        <p:spPr bwMode="gray">
          <a:xfrm>
            <a:off x="415946" y="812800"/>
            <a:ext cx="9051925" cy="1588"/>
          </a:xfrm>
          <a:prstGeom prst="line">
            <a:avLst/>
          </a:prstGeom>
          <a:noFill/>
          <a:ln w="12700">
            <a:solidFill>
              <a:schemeClr val="bg2"/>
            </a:solidFill>
            <a:round/>
            <a:headEnd/>
            <a:tailEnd/>
          </a:ln>
          <a:extLst/>
        </p:spPr>
        <p:txBody>
          <a:bodyPr lIns="0" tIns="0" rIns="0" bIns="0" anchor="ctr"/>
          <a:lstStyle/>
          <a:p>
            <a:pPr fontAlgn="base">
              <a:spcBef>
                <a:spcPct val="0"/>
              </a:spcBef>
              <a:spcAft>
                <a:spcPct val="0"/>
              </a:spcAft>
              <a:defRPr/>
            </a:pPr>
            <a:endParaRPr lang="ja-JP" altLang="en-US" sz="1400">
              <a:solidFill>
                <a:srgbClr val="000000"/>
              </a:solidFill>
            </a:endParaRPr>
          </a:p>
        </p:txBody>
      </p:sp>
    </p:spTree>
    <p:extLst>
      <p:ext uri="{BB962C8B-B14F-4D97-AF65-F5344CB8AC3E}">
        <p14:creationId xmlns:p14="http://schemas.microsoft.com/office/powerpoint/2010/main" val="3037810858"/>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iming>
    <p:tnLst>
      <p:par>
        <p:cTn id="1" dur="indefinite" restart="never" nodeType="tmRoot"/>
      </p:par>
    </p:tnLst>
  </p:timing>
  <p:hf hdr="0" ftr="0" dt="0"/>
  <p:txStyles>
    <p:titleStyle>
      <a:lvl1pPr algn="l" rtl="0" eaLnBrk="0" fontAlgn="base" hangingPunct="0">
        <a:spcBef>
          <a:spcPct val="0"/>
        </a:spcBef>
        <a:spcAft>
          <a:spcPct val="0"/>
        </a:spcAft>
        <a:buClr>
          <a:srgbClr val="5F5F5F"/>
        </a:buClr>
        <a:defRPr kumimoji="1" sz="2400" b="1">
          <a:solidFill>
            <a:schemeClr val="tx1"/>
          </a:solidFill>
          <a:latin typeface="+mj-lt"/>
          <a:ea typeface="+mj-ea"/>
          <a:cs typeface="+mj-cs"/>
        </a:defRPr>
      </a:lvl1pPr>
      <a:lvl2pPr algn="l" rtl="0" eaLnBrk="0" fontAlgn="base" hangingPunct="0">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2pPr>
      <a:lvl3pPr algn="l" rtl="0" eaLnBrk="0" fontAlgn="base" hangingPunct="0">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3pPr>
      <a:lvl4pPr algn="l" rtl="0" eaLnBrk="0" fontAlgn="base" hangingPunct="0">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4pPr>
      <a:lvl5pPr algn="l" rtl="0" eaLnBrk="0" fontAlgn="base" hangingPunct="0">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5pPr>
      <a:lvl6pPr marL="457200" algn="l" rtl="0" fontAlgn="base">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6pPr>
      <a:lvl7pPr marL="914400" algn="l" rtl="0" fontAlgn="base">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7pPr>
      <a:lvl8pPr marL="1371600" algn="l" rtl="0" fontAlgn="base">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8pPr>
      <a:lvl9pPr marL="1828800" algn="l" rtl="0" fontAlgn="base">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9pPr>
    </p:titleStyle>
    <p:bodyStyle>
      <a:lvl1pPr marL="342900" indent="-342900" algn="l" rtl="0" eaLnBrk="0" fontAlgn="base" hangingPunct="0">
        <a:spcBef>
          <a:spcPct val="20000"/>
        </a:spcBef>
        <a:spcAft>
          <a:spcPct val="0"/>
        </a:spcAft>
        <a:buClr>
          <a:schemeClr val="tx2"/>
        </a:buClr>
        <a:buFont typeface="Wingdings" pitchFamily="2" charset="2"/>
        <a:defRPr kumimoji="1" sz="2000">
          <a:solidFill>
            <a:schemeClr val="tx1"/>
          </a:solidFill>
          <a:latin typeface="+mn-lt"/>
          <a:ea typeface="+mn-ea"/>
          <a:cs typeface="+mn-cs"/>
        </a:defRPr>
      </a:lvl1pPr>
      <a:lvl2pPr marL="254000" indent="-254000" algn="l" rtl="0" eaLnBrk="0" fontAlgn="base" hangingPunct="0">
        <a:spcBef>
          <a:spcPct val="20000"/>
        </a:spcBef>
        <a:spcAft>
          <a:spcPct val="0"/>
        </a:spcAft>
        <a:buClr>
          <a:srgbClr val="3E5E84"/>
        </a:buClr>
        <a:buFont typeface="Wingdings" pitchFamily="2" charset="2"/>
        <a:buChar char="n"/>
        <a:defRPr kumimoji="1" sz="2000">
          <a:solidFill>
            <a:schemeClr val="tx1"/>
          </a:solidFill>
          <a:latin typeface="+mn-lt"/>
          <a:ea typeface="+mn-ea"/>
        </a:defRPr>
      </a:lvl2pPr>
      <a:lvl3pPr marL="571500" indent="-254000" algn="l" rtl="0" eaLnBrk="0" fontAlgn="base" hangingPunct="0">
        <a:spcBef>
          <a:spcPct val="20000"/>
        </a:spcBef>
        <a:spcAft>
          <a:spcPct val="0"/>
        </a:spcAft>
        <a:buClr>
          <a:srgbClr val="808080"/>
        </a:buClr>
        <a:buFont typeface="Wingdings" pitchFamily="2" charset="2"/>
        <a:buChar char="n"/>
        <a:defRPr kumimoji="1">
          <a:solidFill>
            <a:schemeClr val="tx1"/>
          </a:solidFill>
          <a:latin typeface="+mn-lt"/>
          <a:ea typeface="+mn-ea"/>
        </a:defRPr>
      </a:lvl3pPr>
      <a:lvl4pPr marL="825500" indent="-190500" algn="l" rtl="0" eaLnBrk="0" fontAlgn="base" hangingPunct="0">
        <a:spcBef>
          <a:spcPct val="20000"/>
        </a:spcBef>
        <a:spcAft>
          <a:spcPct val="0"/>
        </a:spcAft>
        <a:buClr>
          <a:srgbClr val="558C99"/>
        </a:buClr>
        <a:buFont typeface="Wingdings" pitchFamily="2" charset="2"/>
        <a:buChar char="l"/>
        <a:defRPr kumimoji="1" sz="1400">
          <a:solidFill>
            <a:schemeClr val="tx1"/>
          </a:solidFill>
          <a:latin typeface="+mn-lt"/>
          <a:ea typeface="+mn-ea"/>
        </a:defRPr>
      </a:lvl4pPr>
      <a:lvl5pPr marL="1079500" indent="-190500" algn="l" rtl="0" eaLnBrk="0" fontAlgn="base" hangingPunct="0">
        <a:spcBef>
          <a:spcPct val="20000"/>
        </a:spcBef>
        <a:spcAft>
          <a:spcPct val="0"/>
        </a:spcAft>
        <a:buClr>
          <a:srgbClr val="C0C0C0"/>
        </a:buClr>
        <a:buFont typeface="Wingdings" pitchFamily="2" charset="2"/>
        <a:buChar char="l"/>
        <a:defRPr kumimoji="1" sz="1400">
          <a:solidFill>
            <a:schemeClr val="tx1"/>
          </a:solidFill>
          <a:latin typeface="+mn-lt"/>
          <a:ea typeface="+mn-ea"/>
        </a:defRPr>
      </a:lvl5pPr>
      <a:lvl6pPr marL="15367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6pPr>
      <a:lvl7pPr marL="19939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7pPr>
      <a:lvl8pPr marL="24511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8pPr>
      <a:lvl9pPr marL="29083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2" descr="ヨコカラー中用"/>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gray">
          <a:xfrm>
            <a:off x="406400" y="188913"/>
            <a:ext cx="9080500" cy="19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3"/>
          <p:cNvSpPr>
            <a:spLocks noGrp="1" noChangeArrowheads="1"/>
          </p:cNvSpPr>
          <p:nvPr>
            <p:ph type="title"/>
          </p:nvPr>
        </p:nvSpPr>
        <p:spPr bwMode="gray">
          <a:xfrm>
            <a:off x="415925" y="330200"/>
            <a:ext cx="9051925"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44000" tIns="0" rIns="0" bIns="54000" numCol="1" anchor="b" anchorCtr="0" compatLnSpc="1">
            <a:prstTxWarp prst="textNoShape">
              <a:avLst/>
            </a:prstTxWarp>
          </a:bodyPr>
          <a:lstStyle/>
          <a:p>
            <a:pPr lvl="0"/>
            <a:r>
              <a:rPr lang="ja-JP" altLang="en-US" smtClean="0"/>
              <a:t>マスター タイトルの書式設定</a:t>
            </a:r>
          </a:p>
        </p:txBody>
      </p:sp>
      <p:sp>
        <p:nvSpPr>
          <p:cNvPr id="2052" name="Rectangle 5"/>
          <p:cNvSpPr>
            <a:spLocks noGrp="1" noChangeArrowheads="1"/>
          </p:cNvSpPr>
          <p:nvPr>
            <p:ph type="body" idx="1"/>
          </p:nvPr>
        </p:nvSpPr>
        <p:spPr bwMode="gray">
          <a:xfrm>
            <a:off x="560388" y="1123950"/>
            <a:ext cx="8929687" cy="151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248262" name="Rectangle 6"/>
          <p:cNvSpPr>
            <a:spLocks noGrp="1" noChangeArrowheads="1"/>
          </p:cNvSpPr>
          <p:nvPr>
            <p:ph type="sldNum" sz="quarter" idx="4"/>
          </p:nvPr>
        </p:nvSpPr>
        <p:spPr bwMode="gray">
          <a:xfrm>
            <a:off x="4711700" y="6591300"/>
            <a:ext cx="469900" cy="254000"/>
          </a:xfrm>
          <a:prstGeom prst="rect">
            <a:avLst/>
          </a:prstGeom>
          <a:noFill/>
          <a:ln>
            <a:noFill/>
          </a:ln>
          <a:effectLst/>
          <a:extLst/>
        </p:spPr>
        <p:txBody>
          <a:bodyPr vert="horz" wrap="square" lIns="91440" tIns="45720" rIns="91440" bIns="45720" numCol="1" anchor="ctr" anchorCtr="0" compatLnSpc="1">
            <a:prstTxWarp prst="textNoShape">
              <a:avLst/>
            </a:prstTxWarp>
          </a:bodyPr>
          <a:lstStyle>
            <a:lvl1pPr algn="ctr" fontAlgn="base">
              <a:buFontTx/>
              <a:buNone/>
              <a:defRPr sz="1200">
                <a:latin typeface="Arial" charset="0"/>
                <a:ea typeface="ＭＳ Ｐゴシック" pitchFamily="50" charset="-128"/>
              </a:defRPr>
            </a:lvl1pPr>
          </a:lstStyle>
          <a:p>
            <a:pPr>
              <a:spcBef>
                <a:spcPct val="0"/>
              </a:spcBef>
              <a:spcAft>
                <a:spcPct val="0"/>
              </a:spcAft>
              <a:defRPr/>
            </a:pPr>
            <a:fld id="{F5762614-3C7D-41FB-AF31-D4A9ADC03BD1}" type="slidenum">
              <a:rPr lang="en-US" altLang="ja-JP">
                <a:solidFill>
                  <a:srgbClr val="000000"/>
                </a:solidFill>
              </a:rPr>
              <a:pPr>
                <a:spcBef>
                  <a:spcPct val="0"/>
                </a:spcBef>
                <a:spcAft>
                  <a:spcPct val="0"/>
                </a:spcAft>
                <a:defRPr/>
              </a:pPr>
              <a:t>‹#›</a:t>
            </a:fld>
            <a:endParaRPr lang="en-US" altLang="ja-JP">
              <a:solidFill>
                <a:srgbClr val="000000"/>
              </a:solidFill>
            </a:endParaRPr>
          </a:p>
        </p:txBody>
      </p:sp>
      <p:sp>
        <p:nvSpPr>
          <p:cNvPr id="2054" name="Line 7"/>
          <p:cNvSpPr>
            <a:spLocks noChangeShapeType="1"/>
          </p:cNvSpPr>
          <p:nvPr/>
        </p:nvSpPr>
        <p:spPr bwMode="gray">
          <a:xfrm>
            <a:off x="415925" y="6591300"/>
            <a:ext cx="9051925"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pPr fontAlgn="base">
              <a:spcBef>
                <a:spcPct val="0"/>
              </a:spcBef>
              <a:spcAft>
                <a:spcPct val="0"/>
              </a:spcAft>
            </a:pPr>
            <a:endParaRPr lang="ja-JP" altLang="en-US" sz="1400" smtClean="0">
              <a:solidFill>
                <a:srgbClr val="000000"/>
              </a:solidFill>
            </a:endParaRPr>
          </a:p>
        </p:txBody>
      </p:sp>
      <p:sp>
        <p:nvSpPr>
          <p:cNvPr id="1248264" name="Rectangle 8"/>
          <p:cNvSpPr>
            <a:spLocks noGrp="1" noChangeArrowheads="1"/>
          </p:cNvSpPr>
          <p:nvPr>
            <p:ph type="ftr" sz="quarter" idx="3"/>
          </p:nvPr>
        </p:nvSpPr>
        <p:spPr bwMode="gray">
          <a:xfrm>
            <a:off x="381000" y="6654800"/>
            <a:ext cx="3598863" cy="152400"/>
          </a:xfrm>
          <a:prstGeom prst="rect">
            <a:avLst/>
          </a:prstGeom>
          <a:noFill/>
          <a:ln>
            <a:noFill/>
          </a:ln>
          <a:effectLst/>
          <a:extLst/>
        </p:spPr>
        <p:txBody>
          <a:bodyPr vert="horz" wrap="square" lIns="0" tIns="0" rIns="0" bIns="0" numCol="1" anchor="ctr" anchorCtr="0" compatLnSpc="1">
            <a:prstTxWarp prst="textNoShape">
              <a:avLst/>
            </a:prstTxWarp>
            <a:spAutoFit/>
          </a:bodyPr>
          <a:lstStyle>
            <a:lvl1pPr algn="l" fontAlgn="b">
              <a:buFontTx/>
              <a:buNone/>
              <a:defRPr sz="1000">
                <a:solidFill>
                  <a:srgbClr val="ACACAC"/>
                </a:solidFill>
                <a:latin typeface="Arial" charset="0"/>
                <a:ea typeface="ＭＳ Ｐゴシック" pitchFamily="50" charset="-128"/>
              </a:defRPr>
            </a:lvl1pPr>
          </a:lstStyle>
          <a:p>
            <a:pPr>
              <a:spcBef>
                <a:spcPct val="0"/>
              </a:spcBef>
              <a:spcAft>
                <a:spcPct val="0"/>
              </a:spcAft>
              <a:defRPr/>
            </a:pPr>
            <a:endParaRPr lang="en-US" altLang="ja-JP"/>
          </a:p>
        </p:txBody>
      </p:sp>
      <p:sp>
        <p:nvSpPr>
          <p:cNvPr id="2056" name="title_line"/>
          <p:cNvSpPr>
            <a:spLocks noChangeShapeType="1"/>
          </p:cNvSpPr>
          <p:nvPr/>
        </p:nvSpPr>
        <p:spPr bwMode="gray">
          <a:xfrm>
            <a:off x="415925" y="812800"/>
            <a:ext cx="9051925" cy="1588"/>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lIns="0" tIns="0" rIns="0" bIns="0" anchor="ctr"/>
          <a:lstStyle/>
          <a:p>
            <a:pPr fontAlgn="base">
              <a:spcBef>
                <a:spcPct val="0"/>
              </a:spcBef>
              <a:spcAft>
                <a:spcPct val="0"/>
              </a:spcAft>
            </a:pPr>
            <a:endParaRPr lang="ja-JP" altLang="en-US" sz="1400" smtClean="0">
              <a:solidFill>
                <a:srgbClr val="000000"/>
              </a:solidFill>
            </a:endParaRPr>
          </a:p>
        </p:txBody>
      </p:sp>
    </p:spTree>
    <p:extLst>
      <p:ext uri="{BB962C8B-B14F-4D97-AF65-F5344CB8AC3E}">
        <p14:creationId xmlns:p14="http://schemas.microsoft.com/office/powerpoint/2010/main" val="3952516416"/>
      </p:ext>
    </p:extLst>
  </p:cSld>
  <p:clrMap bg1="lt1" tx1="dk1" bg2="lt2" tx2="dk2" accent1="accent1" accent2="accent2" accent3="accent3" accent4="accent4" accent5="accent5" accent6="accent6" hlink="hlink" folHlink="folHlink"/>
  <p:sldLayoutIdLst>
    <p:sldLayoutId id="2147483880" r:id="rId1"/>
    <p:sldLayoutId id="2147483881" r:id="rId2"/>
    <p:sldLayoutId id="2147483882" r:id="rId3"/>
    <p:sldLayoutId id="2147483883" r:id="rId4"/>
    <p:sldLayoutId id="2147483884" r:id="rId5"/>
    <p:sldLayoutId id="2147483885" r:id="rId6"/>
    <p:sldLayoutId id="2147483886" r:id="rId7"/>
    <p:sldLayoutId id="2147483887" r:id="rId8"/>
    <p:sldLayoutId id="2147483888" r:id="rId9"/>
    <p:sldLayoutId id="2147483889" r:id="rId10"/>
    <p:sldLayoutId id="2147483890" r:id="rId11"/>
  </p:sldLayoutIdLst>
  <p:timing>
    <p:tnLst>
      <p:par>
        <p:cTn id="1" dur="indefinite" restart="never" nodeType="tmRoot"/>
      </p:par>
    </p:tnLst>
  </p:timing>
  <p:hf hdr="0" ftr="0" dt="0"/>
  <p:txStyles>
    <p:titleStyle>
      <a:lvl1pPr algn="l" rtl="0" eaLnBrk="0" fontAlgn="base" hangingPunct="0">
        <a:spcBef>
          <a:spcPct val="0"/>
        </a:spcBef>
        <a:spcAft>
          <a:spcPct val="0"/>
        </a:spcAft>
        <a:buClr>
          <a:srgbClr val="5F5F5F"/>
        </a:buClr>
        <a:defRPr kumimoji="1" sz="2400" b="1">
          <a:solidFill>
            <a:schemeClr val="tx1"/>
          </a:solidFill>
          <a:latin typeface="+mj-lt"/>
          <a:ea typeface="+mj-ea"/>
          <a:cs typeface="+mj-cs"/>
        </a:defRPr>
      </a:lvl1pPr>
      <a:lvl2pPr algn="l" rtl="0" eaLnBrk="0" fontAlgn="base" hangingPunct="0">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2pPr>
      <a:lvl3pPr algn="l" rtl="0" eaLnBrk="0" fontAlgn="base" hangingPunct="0">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3pPr>
      <a:lvl4pPr algn="l" rtl="0" eaLnBrk="0" fontAlgn="base" hangingPunct="0">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4pPr>
      <a:lvl5pPr algn="l" rtl="0" eaLnBrk="0" fontAlgn="base" hangingPunct="0">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5pPr>
      <a:lvl6pPr marL="457200" algn="l" rtl="0" fontAlgn="base">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6pPr>
      <a:lvl7pPr marL="914400" algn="l" rtl="0" fontAlgn="base">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7pPr>
      <a:lvl8pPr marL="1371600" algn="l" rtl="0" fontAlgn="base">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8pPr>
      <a:lvl9pPr marL="1828800" algn="l" rtl="0" fontAlgn="base">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9pPr>
    </p:titleStyle>
    <p:bodyStyle>
      <a:lvl1pPr marL="342900" indent="-342900" algn="l" rtl="0" eaLnBrk="0" fontAlgn="base" hangingPunct="0">
        <a:spcBef>
          <a:spcPct val="20000"/>
        </a:spcBef>
        <a:spcAft>
          <a:spcPct val="0"/>
        </a:spcAft>
        <a:buClr>
          <a:schemeClr val="tx2"/>
        </a:buClr>
        <a:buFont typeface="Wingdings" pitchFamily="2" charset="2"/>
        <a:defRPr kumimoji="1" sz="2000">
          <a:solidFill>
            <a:schemeClr val="tx1"/>
          </a:solidFill>
          <a:latin typeface="+mn-lt"/>
          <a:ea typeface="+mn-ea"/>
          <a:cs typeface="+mn-cs"/>
        </a:defRPr>
      </a:lvl1pPr>
      <a:lvl2pPr marL="254000" indent="-254000" algn="l" rtl="0" eaLnBrk="0" fontAlgn="base" hangingPunct="0">
        <a:spcBef>
          <a:spcPct val="20000"/>
        </a:spcBef>
        <a:spcAft>
          <a:spcPct val="0"/>
        </a:spcAft>
        <a:buClr>
          <a:srgbClr val="3E5E84"/>
        </a:buClr>
        <a:buFont typeface="Wingdings" pitchFamily="2" charset="2"/>
        <a:buChar char="n"/>
        <a:defRPr kumimoji="1" sz="2000">
          <a:solidFill>
            <a:schemeClr val="tx1"/>
          </a:solidFill>
          <a:latin typeface="+mn-lt"/>
          <a:ea typeface="+mn-ea"/>
        </a:defRPr>
      </a:lvl2pPr>
      <a:lvl3pPr marL="571500" indent="-254000" algn="l" rtl="0" eaLnBrk="0" fontAlgn="base" hangingPunct="0">
        <a:spcBef>
          <a:spcPct val="20000"/>
        </a:spcBef>
        <a:spcAft>
          <a:spcPct val="0"/>
        </a:spcAft>
        <a:buClr>
          <a:srgbClr val="808080"/>
        </a:buClr>
        <a:buFont typeface="Wingdings" pitchFamily="2" charset="2"/>
        <a:buChar char="n"/>
        <a:defRPr kumimoji="1">
          <a:solidFill>
            <a:schemeClr val="tx1"/>
          </a:solidFill>
          <a:latin typeface="+mn-lt"/>
          <a:ea typeface="+mn-ea"/>
        </a:defRPr>
      </a:lvl3pPr>
      <a:lvl4pPr marL="825500" indent="-190500" algn="l" rtl="0" eaLnBrk="0" fontAlgn="base" hangingPunct="0">
        <a:spcBef>
          <a:spcPct val="20000"/>
        </a:spcBef>
        <a:spcAft>
          <a:spcPct val="0"/>
        </a:spcAft>
        <a:buClr>
          <a:srgbClr val="558C99"/>
        </a:buClr>
        <a:buFont typeface="Wingdings" pitchFamily="2" charset="2"/>
        <a:buChar char="l"/>
        <a:defRPr kumimoji="1" sz="1400">
          <a:solidFill>
            <a:schemeClr val="tx1"/>
          </a:solidFill>
          <a:latin typeface="+mn-lt"/>
          <a:ea typeface="+mn-ea"/>
        </a:defRPr>
      </a:lvl4pPr>
      <a:lvl5pPr marL="1079500" indent="-190500" algn="l" rtl="0" eaLnBrk="0" fontAlgn="base" hangingPunct="0">
        <a:spcBef>
          <a:spcPct val="20000"/>
        </a:spcBef>
        <a:spcAft>
          <a:spcPct val="0"/>
        </a:spcAft>
        <a:buClr>
          <a:srgbClr val="C0C0C0"/>
        </a:buClr>
        <a:buFont typeface="Wingdings" pitchFamily="2" charset="2"/>
        <a:buChar char="l"/>
        <a:defRPr kumimoji="1" sz="1400">
          <a:solidFill>
            <a:schemeClr val="tx1"/>
          </a:solidFill>
          <a:latin typeface="+mn-lt"/>
          <a:ea typeface="+mn-ea"/>
        </a:defRPr>
      </a:lvl5pPr>
      <a:lvl6pPr marL="15367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6pPr>
      <a:lvl7pPr marL="19939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7pPr>
      <a:lvl8pPr marL="24511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8pPr>
      <a:lvl9pPr marL="29083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fontScale="90000"/>
          </a:bodyPr>
          <a:lstStyle/>
          <a:p>
            <a:r>
              <a:rPr lang="ja-JP" altLang="en-US" dirty="0">
                <a:latin typeface="ＤＨＰ特太ゴシック体" panose="020B0500000000000000" pitchFamily="50" charset="-128"/>
                <a:ea typeface="ＤＨＰ特太ゴシック体" panose="020B0500000000000000" pitchFamily="50" charset="-128"/>
              </a:rPr>
              <a:t>地域包括</a:t>
            </a:r>
            <a:r>
              <a:rPr lang="ja-JP" altLang="en-US" dirty="0" smtClean="0">
                <a:latin typeface="ＤＨＰ特太ゴシック体" panose="020B0500000000000000" pitchFamily="50" charset="-128"/>
                <a:ea typeface="ＤＨＰ特太ゴシック体" panose="020B0500000000000000" pitchFamily="50" charset="-128"/>
              </a:rPr>
              <a:t>ケア「見える化」システム</a:t>
            </a:r>
            <a:r>
              <a:rPr lang="en-US" altLang="ja-JP" dirty="0" smtClean="0">
                <a:latin typeface="ＤＨＰ特太ゴシック体" panose="020B0500000000000000" pitchFamily="50" charset="-128"/>
                <a:ea typeface="ＤＨＰ特太ゴシック体" panose="020B0500000000000000" pitchFamily="50" charset="-128"/>
              </a:rPr>
              <a:t/>
            </a:r>
            <a:br>
              <a:rPr lang="en-US" altLang="ja-JP" dirty="0" smtClean="0">
                <a:latin typeface="ＤＨＰ特太ゴシック体" panose="020B0500000000000000" pitchFamily="50" charset="-128"/>
                <a:ea typeface="ＤＨＰ特太ゴシック体" panose="020B0500000000000000" pitchFamily="50" charset="-128"/>
              </a:rPr>
            </a:br>
            <a:r>
              <a:rPr lang="ja-JP" altLang="en-US" dirty="0" smtClean="0">
                <a:latin typeface="ＤＨＰ特太ゴシック体" panose="020B0500000000000000" pitchFamily="50" charset="-128"/>
                <a:ea typeface="ＤＨＰ特太ゴシック体" panose="020B0500000000000000" pitchFamily="50" charset="-128"/>
              </a:rPr>
              <a:t>推計ツール操作講習会資料</a:t>
            </a:r>
            <a:endParaRPr kumimoji="1" lang="ja-JP" altLang="en-US" dirty="0">
              <a:latin typeface="ＤＨＰ特太ゴシック体" panose="020B0500000000000000" pitchFamily="50" charset="-128"/>
              <a:ea typeface="ＤＨＰ特太ゴシック体" panose="020B0500000000000000" pitchFamily="50" charset="-128"/>
            </a:endParaRPr>
          </a:p>
        </p:txBody>
      </p:sp>
      <p:sp>
        <p:nvSpPr>
          <p:cNvPr id="3" name="サブタイトル 2"/>
          <p:cNvSpPr>
            <a:spLocks noGrp="1"/>
          </p:cNvSpPr>
          <p:nvPr>
            <p:ph type="subTitle" idx="1"/>
          </p:nvPr>
        </p:nvSpPr>
        <p:spPr>
          <a:xfrm>
            <a:off x="1485900" y="4669950"/>
            <a:ext cx="6934200" cy="709551"/>
          </a:xfrm>
        </p:spPr>
        <p:txBody>
          <a:bodyPr/>
          <a:lstStyle/>
          <a:p>
            <a:r>
              <a:rPr kumimoji="1" lang="ja-JP" altLang="en-US" dirty="0" smtClean="0">
                <a:latin typeface="ＤＨＰ特太ゴシック体" panose="020B0500000000000000" pitchFamily="50" charset="-128"/>
                <a:ea typeface="ＤＨＰ特太ゴシック体" panose="020B0500000000000000" pitchFamily="50" charset="-128"/>
              </a:rPr>
              <a:t>厚生労働省老健局介護保険計画課</a:t>
            </a:r>
            <a:endParaRPr kumimoji="1" lang="ja-JP" altLang="en-US" dirty="0">
              <a:latin typeface="ＤＨＰ特太ゴシック体" panose="020B0500000000000000" pitchFamily="50" charset="-128"/>
              <a:ea typeface="ＤＨＰ特太ゴシック体" panose="020B0500000000000000" pitchFamily="50" charset="-128"/>
            </a:endParaRPr>
          </a:p>
        </p:txBody>
      </p:sp>
      <p:sp>
        <p:nvSpPr>
          <p:cNvPr id="5" name="テキスト ボックス 4"/>
          <p:cNvSpPr txBox="1"/>
          <p:nvPr/>
        </p:nvSpPr>
        <p:spPr>
          <a:xfrm>
            <a:off x="7790213" y="165058"/>
            <a:ext cx="1721922" cy="369332"/>
          </a:xfrm>
          <a:prstGeom prst="rect">
            <a:avLst/>
          </a:prstGeom>
          <a:noFill/>
          <a:ln w="12700">
            <a:solidFill>
              <a:schemeClr val="tx1"/>
            </a:solidFill>
          </a:ln>
        </p:spPr>
        <p:txBody>
          <a:bodyPr wrap="square" rtlCol="0">
            <a:spAutoFit/>
          </a:bodyPr>
          <a:lstStyle/>
          <a:p>
            <a:pPr algn="ctr"/>
            <a:r>
              <a:rPr kumimoji="1" lang="ja-JP" altLang="en-US" dirty="0" smtClean="0">
                <a:latin typeface="ＭＳ ゴシック" panose="020B0609070205080204" pitchFamily="49" charset="-128"/>
                <a:ea typeface="ＭＳ ゴシック" panose="020B0609070205080204" pitchFamily="49" charset="-128"/>
              </a:rPr>
              <a:t>資料９</a:t>
            </a:r>
            <a:endParaRPr kumimoji="1" lang="ja-JP" altLang="en-US"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024291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0" y="286942"/>
            <a:ext cx="9906000" cy="53538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a:r>
              <a:rPr lang="ja-JP" altLang="en-US" sz="2400" dirty="0" smtClean="0">
                <a:solidFill>
                  <a:schemeClr val="tx1"/>
                </a:solidFill>
                <a:latin typeface="ＤＨＰ特太ゴシック体" panose="020B0500000000000000" pitchFamily="50" charset="-128"/>
                <a:ea typeface="ＤＨＰ特太ゴシック体" panose="020B0500000000000000" pitchFamily="50" charset="-128"/>
              </a:rPr>
              <a:t>地域包括ケア「見える化」システムにおける将来推計機能について</a:t>
            </a:r>
            <a:endParaRPr lang="en-US" altLang="ja-JP" sz="2400" dirty="0" smtClean="0">
              <a:solidFill>
                <a:schemeClr val="tx1"/>
              </a:solidFill>
              <a:latin typeface="ＤＨＰ特太ゴシック体" panose="020B0500000000000000" pitchFamily="50" charset="-128"/>
              <a:ea typeface="ＤＨＰ特太ゴシック体" panose="020B0500000000000000" pitchFamily="50" charset="-128"/>
            </a:endParaRPr>
          </a:p>
        </p:txBody>
      </p:sp>
      <p:sp>
        <p:nvSpPr>
          <p:cNvPr id="61" name="テキスト ボックス 136"/>
          <p:cNvSpPr txBox="1">
            <a:spLocks noChangeArrowheads="1"/>
          </p:cNvSpPr>
          <p:nvPr/>
        </p:nvSpPr>
        <p:spPr bwMode="auto">
          <a:xfrm>
            <a:off x="84634" y="1002346"/>
            <a:ext cx="9711529" cy="2605842"/>
          </a:xfrm>
          <a:prstGeom prst="rect">
            <a:avLst/>
          </a:prstGeom>
          <a:noFill/>
          <a:ln w="25400" cmpd="sng">
            <a:solidFill>
              <a:schemeClr val="tx1"/>
            </a:solidFill>
            <a:miter lim="800000"/>
            <a:headEnd/>
            <a:tailEnd/>
          </a:ln>
          <a:effectLst/>
          <a:extLst/>
        </p:spPr>
        <p:txBody>
          <a:bodyPr wrap="square">
            <a:spAutoFit/>
          </a:bodyPr>
          <a:lstStyle>
            <a:lvl1pPr marL="179388" indent="-179388" defTabSz="912813" eaLnBrk="0" hangingPunct="0">
              <a:defRPr kumimoji="1">
                <a:solidFill>
                  <a:schemeClr val="tx1"/>
                </a:solidFill>
                <a:latin typeface="Arial" charset="0"/>
                <a:ea typeface="ＭＳ Ｐゴシック" charset="-128"/>
              </a:defRPr>
            </a:lvl1pPr>
            <a:lvl2pPr marL="742950" indent="-285750" defTabSz="912813" eaLnBrk="0" hangingPunct="0">
              <a:defRPr kumimoji="1">
                <a:solidFill>
                  <a:schemeClr val="tx1"/>
                </a:solidFill>
                <a:latin typeface="Arial" charset="0"/>
                <a:ea typeface="ＭＳ Ｐゴシック" charset="-128"/>
              </a:defRPr>
            </a:lvl2pPr>
            <a:lvl3pPr marL="1143000" indent="-228600" defTabSz="912813" eaLnBrk="0" hangingPunct="0">
              <a:defRPr kumimoji="1">
                <a:solidFill>
                  <a:schemeClr val="tx1"/>
                </a:solidFill>
                <a:latin typeface="Arial" charset="0"/>
                <a:ea typeface="ＭＳ Ｐゴシック" charset="-128"/>
              </a:defRPr>
            </a:lvl3pPr>
            <a:lvl4pPr marL="1600200" indent="-228600" defTabSz="912813" eaLnBrk="0" hangingPunct="0">
              <a:defRPr kumimoji="1">
                <a:solidFill>
                  <a:schemeClr val="tx1"/>
                </a:solidFill>
                <a:latin typeface="Arial" charset="0"/>
                <a:ea typeface="ＭＳ Ｐゴシック" charset="-128"/>
              </a:defRPr>
            </a:lvl4pPr>
            <a:lvl5pPr marL="2057400" indent="-228600" defTabSz="912813" eaLnBrk="0" hangingPunct="0">
              <a:defRPr kumimoji="1">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kumimoji="1">
                <a:solidFill>
                  <a:schemeClr val="tx1"/>
                </a:solidFill>
                <a:latin typeface="Arial" charset="0"/>
                <a:ea typeface="ＭＳ Ｐゴシック" charset="-128"/>
              </a:defRPr>
            </a:lvl9pPr>
          </a:lstStyle>
          <a:p>
            <a:pPr marL="285750" indent="-285750" fontAlgn="b">
              <a:lnSpc>
                <a:spcPts val="2800"/>
              </a:lnSpc>
              <a:spcBef>
                <a:spcPct val="0"/>
              </a:spcBef>
              <a:spcAft>
                <a:spcPct val="0"/>
              </a:spcAft>
              <a:buFont typeface="ＭＳ Ｐゴシック" panose="020B0600070205080204" pitchFamily="50" charset="-128"/>
              <a:buChar char="○"/>
              <a:defRPr/>
            </a:pPr>
            <a:r>
              <a:rPr lang="ja-JP" altLang="en-US" sz="1600" kern="0" dirty="0">
                <a:latin typeface="ＭＳ ゴシック" panose="020B0609070205080204" pitchFamily="49" charset="-128"/>
                <a:ea typeface="ＭＳ ゴシック" panose="020B0609070205080204" pitchFamily="49" charset="-128"/>
              </a:rPr>
              <a:t>　</a:t>
            </a:r>
            <a:r>
              <a:rPr lang="ja-JP" altLang="en-US" sz="1600" kern="0" dirty="0" smtClean="0">
                <a:latin typeface="ＭＳ ゴシック" panose="020B0609070205080204" pitchFamily="49" charset="-128"/>
                <a:ea typeface="ＭＳ ゴシック" panose="020B0609070205080204" pitchFamily="49" charset="-128"/>
              </a:rPr>
              <a:t>平成２８年７月２７日に行った２．０次リリースにおいて、第７期介護保険事業（支援）計画（以下「第７期計画」という。）策定の支援として、推計ツールを含めた将来推計機能を提示したところである。</a:t>
            </a:r>
            <a:endParaRPr lang="en-US" altLang="ja-JP" sz="1600" kern="0" dirty="0">
              <a:latin typeface="ＭＳ ゴシック" panose="020B0609070205080204" pitchFamily="49" charset="-128"/>
              <a:ea typeface="ＭＳ ゴシック" panose="020B0609070205080204" pitchFamily="49" charset="-128"/>
            </a:endParaRPr>
          </a:p>
          <a:p>
            <a:pPr marL="285750" indent="-285750" fontAlgn="b">
              <a:lnSpc>
                <a:spcPts val="2800"/>
              </a:lnSpc>
              <a:spcBef>
                <a:spcPct val="0"/>
              </a:spcBef>
              <a:spcAft>
                <a:spcPct val="0"/>
              </a:spcAft>
              <a:buFont typeface="ＭＳ Ｐゴシック" panose="020B0600070205080204" pitchFamily="50" charset="-128"/>
              <a:buChar char="○"/>
              <a:defRPr/>
            </a:pPr>
            <a:r>
              <a:rPr lang="ja-JP" altLang="en-US" sz="1600" kern="0" dirty="0">
                <a:latin typeface="ＭＳ ゴシック" panose="020B0609070205080204" pitchFamily="49" charset="-128"/>
                <a:ea typeface="ＭＳ ゴシック" panose="020B0609070205080204" pitchFamily="49" charset="-128"/>
              </a:rPr>
              <a:t>　</a:t>
            </a:r>
            <a:r>
              <a:rPr lang="ja-JP" altLang="en-US" sz="1600" kern="0" dirty="0" smtClean="0">
                <a:latin typeface="ＭＳ ゴシック" panose="020B0609070205080204" pitchFamily="49" charset="-128"/>
                <a:ea typeface="ＭＳ ゴシック" panose="020B0609070205080204" pitchFamily="49" charset="-128"/>
              </a:rPr>
              <a:t>２．０次リリースで提示した将来推計機能では、第６期計画のデータを基に、一連の将来推計機能の操作フロー（操作画面、操作手順等）を実装した試行版推計ツールをお示ししている。</a:t>
            </a:r>
            <a:endParaRPr lang="en-US" altLang="ja-JP" sz="1600" kern="0" dirty="0">
              <a:latin typeface="ＭＳ ゴシック" panose="020B0609070205080204" pitchFamily="49" charset="-128"/>
              <a:ea typeface="ＭＳ ゴシック" panose="020B0609070205080204" pitchFamily="49" charset="-128"/>
            </a:endParaRPr>
          </a:p>
          <a:p>
            <a:pPr marL="285750" indent="-285750" fontAlgn="b">
              <a:lnSpc>
                <a:spcPts val="2800"/>
              </a:lnSpc>
              <a:spcBef>
                <a:spcPct val="0"/>
              </a:spcBef>
              <a:spcAft>
                <a:spcPct val="0"/>
              </a:spcAft>
              <a:buFont typeface="ＭＳ Ｐゴシック" panose="020B0600070205080204" pitchFamily="50" charset="-128"/>
              <a:buChar char="○"/>
              <a:defRPr/>
            </a:pPr>
            <a:r>
              <a:rPr lang="ja-JP" altLang="en-US" sz="1600" kern="0" dirty="0" smtClean="0">
                <a:latin typeface="ＭＳ ゴシック" panose="020B0609070205080204" pitchFamily="49" charset="-128"/>
                <a:ea typeface="ＭＳ ゴシック" panose="020B0609070205080204" pitchFamily="49" charset="-128"/>
              </a:rPr>
              <a:t>　第７期計画の将来推計については、地域包括ケア「見える化」システム（以下「システム」という。）上のインターネット環境において行われることとなり、そのメリットは以下のとおりである。</a:t>
            </a:r>
            <a:endParaRPr lang="ja-JP" altLang="en-US" sz="1600" kern="0" dirty="0">
              <a:latin typeface="ＭＳ ゴシック" panose="020B0609070205080204" pitchFamily="49" charset="-128"/>
              <a:ea typeface="ＭＳ ゴシック" panose="020B0609070205080204" pitchFamily="49" charset="-128"/>
            </a:endParaRPr>
          </a:p>
        </p:txBody>
      </p:sp>
      <p:graphicFrame>
        <p:nvGraphicFramePr>
          <p:cNvPr id="4" name="表 3"/>
          <p:cNvGraphicFramePr>
            <a:graphicFrameLocks noGrp="1"/>
          </p:cNvGraphicFramePr>
          <p:nvPr>
            <p:extLst>
              <p:ext uri="{D42A27DB-BD31-4B8C-83A1-F6EECF244321}">
                <p14:modId xmlns:p14="http://schemas.microsoft.com/office/powerpoint/2010/main" val="4027292660"/>
              </p:ext>
            </p:extLst>
          </p:nvPr>
        </p:nvGraphicFramePr>
        <p:xfrm>
          <a:off x="149702" y="3666555"/>
          <a:ext cx="9606598" cy="3097454"/>
        </p:xfrm>
        <a:graphic>
          <a:graphicData uri="http://schemas.openxmlformats.org/drawingml/2006/table">
            <a:tbl>
              <a:tblPr firstRow="1" bandRow="1">
                <a:tableStyleId>{5C22544A-7EE6-4342-B048-85BDC9FD1C3A}</a:tableStyleId>
              </a:tblPr>
              <a:tblGrid>
                <a:gridCol w="888523"/>
                <a:gridCol w="4772025"/>
                <a:gridCol w="3946050"/>
              </a:tblGrid>
              <a:tr h="354254">
                <a:tc>
                  <a:txBody>
                    <a:bodyPr/>
                    <a:lstStyle/>
                    <a:p>
                      <a:pPr algn="ctr">
                        <a:spcAft>
                          <a:spcPts val="400"/>
                        </a:spcAft>
                      </a:pPr>
                      <a:endParaRPr lang="ja-JP" sz="1200" kern="100" dirty="0">
                        <a:effectLst/>
                        <a:latin typeface="ＭＳ ゴシック" panose="020B0609070205080204" pitchFamily="49" charset="-128"/>
                        <a:ea typeface="ＭＳ ゴシック" panose="020B0609070205080204" pitchFamily="49" charset="-128"/>
                        <a:cs typeface="Times New Roman"/>
                      </a:endParaRPr>
                    </a:p>
                  </a:txBody>
                  <a:tcPr marL="68580" marR="68580" marT="0" marB="0" anchor="ctr"/>
                </a:tc>
                <a:tc>
                  <a:txBody>
                    <a:bodyPr/>
                    <a:lstStyle/>
                    <a:p>
                      <a:pPr algn="ctr">
                        <a:spcAft>
                          <a:spcPts val="400"/>
                        </a:spcAft>
                      </a:pPr>
                      <a:r>
                        <a:rPr lang="ja-JP" altLang="en-US" sz="1400" b="0" kern="100" dirty="0" smtClean="0">
                          <a:effectLst/>
                          <a:latin typeface="ＭＳ ゴシック" panose="020B0609070205080204" pitchFamily="49" charset="-128"/>
                          <a:ea typeface="ＭＳ ゴシック" panose="020B0609070205080204" pitchFamily="49" charset="-128"/>
                          <a:cs typeface="Times New Roman"/>
                        </a:rPr>
                        <a:t>保険者</a:t>
                      </a:r>
                      <a:endParaRPr lang="ja-JP" sz="1400" b="0" kern="100" dirty="0">
                        <a:effectLst/>
                        <a:latin typeface="ＭＳ ゴシック" panose="020B0609070205080204" pitchFamily="49" charset="-128"/>
                        <a:ea typeface="ＭＳ ゴシック" panose="020B0609070205080204" pitchFamily="49" charset="-128"/>
                        <a:cs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latin typeface="ＭＳ ゴシック" panose="020B0609070205080204" pitchFamily="49" charset="-128"/>
                          <a:ea typeface="ＭＳ ゴシック" panose="020B0609070205080204" pitchFamily="49" charset="-128"/>
                        </a:rPr>
                        <a:t>都道府県</a:t>
                      </a:r>
                      <a:endParaRPr kumimoji="1" lang="ja-JP" altLang="en-US" sz="1400" b="0" dirty="0">
                        <a:latin typeface="ＭＳ ゴシック" panose="020B0609070205080204" pitchFamily="49" charset="-128"/>
                        <a:ea typeface="ＭＳ ゴシック" panose="020B0609070205080204" pitchFamily="49" charset="-128"/>
                      </a:endParaRPr>
                    </a:p>
                  </a:txBody>
                  <a:tcPr anchor="ctr"/>
                </a:tc>
              </a:tr>
              <a:tr h="861263">
                <a:tc>
                  <a:txBody>
                    <a:bodyPr/>
                    <a:lstStyle/>
                    <a:p>
                      <a:pPr algn="ctr">
                        <a:spcAft>
                          <a:spcPts val="0"/>
                        </a:spcAft>
                      </a:pPr>
                      <a:r>
                        <a:rPr lang="ja-JP" altLang="en-US" sz="1400" kern="100" dirty="0" smtClean="0">
                          <a:effectLst/>
                          <a:latin typeface="ＭＳ ゴシック" panose="020B0609070205080204" pitchFamily="49" charset="-128"/>
                          <a:ea typeface="ＭＳ ゴシック" panose="020B0609070205080204" pitchFamily="49" charset="-128"/>
                          <a:cs typeface="Meiryo UI"/>
                        </a:rPr>
                        <a:t>メリット</a:t>
                      </a:r>
                      <a:endParaRPr lang="en-US" altLang="ja-JP" sz="1400" kern="100" dirty="0" smtClean="0">
                        <a:effectLst/>
                        <a:latin typeface="ＭＳ ゴシック" panose="020B0609070205080204" pitchFamily="49" charset="-128"/>
                        <a:ea typeface="ＭＳ ゴシック" panose="020B0609070205080204" pitchFamily="49" charset="-128"/>
                        <a:cs typeface="Meiryo UI"/>
                      </a:endParaRPr>
                    </a:p>
                  </a:txBody>
                  <a:tcPr marL="68580" marR="68580" marT="0" marB="0" anchor="ctr"/>
                </a:tc>
                <a:tc>
                  <a:txBody>
                    <a:bodyPr/>
                    <a:lstStyle/>
                    <a:p>
                      <a:pPr marL="0" indent="0" algn="l">
                        <a:spcAft>
                          <a:spcPts val="0"/>
                        </a:spcAft>
                        <a:buFont typeface="Arial" panose="020B0604020202020204" pitchFamily="34" charset="0"/>
                        <a:buNone/>
                      </a:pPr>
                      <a:r>
                        <a:rPr lang="ja-JP" altLang="en-US" sz="1200" kern="100" dirty="0" smtClean="0">
                          <a:effectLst/>
                          <a:latin typeface="ＭＳ ゴシック" panose="020B0609070205080204" pitchFamily="49" charset="-128"/>
                          <a:ea typeface="ＭＳ ゴシック" panose="020B0609070205080204" pitchFamily="49" charset="-128"/>
                          <a:cs typeface="Times New Roman"/>
                        </a:rPr>
                        <a:t>○　介護保険事業状況報告等のデータが随時更新されるため、その</a:t>
                      </a:r>
                      <a:endParaRPr lang="en-US" altLang="ja-JP" sz="1200" kern="100" dirty="0" smtClean="0">
                        <a:effectLst/>
                        <a:latin typeface="ＭＳ ゴシック" panose="020B0609070205080204" pitchFamily="49" charset="-128"/>
                        <a:ea typeface="ＭＳ ゴシック" panose="020B0609070205080204" pitchFamily="49" charset="-128"/>
                        <a:cs typeface="Times New Roman"/>
                      </a:endParaRPr>
                    </a:p>
                    <a:p>
                      <a:pPr marL="0" indent="0" algn="l">
                        <a:spcAft>
                          <a:spcPts val="0"/>
                        </a:spcAft>
                        <a:buFont typeface="Arial" panose="020B0604020202020204" pitchFamily="34" charset="0"/>
                        <a:buNone/>
                      </a:pPr>
                      <a:r>
                        <a:rPr lang="ja-JP" altLang="en-US" sz="1200" kern="100" dirty="0" smtClean="0">
                          <a:effectLst/>
                          <a:latin typeface="ＭＳ ゴシック" panose="020B0609070205080204" pitchFamily="49" charset="-128"/>
                          <a:ea typeface="ＭＳ ゴシック" panose="020B0609070205080204" pitchFamily="49" charset="-128"/>
                          <a:cs typeface="Times New Roman"/>
                        </a:rPr>
                        <a:t>　データから算出される自然体推計結果を確認できる。</a:t>
                      </a:r>
                      <a:endParaRPr lang="en-US" altLang="ja-JP" sz="1200" kern="100" dirty="0" smtClean="0">
                        <a:effectLst/>
                        <a:latin typeface="ＭＳ ゴシック" panose="020B0609070205080204" pitchFamily="49" charset="-128"/>
                        <a:ea typeface="ＭＳ ゴシック" panose="020B0609070205080204" pitchFamily="49" charset="-128"/>
                        <a:cs typeface="Times New Roman"/>
                      </a:endParaRPr>
                    </a:p>
                    <a:p>
                      <a:pPr marL="0" indent="0" algn="l">
                        <a:spcAft>
                          <a:spcPts val="0"/>
                        </a:spcAft>
                        <a:buFont typeface="Arial" panose="020B0604020202020204" pitchFamily="34" charset="0"/>
                        <a:buNone/>
                      </a:pPr>
                      <a:r>
                        <a:rPr lang="ja-JP" altLang="en-US" sz="1200" kern="100" dirty="0" smtClean="0">
                          <a:effectLst/>
                          <a:latin typeface="ＭＳ ゴシック" panose="020B0609070205080204" pitchFamily="49" charset="-128"/>
                          <a:ea typeface="ＭＳ ゴシック" panose="020B0609070205080204" pitchFamily="49" charset="-128"/>
                          <a:cs typeface="Times New Roman"/>
                        </a:rPr>
                        <a:t>○　常に保険料額を見ながら、将来推計作業が実施できる。</a:t>
                      </a:r>
                      <a:endParaRPr lang="en-US" altLang="ja-JP" sz="1200" kern="100" dirty="0" smtClean="0">
                        <a:effectLst/>
                        <a:latin typeface="ＭＳ ゴシック" panose="020B0609070205080204" pitchFamily="49" charset="-128"/>
                        <a:ea typeface="ＭＳ ゴシック" panose="020B0609070205080204" pitchFamily="49" charset="-128"/>
                        <a:cs typeface="Times New Roman"/>
                      </a:endParaRPr>
                    </a:p>
                    <a:p>
                      <a:pPr marL="0" indent="0" algn="l">
                        <a:spcAft>
                          <a:spcPts val="0"/>
                        </a:spcAft>
                        <a:buFont typeface="Arial" panose="020B0604020202020204" pitchFamily="34" charset="0"/>
                        <a:buNone/>
                      </a:pPr>
                      <a:r>
                        <a:rPr lang="ja-JP" altLang="en-US" sz="1200" kern="100" dirty="0" smtClean="0">
                          <a:effectLst/>
                          <a:latin typeface="ＭＳ ゴシック" panose="020B0609070205080204" pitchFamily="49" charset="-128"/>
                          <a:ea typeface="ＭＳ ゴシック" panose="020B0609070205080204" pitchFamily="49" charset="-128"/>
                          <a:cs typeface="Times New Roman"/>
                        </a:rPr>
                        <a:t>○　将来推計の各段階において、エラーチェックが随時可能となり、</a:t>
                      </a:r>
                      <a:endParaRPr lang="en-US" altLang="ja-JP" sz="1200" kern="100" dirty="0" smtClean="0">
                        <a:effectLst/>
                        <a:latin typeface="ＭＳ ゴシック" panose="020B0609070205080204" pitchFamily="49" charset="-128"/>
                        <a:ea typeface="ＭＳ ゴシック" panose="020B0609070205080204" pitchFamily="49" charset="-128"/>
                        <a:cs typeface="Times New Roman"/>
                      </a:endParaRPr>
                    </a:p>
                    <a:p>
                      <a:pPr marL="0" indent="0" algn="l">
                        <a:spcAft>
                          <a:spcPts val="0"/>
                        </a:spcAft>
                        <a:buFont typeface="Arial" panose="020B0604020202020204" pitchFamily="34" charset="0"/>
                        <a:buNone/>
                      </a:pPr>
                      <a:r>
                        <a:rPr lang="ja-JP" altLang="en-US" sz="1200" kern="100" dirty="0" smtClean="0">
                          <a:effectLst/>
                          <a:latin typeface="ＭＳ ゴシック" panose="020B0609070205080204" pitchFamily="49" charset="-128"/>
                          <a:ea typeface="ＭＳ ゴシック" panose="020B0609070205080204" pitchFamily="49" charset="-128"/>
                          <a:cs typeface="Times New Roman"/>
                        </a:rPr>
                        <a:t>　保険者の誤入力等を削減できる。　</a:t>
                      </a:r>
                      <a:endParaRPr lang="en-US" altLang="ja-JP" sz="1200" kern="100" dirty="0" smtClean="0">
                        <a:effectLst/>
                        <a:latin typeface="ＭＳ ゴシック" panose="020B0609070205080204" pitchFamily="49" charset="-128"/>
                        <a:ea typeface="ＭＳ ゴシック" panose="020B0609070205080204" pitchFamily="49" charset="-128"/>
                        <a:cs typeface="Times New Roman"/>
                      </a:endParaRPr>
                    </a:p>
                    <a:p>
                      <a:pPr marL="0" indent="0" algn="l">
                        <a:spcAft>
                          <a:spcPts val="0"/>
                        </a:spcAft>
                        <a:buFont typeface="Arial" panose="020B0604020202020204" pitchFamily="34" charset="0"/>
                        <a:buNone/>
                      </a:pPr>
                      <a:r>
                        <a:rPr lang="ja-JP" altLang="en-US" sz="1200" kern="100" dirty="0" smtClean="0">
                          <a:effectLst/>
                          <a:latin typeface="ＭＳ ゴシック" panose="020B0609070205080204" pitchFamily="49" charset="-128"/>
                          <a:ea typeface="ＭＳ ゴシック" panose="020B0609070205080204" pitchFamily="49" charset="-128"/>
                          <a:cs typeface="Times New Roman"/>
                        </a:rPr>
                        <a:t>○　将来推計ロジック等の変更時、システム側で対応することで自</a:t>
                      </a:r>
                      <a:endParaRPr lang="en-US" altLang="ja-JP" sz="1200" kern="100" dirty="0" smtClean="0">
                        <a:effectLst/>
                        <a:latin typeface="ＭＳ ゴシック" panose="020B0609070205080204" pitchFamily="49" charset="-128"/>
                        <a:ea typeface="ＭＳ ゴシック" panose="020B0609070205080204" pitchFamily="49" charset="-128"/>
                        <a:cs typeface="Times New Roman"/>
                      </a:endParaRPr>
                    </a:p>
                    <a:p>
                      <a:pPr marL="0" indent="0" algn="l">
                        <a:spcAft>
                          <a:spcPts val="0"/>
                        </a:spcAft>
                        <a:buFont typeface="Arial" panose="020B0604020202020204" pitchFamily="34" charset="0"/>
                        <a:buNone/>
                      </a:pPr>
                      <a:r>
                        <a:rPr lang="ja-JP" altLang="en-US" sz="1200" kern="100" dirty="0" smtClean="0">
                          <a:effectLst/>
                          <a:latin typeface="ＭＳ ゴシック" panose="020B0609070205080204" pitchFamily="49" charset="-128"/>
                          <a:ea typeface="ＭＳ ゴシック" panose="020B0609070205080204" pitchFamily="49" charset="-128"/>
                          <a:cs typeface="Times New Roman"/>
                        </a:rPr>
                        <a:t>　動的に保存済の推計パターンへも反映されるため、将来推計を</a:t>
                      </a:r>
                      <a:r>
                        <a:rPr lang="ja-JP" altLang="en-US" sz="1200" kern="100" dirty="0" err="1" smtClean="0">
                          <a:effectLst/>
                          <a:latin typeface="ＭＳ ゴシック" panose="020B0609070205080204" pitchFamily="49" charset="-128"/>
                          <a:ea typeface="ＭＳ ゴシック" panose="020B0609070205080204" pitchFamily="49" charset="-128"/>
                          <a:cs typeface="Times New Roman"/>
                        </a:rPr>
                        <a:t>や</a:t>
                      </a:r>
                      <a:endParaRPr lang="en-US" altLang="ja-JP" sz="1200" kern="100" dirty="0" smtClean="0">
                        <a:effectLst/>
                        <a:latin typeface="ＭＳ ゴシック" panose="020B0609070205080204" pitchFamily="49" charset="-128"/>
                        <a:ea typeface="ＭＳ ゴシック" panose="020B0609070205080204" pitchFamily="49" charset="-128"/>
                        <a:cs typeface="Times New Roman"/>
                      </a:endParaRPr>
                    </a:p>
                    <a:p>
                      <a:pPr marL="0" indent="0" algn="l">
                        <a:spcAft>
                          <a:spcPts val="0"/>
                        </a:spcAft>
                        <a:buFont typeface="Arial" panose="020B0604020202020204" pitchFamily="34" charset="0"/>
                        <a:buNone/>
                      </a:pPr>
                      <a:r>
                        <a:rPr lang="ja-JP" altLang="en-US" sz="1200" kern="100" dirty="0" smtClean="0">
                          <a:effectLst/>
                          <a:latin typeface="ＭＳ ゴシック" panose="020B0609070205080204" pitchFamily="49" charset="-128"/>
                          <a:ea typeface="ＭＳ ゴシック" panose="020B0609070205080204" pitchFamily="49" charset="-128"/>
                          <a:cs typeface="Times New Roman"/>
                        </a:rPr>
                        <a:t>　</a:t>
                      </a:r>
                      <a:r>
                        <a:rPr lang="ja-JP" altLang="en-US" sz="1200" kern="100" dirty="0" err="1" smtClean="0">
                          <a:effectLst/>
                          <a:latin typeface="ＭＳ ゴシック" panose="020B0609070205080204" pitchFamily="49" charset="-128"/>
                          <a:ea typeface="ＭＳ ゴシック" panose="020B0609070205080204" pitchFamily="49" charset="-128"/>
                          <a:cs typeface="Times New Roman"/>
                        </a:rPr>
                        <a:t>り</a:t>
                      </a:r>
                      <a:r>
                        <a:rPr lang="ja-JP" altLang="en-US" sz="1200" kern="100" dirty="0" smtClean="0">
                          <a:effectLst/>
                          <a:latin typeface="ＭＳ ゴシック" panose="020B0609070205080204" pitchFamily="49" charset="-128"/>
                          <a:ea typeface="ＭＳ ゴシック" panose="020B0609070205080204" pitchFamily="49" charset="-128"/>
                          <a:cs typeface="Times New Roman"/>
                        </a:rPr>
                        <a:t>直す必要がない。</a:t>
                      </a:r>
                    </a:p>
                    <a:p>
                      <a:pPr marL="0" indent="0" algn="l">
                        <a:spcAft>
                          <a:spcPts val="0"/>
                        </a:spcAft>
                        <a:buFont typeface="Arial" panose="020B0604020202020204" pitchFamily="34" charset="0"/>
                        <a:buNone/>
                      </a:pPr>
                      <a:r>
                        <a:rPr lang="ja-JP" altLang="en-US" sz="1200" kern="100" dirty="0" smtClean="0">
                          <a:effectLst/>
                          <a:latin typeface="ＭＳ ゴシック" panose="020B0609070205080204" pitchFamily="49" charset="-128"/>
                          <a:ea typeface="ＭＳ ゴシック" panose="020B0609070205080204" pitchFamily="49" charset="-128"/>
                          <a:cs typeface="Times New Roman"/>
                        </a:rPr>
                        <a:t>○　ヘルプデスクで将来推計結果を共有することができるので、問</a:t>
                      </a:r>
                      <a:endParaRPr lang="en-US" altLang="ja-JP" sz="1200" kern="100" dirty="0" smtClean="0">
                        <a:effectLst/>
                        <a:latin typeface="ＭＳ ゴシック" panose="020B0609070205080204" pitchFamily="49" charset="-128"/>
                        <a:ea typeface="ＭＳ ゴシック" panose="020B0609070205080204" pitchFamily="49" charset="-128"/>
                        <a:cs typeface="Times New Roman"/>
                      </a:endParaRPr>
                    </a:p>
                    <a:p>
                      <a:pPr marL="0" indent="0" algn="l">
                        <a:spcAft>
                          <a:spcPts val="0"/>
                        </a:spcAft>
                        <a:buFont typeface="Arial" panose="020B0604020202020204" pitchFamily="34" charset="0"/>
                        <a:buNone/>
                      </a:pPr>
                      <a:r>
                        <a:rPr lang="ja-JP" altLang="en-US" sz="1200" kern="100" dirty="0" smtClean="0">
                          <a:effectLst/>
                          <a:latin typeface="ＭＳ ゴシック" panose="020B0609070205080204" pitchFamily="49" charset="-128"/>
                          <a:ea typeface="ＭＳ ゴシック" panose="020B0609070205080204" pitchFamily="49" charset="-128"/>
                          <a:cs typeface="Times New Roman"/>
                        </a:rPr>
                        <a:t>　い合わせ対応が容易となる。</a:t>
                      </a: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kern="100" dirty="0" smtClean="0">
                          <a:solidFill>
                            <a:schemeClr val="dk1"/>
                          </a:solidFill>
                          <a:effectLst/>
                          <a:latin typeface="ＭＳ ゴシック" panose="020B0609070205080204" pitchFamily="49" charset="-128"/>
                          <a:ea typeface="ＭＳ ゴシック" panose="020B0609070205080204" pitchFamily="49" charset="-128"/>
                          <a:cs typeface="Times New Roman"/>
                        </a:rPr>
                        <a:t>○　管内保険者間の将来推計結果比較が容易になる。</a:t>
                      </a:r>
                      <a:endParaRPr kumimoji="1" lang="en-US" altLang="ja-JP" sz="1200" kern="100" dirty="0" smtClean="0">
                        <a:solidFill>
                          <a:schemeClr val="dk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kern="100" dirty="0" smtClean="0">
                          <a:solidFill>
                            <a:schemeClr val="dk1"/>
                          </a:solidFill>
                          <a:effectLst/>
                          <a:latin typeface="ＭＳ ゴシック" panose="020B0609070205080204" pitchFamily="49" charset="-128"/>
                          <a:ea typeface="ＭＳ ゴシック" panose="020B0609070205080204" pitchFamily="49" charset="-128"/>
                          <a:cs typeface="Times New Roman"/>
                        </a:rPr>
                        <a:t>○　将来推計結果をグラフ等で視覚的に把握すること</a:t>
                      </a:r>
                      <a:endParaRPr kumimoji="1" lang="en-US" altLang="ja-JP" sz="1200" kern="100" dirty="0" smtClean="0">
                        <a:solidFill>
                          <a:schemeClr val="dk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kern="100" dirty="0" smtClean="0">
                          <a:solidFill>
                            <a:schemeClr val="dk1"/>
                          </a:solidFill>
                          <a:effectLst/>
                          <a:latin typeface="ＭＳ ゴシック" panose="020B0609070205080204" pitchFamily="49" charset="-128"/>
                          <a:ea typeface="ＭＳ ゴシック" panose="020B0609070205080204" pitchFamily="49" charset="-128"/>
                          <a:cs typeface="Times New Roman"/>
                        </a:rPr>
                        <a:t>　ができる。</a:t>
                      </a:r>
                      <a:endParaRPr kumimoji="1" lang="en-US" altLang="ja-JP" sz="1200" kern="100" dirty="0" smtClean="0">
                        <a:solidFill>
                          <a:schemeClr val="dk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kern="100" dirty="0" smtClean="0">
                          <a:solidFill>
                            <a:schemeClr val="dk1"/>
                          </a:solidFill>
                          <a:effectLst/>
                          <a:latin typeface="ＭＳ ゴシック" panose="020B0609070205080204" pitchFamily="49" charset="-128"/>
                          <a:ea typeface="ＭＳ ゴシック" panose="020B0609070205080204" pitchFamily="49" charset="-128"/>
                          <a:cs typeface="Times New Roman"/>
                        </a:rPr>
                        <a:t>○　保険者と将来推計結果について確認する際、将来</a:t>
                      </a:r>
                      <a:endParaRPr kumimoji="1" lang="en-US" altLang="ja-JP" sz="1200" kern="100" dirty="0" smtClean="0">
                        <a:solidFill>
                          <a:schemeClr val="dk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kern="100" dirty="0" smtClean="0">
                          <a:solidFill>
                            <a:schemeClr val="dk1"/>
                          </a:solidFill>
                          <a:effectLst/>
                          <a:latin typeface="ＭＳ ゴシック" panose="020B0609070205080204" pitchFamily="49" charset="-128"/>
                          <a:ea typeface="ＭＳ ゴシック" panose="020B0609070205080204" pitchFamily="49" charset="-128"/>
                          <a:cs typeface="Times New Roman"/>
                        </a:rPr>
                        <a:t>　推計過程が確認しやすい。</a:t>
                      </a:r>
                      <a:endParaRPr kumimoji="1" lang="ja-JP" altLang="ja-JP" sz="1200" kern="100" dirty="0" smtClean="0">
                        <a:solidFill>
                          <a:schemeClr val="dk1"/>
                        </a:solidFill>
                        <a:effectLst/>
                        <a:latin typeface="ＭＳ ゴシック" panose="020B0609070205080204" pitchFamily="49" charset="-128"/>
                        <a:ea typeface="ＭＳ ゴシック" panose="020B0609070205080204" pitchFamily="49" charset="-128"/>
                        <a:cs typeface="Times New Roman"/>
                      </a:endParaRPr>
                    </a:p>
                  </a:txBody>
                  <a:tcPr marL="68580" marR="68580" marT="0" marB="0" anchor="ctr"/>
                </a:tc>
              </a:tr>
              <a:tr h="653088">
                <a:tc>
                  <a:txBody>
                    <a:bodyPr/>
                    <a:lstStyle/>
                    <a:p>
                      <a:pPr algn="ctr">
                        <a:spcAft>
                          <a:spcPts val="0"/>
                        </a:spcAft>
                      </a:pPr>
                      <a:r>
                        <a:rPr lang="ja-JP" altLang="en-US" sz="1400" kern="100" dirty="0" smtClean="0">
                          <a:effectLst/>
                          <a:latin typeface="ＭＳ ゴシック" panose="020B0609070205080204" pitchFamily="49" charset="-128"/>
                          <a:ea typeface="ＭＳ ゴシック" panose="020B0609070205080204" pitchFamily="49" charset="-128"/>
                          <a:cs typeface="Meiryo UI"/>
                        </a:rPr>
                        <a:t>留意点</a:t>
                      </a:r>
                      <a:endParaRPr lang="en-US" altLang="ja-JP" sz="1400" kern="100" dirty="0" smtClean="0">
                        <a:effectLst/>
                        <a:latin typeface="ＭＳ ゴシック" panose="020B0609070205080204" pitchFamily="49" charset="-128"/>
                        <a:ea typeface="ＭＳ ゴシック" panose="020B0609070205080204" pitchFamily="49" charset="-128"/>
                        <a:cs typeface="Meiryo UI"/>
                      </a:endParaRPr>
                    </a:p>
                  </a:txBody>
                  <a:tcPr marL="68580" marR="68580" marT="0" marB="0" anchor="ctr"/>
                </a:tc>
                <a:tc>
                  <a:txBody>
                    <a:bodyPr/>
                    <a:lstStyle/>
                    <a:p>
                      <a:pPr marL="0" indent="0" algn="l">
                        <a:spcAft>
                          <a:spcPts val="0"/>
                        </a:spcAft>
                        <a:buFont typeface="Arial" panose="020B0604020202020204" pitchFamily="34" charset="0"/>
                        <a:buNone/>
                      </a:pPr>
                      <a:r>
                        <a:rPr lang="ja-JP" altLang="en-US" sz="1200" kern="100" dirty="0" smtClean="0">
                          <a:effectLst/>
                          <a:latin typeface="ＭＳ ゴシック" panose="020B0609070205080204" pitchFamily="49" charset="-128"/>
                          <a:ea typeface="ＭＳ ゴシック" panose="020B0609070205080204" pitchFamily="49" charset="-128"/>
                          <a:cs typeface="Times New Roman"/>
                        </a:rPr>
                        <a:t>○　将来推計作業中は、常時インターネットへの接続が必要となる。</a:t>
                      </a:r>
                      <a:endParaRPr lang="en-US" altLang="ja-JP" sz="1200" kern="100" dirty="0" smtClean="0">
                        <a:effectLst/>
                        <a:latin typeface="ＭＳ ゴシック" panose="020B0609070205080204" pitchFamily="49" charset="-128"/>
                        <a:ea typeface="ＭＳ ゴシック" panose="020B0609070205080204" pitchFamily="49" charset="-128"/>
                        <a:cs typeface="Times New Roman"/>
                      </a:endParaRPr>
                    </a:p>
                    <a:p>
                      <a:pPr marL="0" indent="0" algn="l">
                        <a:spcAft>
                          <a:spcPts val="0"/>
                        </a:spcAft>
                        <a:buFont typeface="Arial" panose="020B0604020202020204" pitchFamily="34" charset="0"/>
                        <a:buNone/>
                      </a:pPr>
                      <a:r>
                        <a:rPr lang="ja-JP" altLang="en-US" sz="1200" kern="100" dirty="0" smtClean="0">
                          <a:effectLst/>
                          <a:latin typeface="ＭＳ ゴシック" panose="020B0609070205080204" pitchFamily="49" charset="-128"/>
                          <a:ea typeface="ＭＳ ゴシック" panose="020B0609070205080204" pitchFamily="49" charset="-128"/>
                          <a:cs typeface="Times New Roman"/>
                        </a:rPr>
                        <a:t>○　システム外で算出した値を貼り付けることは可能だが、独自に</a:t>
                      </a:r>
                      <a:endParaRPr lang="en-US" altLang="ja-JP" sz="1200" kern="100" dirty="0" smtClean="0">
                        <a:effectLst/>
                        <a:latin typeface="ＭＳ ゴシック" panose="020B0609070205080204" pitchFamily="49" charset="-128"/>
                        <a:ea typeface="ＭＳ ゴシック" panose="020B0609070205080204" pitchFamily="49" charset="-128"/>
                        <a:cs typeface="Times New Roman"/>
                      </a:endParaRPr>
                    </a:p>
                    <a:p>
                      <a:pPr marL="0" indent="0" algn="l">
                        <a:spcAft>
                          <a:spcPts val="0"/>
                        </a:spcAft>
                        <a:buFont typeface="Arial" panose="020B0604020202020204" pitchFamily="34" charset="0"/>
                        <a:buNone/>
                      </a:pPr>
                      <a:r>
                        <a:rPr lang="ja-JP" altLang="en-US" sz="1200" kern="100" dirty="0" smtClean="0">
                          <a:effectLst/>
                          <a:latin typeface="ＭＳ ゴシック" panose="020B0609070205080204" pitchFamily="49" charset="-128"/>
                          <a:ea typeface="ＭＳ ゴシック" panose="020B0609070205080204" pitchFamily="49" charset="-128"/>
                          <a:cs typeface="Times New Roman"/>
                        </a:rPr>
                        <a:t>　算出したエクセル関数の実装は困難。</a:t>
                      </a:r>
                      <a:endParaRPr lang="en-US" altLang="ja-JP" sz="1200" kern="100" dirty="0" smtClean="0">
                        <a:effectLst/>
                        <a:latin typeface="ＭＳ ゴシック" panose="020B0609070205080204" pitchFamily="49" charset="-128"/>
                        <a:ea typeface="ＭＳ ゴシック" panose="020B0609070205080204" pitchFamily="49" charset="-128"/>
                        <a:cs typeface="Times New Roman"/>
                      </a:endParaRPr>
                    </a:p>
                    <a:p>
                      <a:pPr marL="0" indent="0" algn="l">
                        <a:spcAft>
                          <a:spcPts val="0"/>
                        </a:spcAft>
                        <a:buFont typeface="Arial" panose="020B0604020202020204" pitchFamily="34" charset="0"/>
                        <a:buNone/>
                      </a:pPr>
                      <a:r>
                        <a:rPr lang="ja-JP" altLang="en-US" sz="1200" kern="100" dirty="0" smtClean="0">
                          <a:effectLst/>
                          <a:latin typeface="ＭＳ ゴシック" panose="020B0609070205080204" pitchFamily="49" charset="-128"/>
                          <a:ea typeface="ＭＳ ゴシック" panose="020B0609070205080204" pitchFamily="49" charset="-128"/>
                          <a:cs typeface="Times New Roman"/>
                        </a:rPr>
                        <a:t>○　エクセルワークシートと比較すると、変更等に対応する期間を</a:t>
                      </a:r>
                      <a:endParaRPr lang="en-US" altLang="ja-JP" sz="1200" kern="100" dirty="0" smtClean="0">
                        <a:effectLst/>
                        <a:latin typeface="ＭＳ ゴシック" panose="020B0609070205080204" pitchFamily="49" charset="-128"/>
                        <a:ea typeface="ＭＳ ゴシック" panose="020B0609070205080204" pitchFamily="49" charset="-128"/>
                        <a:cs typeface="Times New Roman"/>
                      </a:endParaRPr>
                    </a:p>
                    <a:p>
                      <a:pPr marL="0" indent="0" algn="l">
                        <a:spcAft>
                          <a:spcPts val="0"/>
                        </a:spcAft>
                        <a:buFont typeface="Arial" panose="020B0604020202020204" pitchFamily="34" charset="0"/>
                        <a:buNone/>
                      </a:pPr>
                      <a:r>
                        <a:rPr lang="ja-JP" altLang="en-US" sz="1200" kern="100" dirty="0" smtClean="0">
                          <a:effectLst/>
                          <a:latin typeface="ＭＳ ゴシック" panose="020B0609070205080204" pitchFamily="49" charset="-128"/>
                          <a:ea typeface="ＭＳ ゴシック" panose="020B0609070205080204" pitchFamily="49" charset="-128"/>
                          <a:cs typeface="Times New Roman"/>
                        </a:rPr>
                        <a:t>　要する。</a:t>
                      </a:r>
                    </a:p>
                  </a:txBody>
                  <a:tcPr marL="68580" marR="68580" marT="0" marB="0" anchor="ctr"/>
                </a:tc>
                <a:tc>
                  <a:txBody>
                    <a:bodyPr/>
                    <a:lstStyle/>
                    <a:p>
                      <a:pPr marL="0" indent="0">
                        <a:spcAft>
                          <a:spcPts val="0"/>
                        </a:spcAft>
                        <a:buFont typeface="Arial" panose="020B0604020202020204" pitchFamily="34" charset="0"/>
                        <a:buNone/>
                      </a:pPr>
                      <a:r>
                        <a:rPr kumimoji="1" lang="ja-JP" altLang="en-US" sz="1200" kern="1200" dirty="0" smtClean="0">
                          <a:solidFill>
                            <a:schemeClr val="dk1"/>
                          </a:solidFill>
                          <a:latin typeface="ＭＳ ゴシック" panose="020B0609070205080204" pitchFamily="49" charset="-128"/>
                          <a:ea typeface="ＭＳ ゴシック" panose="020B0609070205080204" pitchFamily="49" charset="-128"/>
                          <a:cs typeface="+mn-cs"/>
                        </a:rPr>
                        <a:t>○　システムを利用できない保険者がいる場合、都道</a:t>
                      </a:r>
                      <a:endParaRPr kumimoji="1" lang="en-US" altLang="ja-JP" sz="1200" kern="1200" dirty="0" smtClean="0">
                        <a:solidFill>
                          <a:schemeClr val="dk1"/>
                        </a:solidFill>
                        <a:latin typeface="ＭＳ ゴシック" panose="020B0609070205080204" pitchFamily="49" charset="-128"/>
                        <a:ea typeface="ＭＳ ゴシック" panose="020B0609070205080204" pitchFamily="49" charset="-128"/>
                        <a:cs typeface="+mn-cs"/>
                      </a:endParaRPr>
                    </a:p>
                    <a:p>
                      <a:pPr marL="0" indent="0">
                        <a:spcAft>
                          <a:spcPts val="0"/>
                        </a:spcAft>
                        <a:buFont typeface="Arial" panose="020B0604020202020204" pitchFamily="34" charset="0"/>
                        <a:buNone/>
                      </a:pPr>
                      <a:r>
                        <a:rPr kumimoji="1" lang="ja-JP" altLang="en-US" sz="1200" kern="1200" dirty="0" smtClean="0">
                          <a:solidFill>
                            <a:schemeClr val="dk1"/>
                          </a:solidFill>
                          <a:latin typeface="ＭＳ ゴシック" panose="020B0609070205080204" pitchFamily="49" charset="-128"/>
                          <a:ea typeface="ＭＳ ゴシック" panose="020B0609070205080204" pitchFamily="49" charset="-128"/>
                          <a:cs typeface="+mn-cs"/>
                        </a:rPr>
                        <a:t>　府県で将来推計結果をシステム上にアップロード</a:t>
                      </a:r>
                      <a:r>
                        <a:rPr kumimoji="1" lang="ja-JP" altLang="en-US" sz="1200" kern="1200" dirty="0" err="1" smtClean="0">
                          <a:solidFill>
                            <a:schemeClr val="dk1"/>
                          </a:solidFill>
                          <a:latin typeface="ＭＳ ゴシック" panose="020B0609070205080204" pitchFamily="49" charset="-128"/>
                          <a:ea typeface="ＭＳ ゴシック" panose="020B0609070205080204" pitchFamily="49" charset="-128"/>
                          <a:cs typeface="+mn-cs"/>
                        </a:rPr>
                        <a:t>す</a:t>
                      </a:r>
                      <a:endParaRPr kumimoji="1" lang="en-US" altLang="ja-JP" sz="1200" kern="1200" dirty="0" smtClean="0">
                        <a:solidFill>
                          <a:schemeClr val="dk1"/>
                        </a:solidFill>
                        <a:latin typeface="ＭＳ ゴシック" panose="020B0609070205080204" pitchFamily="49" charset="-128"/>
                        <a:ea typeface="ＭＳ ゴシック" panose="020B0609070205080204" pitchFamily="49" charset="-128"/>
                        <a:cs typeface="+mn-cs"/>
                      </a:endParaRPr>
                    </a:p>
                    <a:p>
                      <a:pPr marL="0" indent="0">
                        <a:spcAft>
                          <a:spcPts val="0"/>
                        </a:spcAft>
                        <a:buFont typeface="Arial" panose="020B0604020202020204" pitchFamily="34" charset="0"/>
                        <a:buNone/>
                      </a:pPr>
                      <a:r>
                        <a:rPr kumimoji="1" lang="ja-JP" altLang="en-US" sz="1200" kern="1200" dirty="0" smtClean="0">
                          <a:solidFill>
                            <a:schemeClr val="dk1"/>
                          </a:solidFill>
                          <a:latin typeface="ＭＳ ゴシック" panose="020B0609070205080204" pitchFamily="49" charset="-128"/>
                          <a:ea typeface="ＭＳ ゴシック" panose="020B0609070205080204" pitchFamily="49" charset="-128"/>
                          <a:cs typeface="+mn-cs"/>
                        </a:rPr>
                        <a:t>　</a:t>
                      </a:r>
                      <a:r>
                        <a:rPr kumimoji="1" lang="ja-JP" altLang="en-US" sz="1200" kern="1200" dirty="0" err="1" smtClean="0">
                          <a:solidFill>
                            <a:schemeClr val="dk1"/>
                          </a:solidFill>
                          <a:latin typeface="ＭＳ ゴシック" panose="020B0609070205080204" pitchFamily="49" charset="-128"/>
                          <a:ea typeface="ＭＳ ゴシック" panose="020B0609070205080204" pitchFamily="49" charset="-128"/>
                          <a:cs typeface="+mn-cs"/>
                        </a:rPr>
                        <a:t>る</a:t>
                      </a:r>
                      <a:r>
                        <a:rPr kumimoji="1" lang="ja-JP" altLang="en-US" sz="1200" kern="1200" dirty="0" smtClean="0">
                          <a:solidFill>
                            <a:schemeClr val="dk1"/>
                          </a:solidFill>
                          <a:latin typeface="ＭＳ ゴシック" panose="020B0609070205080204" pitchFamily="49" charset="-128"/>
                          <a:ea typeface="ＭＳ ゴシック" panose="020B0609070205080204" pitchFamily="49" charset="-128"/>
                          <a:cs typeface="+mn-cs"/>
                        </a:rPr>
                        <a:t>必要がある。</a:t>
                      </a:r>
                      <a:endParaRPr kumimoji="1" lang="ja-JP" altLang="en-US" sz="1200" kern="1200" dirty="0">
                        <a:solidFill>
                          <a:schemeClr val="dk1"/>
                        </a:solidFill>
                        <a:latin typeface="ＭＳ ゴシック" panose="020B0609070205080204" pitchFamily="49" charset="-128"/>
                        <a:ea typeface="ＭＳ ゴシック" panose="020B0609070205080204" pitchFamily="49" charset="-128"/>
                        <a:cs typeface="+mn-cs"/>
                      </a:endParaRPr>
                    </a:p>
                  </a:txBody>
                  <a:tcPr marL="68580" marR="68580" marT="0" marB="0" anchor="ctr"/>
                </a:tc>
              </a:tr>
            </a:tbl>
          </a:graphicData>
        </a:graphic>
      </p:graphicFrame>
      <p:sp>
        <p:nvSpPr>
          <p:cNvPr id="5" name="スライド番号プレースホルダー 1"/>
          <p:cNvSpPr>
            <a:spLocks noGrp="1"/>
          </p:cNvSpPr>
          <p:nvPr>
            <p:ph type="sldNum" sz="quarter" idx="12"/>
          </p:nvPr>
        </p:nvSpPr>
        <p:spPr>
          <a:xfrm>
            <a:off x="7545288" y="6356351"/>
            <a:ext cx="2311400" cy="365125"/>
          </a:xfrm>
        </p:spPr>
        <p:txBody>
          <a:bodyPr/>
          <a:lstStyle/>
          <a:p>
            <a:r>
              <a:rPr lang="en-US" altLang="ja-JP" sz="2000" dirty="0"/>
              <a:t>1</a:t>
            </a:r>
            <a:endParaRPr kumimoji="1" lang="ja-JP" altLang="en-US" sz="2000" dirty="0"/>
          </a:p>
        </p:txBody>
      </p:sp>
    </p:spTree>
    <p:extLst>
      <p:ext uri="{BB962C8B-B14F-4D97-AF65-F5344CB8AC3E}">
        <p14:creationId xmlns:p14="http://schemas.microsoft.com/office/powerpoint/2010/main" val="41545219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484" y="281367"/>
            <a:ext cx="9906000" cy="53538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a:r>
              <a:rPr lang="ja-JP" altLang="en-US" sz="2400" dirty="0" smtClean="0">
                <a:solidFill>
                  <a:schemeClr val="tx1"/>
                </a:solidFill>
                <a:latin typeface="ＤＨＰ特太ゴシック体" panose="020B0500000000000000" pitchFamily="50" charset="-128"/>
                <a:ea typeface="ＤＨＰ特太ゴシック体" panose="020B0500000000000000" pitchFamily="50" charset="-128"/>
              </a:rPr>
              <a:t>将来推計における保険者・都道府県の役割</a:t>
            </a:r>
            <a:endParaRPr lang="en-US" altLang="ja-JP" sz="2400" dirty="0" smtClean="0">
              <a:solidFill>
                <a:schemeClr val="tx1"/>
              </a:solidFill>
              <a:latin typeface="ＤＨＰ特太ゴシック体" panose="020B0500000000000000" pitchFamily="50" charset="-128"/>
              <a:ea typeface="ＤＨＰ特太ゴシック体" panose="020B0500000000000000"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988020120"/>
              </p:ext>
            </p:extLst>
          </p:nvPr>
        </p:nvGraphicFramePr>
        <p:xfrm>
          <a:off x="387101" y="1365346"/>
          <a:ext cx="9131799" cy="4859999"/>
        </p:xfrm>
        <a:graphic>
          <a:graphicData uri="http://schemas.openxmlformats.org/drawingml/2006/table">
            <a:tbl>
              <a:tblPr firstRow="1" bandRow="1">
                <a:tableStyleId>{5C22544A-7EE6-4342-B048-85BDC9FD1C3A}</a:tableStyleId>
              </a:tblPr>
              <a:tblGrid>
                <a:gridCol w="396967"/>
                <a:gridCol w="1989470"/>
                <a:gridCol w="3000945"/>
                <a:gridCol w="3744417"/>
              </a:tblGrid>
              <a:tr h="447969">
                <a:tc>
                  <a:txBody>
                    <a:bodyPr/>
                    <a:lstStyle/>
                    <a:p>
                      <a:r>
                        <a:rPr kumimoji="1" lang="en-US" altLang="ja-JP" sz="1200" dirty="0" smtClean="0"/>
                        <a:t>No</a:t>
                      </a:r>
                      <a:endParaRPr kumimoji="1" lang="ja-JP" altLang="en-US" sz="1200" dirty="0"/>
                    </a:p>
                  </a:txBody>
                  <a:tcPr anchor="ctr">
                    <a:solidFill>
                      <a:schemeClr val="accent2">
                        <a:lumMod val="75000"/>
                      </a:schemeClr>
                    </a:solidFill>
                  </a:tcPr>
                </a:tc>
                <a:tc>
                  <a:txBody>
                    <a:bodyPr/>
                    <a:lstStyle/>
                    <a:p>
                      <a:pPr algn="ctr"/>
                      <a:r>
                        <a:rPr kumimoji="1" lang="ja-JP" altLang="en-US" sz="1400" b="0" dirty="0" smtClean="0">
                          <a:latin typeface="ＭＳ ゴシック" panose="020B0609070205080204" pitchFamily="49" charset="-128"/>
                          <a:ea typeface="ＭＳ ゴシック" panose="020B0609070205080204" pitchFamily="49" charset="-128"/>
                        </a:rPr>
                        <a:t>業務</a:t>
                      </a:r>
                      <a:endParaRPr kumimoji="1" lang="ja-JP" altLang="en-US" sz="1400" b="0" dirty="0">
                        <a:latin typeface="ＭＳ ゴシック" panose="020B0609070205080204" pitchFamily="49" charset="-128"/>
                        <a:ea typeface="ＭＳ ゴシック" panose="020B0609070205080204" pitchFamily="49" charset="-128"/>
                      </a:endParaRPr>
                    </a:p>
                  </a:txBody>
                  <a:tcPr anchor="ctr">
                    <a:solidFill>
                      <a:schemeClr val="accent2">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latin typeface="ＭＳ ゴシック" panose="020B0609070205080204" pitchFamily="49" charset="-128"/>
                          <a:ea typeface="ＭＳ ゴシック" panose="020B0609070205080204" pitchFamily="49" charset="-128"/>
                        </a:rPr>
                        <a:t>保険者の役割</a:t>
                      </a:r>
                      <a:endParaRPr kumimoji="1" lang="ja-JP" altLang="en-US" sz="1400" b="0" dirty="0">
                        <a:latin typeface="ＭＳ ゴシック" panose="020B0609070205080204" pitchFamily="49" charset="-128"/>
                        <a:ea typeface="ＭＳ ゴシック" panose="020B0609070205080204" pitchFamily="49" charset="-128"/>
                      </a:endParaRPr>
                    </a:p>
                  </a:txBody>
                  <a:tcPr anchor="ctr">
                    <a:solidFill>
                      <a:schemeClr val="accent2">
                        <a:lumMod val="75000"/>
                      </a:schemeClr>
                    </a:solidFill>
                  </a:tcPr>
                </a:tc>
                <a:tc>
                  <a:txBody>
                    <a:bodyPr/>
                    <a:lstStyle/>
                    <a:p>
                      <a:pPr algn="ctr"/>
                      <a:r>
                        <a:rPr kumimoji="1" lang="ja-JP" altLang="en-US" sz="1400" b="0" dirty="0" smtClean="0">
                          <a:latin typeface="ＭＳ ゴシック" panose="020B0609070205080204" pitchFamily="49" charset="-128"/>
                          <a:ea typeface="ＭＳ ゴシック" panose="020B0609070205080204" pitchFamily="49" charset="-128"/>
                        </a:rPr>
                        <a:t>都道府県の役割</a:t>
                      </a:r>
                      <a:endParaRPr kumimoji="1" lang="ja-JP" altLang="en-US" sz="1400" b="0" dirty="0">
                        <a:latin typeface="ＭＳ ゴシック" panose="020B0609070205080204" pitchFamily="49" charset="-128"/>
                        <a:ea typeface="ＭＳ ゴシック" panose="020B0609070205080204" pitchFamily="49" charset="-128"/>
                      </a:endParaRPr>
                    </a:p>
                  </a:txBody>
                  <a:tcPr anchor="ctr">
                    <a:solidFill>
                      <a:schemeClr val="accent2">
                        <a:lumMod val="75000"/>
                      </a:schemeClr>
                    </a:solidFill>
                  </a:tcPr>
                </a:tc>
              </a:tr>
              <a:tr h="1183544">
                <a:tc>
                  <a:txBody>
                    <a:bodyPr/>
                    <a:lstStyle/>
                    <a:p>
                      <a:r>
                        <a:rPr kumimoji="1" lang="en-US" altLang="ja-JP" sz="1200" dirty="0" smtClean="0">
                          <a:solidFill>
                            <a:schemeClr val="tx1"/>
                          </a:solidFill>
                        </a:rPr>
                        <a:t>1</a:t>
                      </a:r>
                      <a:endParaRPr kumimoji="1" lang="ja-JP" altLang="en-US" sz="1200" dirty="0">
                        <a:solidFill>
                          <a:schemeClr val="tx1"/>
                        </a:solidFill>
                      </a:endParaRPr>
                    </a:p>
                  </a:txBody>
                  <a:tcPr anchor="ctr">
                    <a:solidFill>
                      <a:schemeClr val="accent2">
                        <a:lumMod val="20000"/>
                        <a:lumOff val="80000"/>
                      </a:schemeClr>
                    </a:solidFill>
                  </a:tcPr>
                </a:tc>
                <a:tc>
                  <a:txBody>
                    <a:bodyPr/>
                    <a:lstStyle/>
                    <a:p>
                      <a:r>
                        <a:rPr kumimoji="1" lang="ja-JP" altLang="en-US" sz="1400" b="1" dirty="0" smtClean="0">
                          <a:solidFill>
                            <a:schemeClr val="tx1"/>
                          </a:solidFill>
                        </a:rPr>
                        <a:t>第６期計画値と実績値の比較・分析</a:t>
                      </a:r>
                      <a:endParaRPr kumimoji="1" lang="ja-JP" altLang="en-US" sz="1400" b="1" dirty="0">
                        <a:solidFill>
                          <a:schemeClr val="tx1"/>
                        </a:solidFill>
                      </a:endParaRPr>
                    </a:p>
                  </a:txBody>
                  <a:tcPr anchor="ctr">
                    <a:solidFill>
                      <a:schemeClr val="accent2">
                        <a:lumMod val="20000"/>
                        <a:lumOff val="80000"/>
                      </a:schemeClr>
                    </a:solidFill>
                  </a:tcPr>
                </a:tc>
                <a:tc>
                  <a:txBody>
                    <a:bodyPr/>
                    <a:lstStyle/>
                    <a:p>
                      <a:r>
                        <a:rPr kumimoji="1" lang="ja-JP" altLang="en-US" sz="1400" dirty="0" smtClean="0">
                          <a:solidFill>
                            <a:schemeClr val="tx1"/>
                          </a:solidFill>
                        </a:rPr>
                        <a:t>主要項目について、実行管理機能を用いて、直近３年間の計画値と実績値の乖離等を点検・評価し、第７期計画に必要な施策を検討する。</a:t>
                      </a:r>
                      <a:endParaRPr kumimoji="1" lang="en-US" altLang="ja-JP" sz="1400" dirty="0" smtClean="0">
                        <a:solidFill>
                          <a:schemeClr val="tx1"/>
                        </a:solidFill>
                      </a:endParaRPr>
                    </a:p>
                  </a:txBody>
                  <a:tcPr anchor="ctr">
                    <a:solidFill>
                      <a:schemeClr val="accent2">
                        <a:lumMod val="20000"/>
                        <a:lumOff val="80000"/>
                      </a:schemeClr>
                    </a:solidFill>
                  </a:tcPr>
                </a:tc>
                <a:tc>
                  <a:txBody>
                    <a:bodyPr/>
                    <a:lstStyle/>
                    <a:p>
                      <a:r>
                        <a:rPr kumimoji="1" lang="ja-JP" altLang="en-US" sz="1400" dirty="0" smtClean="0"/>
                        <a:t>現状分析機能を用いて、都道府県全体の課題および管内保険者の状況について把握する。</a:t>
                      </a:r>
                    </a:p>
                  </a:txBody>
                  <a:tcPr anchor="ctr">
                    <a:solidFill>
                      <a:schemeClr val="accent2">
                        <a:lumMod val="20000"/>
                        <a:lumOff val="80000"/>
                      </a:schemeClr>
                    </a:solidFill>
                  </a:tcPr>
                </a:tc>
              </a:tr>
              <a:tr h="1521687">
                <a:tc>
                  <a:txBody>
                    <a:bodyPr/>
                    <a:lstStyle/>
                    <a:p>
                      <a:r>
                        <a:rPr kumimoji="1" lang="en-US" altLang="ja-JP" sz="1200" u="none" dirty="0" smtClean="0">
                          <a:solidFill>
                            <a:schemeClr val="tx1"/>
                          </a:solidFill>
                        </a:rPr>
                        <a:t>2</a:t>
                      </a:r>
                      <a:endParaRPr kumimoji="1" lang="ja-JP" altLang="en-US" sz="1200" u="none" dirty="0">
                        <a:solidFill>
                          <a:schemeClr val="tx1"/>
                        </a:solidFill>
                      </a:endParaRPr>
                    </a:p>
                  </a:txBody>
                  <a:tcPr anchor="ctr">
                    <a:solidFill>
                      <a:schemeClr val="accent2">
                        <a:lumMod val="20000"/>
                        <a:lumOff val="80000"/>
                      </a:schemeClr>
                    </a:solidFill>
                  </a:tcPr>
                </a:tc>
                <a:tc>
                  <a:txBody>
                    <a:bodyPr/>
                    <a:lstStyle/>
                    <a:p>
                      <a:r>
                        <a:rPr kumimoji="1" lang="ja-JP" altLang="en-US" sz="1400" b="1" u="none" dirty="0" smtClean="0">
                          <a:solidFill>
                            <a:schemeClr val="tx1"/>
                          </a:solidFill>
                        </a:rPr>
                        <a:t>計画の基本方針作成</a:t>
                      </a:r>
                      <a:endParaRPr kumimoji="1" lang="ja-JP" altLang="en-US" sz="1400" b="1" u="none" dirty="0">
                        <a:solidFill>
                          <a:schemeClr val="tx1"/>
                        </a:solidFill>
                      </a:endParaRPr>
                    </a:p>
                  </a:txBody>
                  <a:tcPr anchor="ctr">
                    <a:solidFill>
                      <a:schemeClr val="accent2">
                        <a:lumMod val="20000"/>
                        <a:lumOff val="80000"/>
                      </a:schemeClr>
                    </a:solidFill>
                  </a:tcPr>
                </a:tc>
                <a:tc>
                  <a:txBody>
                    <a:bodyPr/>
                    <a:lstStyle/>
                    <a:p>
                      <a:r>
                        <a:rPr kumimoji="1" lang="ja-JP" altLang="en-US" sz="1400" u="none" dirty="0" smtClean="0">
                          <a:solidFill>
                            <a:schemeClr val="tx1"/>
                          </a:solidFill>
                        </a:rPr>
                        <a:t>地域の抱える課題や状況を把握することで、次期計画以降に取り組む施策の基本方針を決定する。</a:t>
                      </a:r>
                      <a:endParaRPr kumimoji="1" lang="en-US" altLang="ja-JP" sz="1400" u="none" dirty="0" smtClean="0">
                        <a:solidFill>
                          <a:schemeClr val="tx1"/>
                        </a:solidFill>
                      </a:endParaRPr>
                    </a:p>
                  </a:txBody>
                  <a:tcPr anchor="ctr">
                    <a:solidFill>
                      <a:schemeClr val="accent2">
                        <a:lumMod val="20000"/>
                        <a:lumOff val="80000"/>
                      </a:schemeClr>
                    </a:solidFill>
                  </a:tcPr>
                </a:tc>
                <a:tc>
                  <a:txBody>
                    <a:bodyPr/>
                    <a:lstStyle/>
                    <a:p>
                      <a:r>
                        <a:rPr kumimoji="1" lang="ja-JP" altLang="en-US" sz="1400" u="none" dirty="0" smtClean="0">
                          <a:solidFill>
                            <a:schemeClr val="tx1"/>
                          </a:solidFill>
                        </a:rPr>
                        <a:t>介護保険施設等の介護基盤整備方針について、地域の実情を踏まえて保険者と一緒に検討する。</a:t>
                      </a:r>
                      <a:endParaRPr kumimoji="1" lang="en-US" altLang="ja-JP" sz="1400" u="none" dirty="0" smtClean="0">
                        <a:solidFill>
                          <a:schemeClr val="tx1"/>
                        </a:solidFill>
                      </a:endParaRPr>
                    </a:p>
                    <a:p>
                      <a:r>
                        <a:rPr kumimoji="1" lang="ja-JP" altLang="en-US" sz="1400" u="none" dirty="0" smtClean="0">
                          <a:solidFill>
                            <a:schemeClr val="tx1"/>
                          </a:solidFill>
                        </a:rPr>
                        <a:t>医療・介護の連携や介護人材の確保等に基づき、施策の実現性について保険者と一緒に検討する。</a:t>
                      </a:r>
                    </a:p>
                  </a:txBody>
                  <a:tcPr anchor="ctr">
                    <a:solidFill>
                      <a:schemeClr val="accent2">
                        <a:lumMod val="20000"/>
                        <a:lumOff val="80000"/>
                      </a:schemeClr>
                    </a:solidFill>
                  </a:tcPr>
                </a:tc>
              </a:tr>
              <a:tr h="1706799">
                <a:tc>
                  <a:txBody>
                    <a:bodyPr/>
                    <a:lstStyle/>
                    <a:p>
                      <a:r>
                        <a:rPr kumimoji="1" lang="en-US" altLang="ja-JP" sz="1200" u="none" dirty="0" smtClean="0">
                          <a:solidFill>
                            <a:schemeClr val="tx1"/>
                          </a:solidFill>
                        </a:rPr>
                        <a:t>3</a:t>
                      </a:r>
                      <a:endParaRPr kumimoji="1" lang="ja-JP" altLang="en-US" sz="1200" u="none" dirty="0">
                        <a:solidFill>
                          <a:schemeClr val="tx1"/>
                        </a:solidFill>
                      </a:endParaRPr>
                    </a:p>
                  </a:txBody>
                  <a:tcPr anchor="ctr">
                    <a:solidFill>
                      <a:schemeClr val="accent2">
                        <a:lumMod val="20000"/>
                        <a:lumOff val="80000"/>
                      </a:schemeClr>
                    </a:solidFill>
                  </a:tcPr>
                </a:tc>
                <a:tc>
                  <a:txBody>
                    <a:bodyPr/>
                    <a:lstStyle/>
                    <a:p>
                      <a:r>
                        <a:rPr kumimoji="1" lang="ja-JP" altLang="en-US" sz="1400" b="1" u="none" dirty="0" smtClean="0">
                          <a:solidFill>
                            <a:schemeClr val="tx1"/>
                          </a:solidFill>
                        </a:rPr>
                        <a:t>自然体推計と施策による効果を反映した推計の実施</a:t>
                      </a:r>
                    </a:p>
                  </a:txBody>
                  <a:tcPr anchor="ctr">
                    <a:solidFill>
                      <a:schemeClr val="accent2">
                        <a:lumMod val="20000"/>
                        <a:lumOff val="80000"/>
                      </a:schemeClr>
                    </a:solidFill>
                  </a:tcPr>
                </a:tc>
                <a:tc>
                  <a:txBody>
                    <a:bodyPr/>
                    <a:lstStyle/>
                    <a:p>
                      <a:r>
                        <a:rPr kumimoji="1" lang="ja-JP" altLang="en-US" sz="1400" u="none" dirty="0" smtClean="0">
                          <a:solidFill>
                            <a:schemeClr val="tx1"/>
                          </a:solidFill>
                        </a:rPr>
                        <a:t>システム内の給付費の伸び率等のデータから自動的に算出される自然体推計と各種調査等を踏まえた施策反映を見込んだ推計を行う。</a:t>
                      </a:r>
                      <a:endParaRPr kumimoji="1" lang="en-US" altLang="ja-JP" sz="1400" u="none" dirty="0" smtClean="0">
                        <a:solidFill>
                          <a:schemeClr val="tx1"/>
                        </a:solidFill>
                      </a:endParaRPr>
                    </a:p>
                    <a:p>
                      <a:r>
                        <a:rPr kumimoji="1" lang="ja-JP" altLang="en-US" sz="1400" u="none" dirty="0" smtClean="0">
                          <a:solidFill>
                            <a:schemeClr val="tx1"/>
                          </a:solidFill>
                        </a:rPr>
                        <a:t>将来推計結果は、エラーチェック等を経て、都道府県へ提出する。</a:t>
                      </a:r>
                    </a:p>
                  </a:txBody>
                  <a:tcPr anchor="ctr">
                    <a:solidFill>
                      <a:schemeClr val="accent2">
                        <a:lumMod val="20000"/>
                        <a:lumOff val="80000"/>
                      </a:schemeClr>
                    </a:solidFill>
                  </a:tcPr>
                </a:tc>
                <a:tc>
                  <a:txBody>
                    <a:bodyPr/>
                    <a:lstStyle/>
                    <a:p>
                      <a:r>
                        <a:rPr kumimoji="1" lang="ja-JP" altLang="en-US" sz="1400" u="none" dirty="0" smtClean="0">
                          <a:solidFill>
                            <a:schemeClr val="tx1"/>
                          </a:solidFill>
                        </a:rPr>
                        <a:t>主要な項目（認定率、給付費等）について、保険者の推計値を確認する。</a:t>
                      </a:r>
                    </a:p>
                    <a:p>
                      <a:r>
                        <a:rPr kumimoji="1" lang="ja-JP" altLang="en-US" sz="1400" u="none" dirty="0" smtClean="0">
                          <a:solidFill>
                            <a:schemeClr val="tx1"/>
                          </a:solidFill>
                        </a:rPr>
                        <a:t>保険者の将来推計結果に対して、疑問点についてコメントし、相談や施策内容の確認等のやり取りを行う。</a:t>
                      </a:r>
                    </a:p>
                  </a:txBody>
                  <a:tcPr anchor="ctr">
                    <a:solidFill>
                      <a:schemeClr val="accent2">
                        <a:lumMod val="20000"/>
                        <a:lumOff val="80000"/>
                      </a:schemeClr>
                    </a:solidFill>
                  </a:tcPr>
                </a:tc>
              </a:tr>
            </a:tbl>
          </a:graphicData>
        </a:graphic>
      </p:graphicFrame>
      <p:cxnSp>
        <p:nvCxnSpPr>
          <p:cNvPr id="5" name="直線コネクタ 4"/>
          <p:cNvCxnSpPr/>
          <p:nvPr/>
        </p:nvCxnSpPr>
        <p:spPr>
          <a:xfrm>
            <a:off x="5774630" y="1379864"/>
            <a:ext cx="0" cy="4824000"/>
          </a:xfrm>
          <a:prstGeom prst="line">
            <a:avLst/>
          </a:prstGeom>
          <a:ln w="28575"/>
        </p:spPr>
        <p:style>
          <a:lnRef idx="1">
            <a:schemeClr val="dk1"/>
          </a:lnRef>
          <a:fillRef idx="0">
            <a:schemeClr val="dk1"/>
          </a:fillRef>
          <a:effectRef idx="0">
            <a:schemeClr val="dk1"/>
          </a:effectRef>
          <a:fontRef idx="minor">
            <a:schemeClr val="tx1"/>
          </a:fontRef>
        </p:style>
      </p:cxnSp>
      <p:sp>
        <p:nvSpPr>
          <p:cNvPr id="6" name="スライド番号プレースホルダー 1"/>
          <p:cNvSpPr>
            <a:spLocks noGrp="1"/>
          </p:cNvSpPr>
          <p:nvPr>
            <p:ph type="sldNum" sz="quarter" idx="12"/>
          </p:nvPr>
        </p:nvSpPr>
        <p:spPr>
          <a:xfrm>
            <a:off x="7545288" y="6356351"/>
            <a:ext cx="2311400" cy="365125"/>
          </a:xfrm>
        </p:spPr>
        <p:txBody>
          <a:bodyPr/>
          <a:lstStyle/>
          <a:p>
            <a:r>
              <a:rPr kumimoji="1" lang="en-US" altLang="ja-JP" sz="2000" dirty="0" smtClean="0"/>
              <a:t>2</a:t>
            </a:r>
            <a:endParaRPr kumimoji="1" lang="ja-JP" altLang="en-US" sz="2000" dirty="0"/>
          </a:p>
        </p:txBody>
      </p:sp>
    </p:spTree>
    <p:extLst>
      <p:ext uri="{BB962C8B-B14F-4D97-AF65-F5344CB8AC3E}">
        <p14:creationId xmlns:p14="http://schemas.microsoft.com/office/powerpoint/2010/main" val="27232384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テキスト ボックス 136"/>
          <p:cNvSpPr txBox="1">
            <a:spLocks noChangeArrowheads="1"/>
          </p:cNvSpPr>
          <p:nvPr/>
        </p:nvSpPr>
        <p:spPr bwMode="auto">
          <a:xfrm>
            <a:off x="97236" y="886827"/>
            <a:ext cx="9711529" cy="5904000"/>
          </a:xfrm>
          <a:prstGeom prst="rect">
            <a:avLst/>
          </a:prstGeom>
          <a:noFill/>
          <a:ln w="25400" cmpd="sng">
            <a:solidFill>
              <a:schemeClr val="tx1"/>
            </a:solidFill>
            <a:miter lim="800000"/>
            <a:headEnd/>
            <a:tailEnd/>
          </a:ln>
          <a:effectLst/>
          <a:extLst/>
        </p:spPr>
        <p:txBody>
          <a:bodyPr wrap="square">
            <a:spAutoFit/>
          </a:bodyPr>
          <a:lstStyle>
            <a:lvl1pPr marL="179388" indent="-179388" defTabSz="912813" eaLnBrk="0" hangingPunct="0">
              <a:defRPr kumimoji="1">
                <a:solidFill>
                  <a:schemeClr val="tx1"/>
                </a:solidFill>
                <a:latin typeface="Arial" charset="0"/>
                <a:ea typeface="ＭＳ Ｐゴシック" charset="-128"/>
              </a:defRPr>
            </a:lvl1pPr>
            <a:lvl2pPr marL="742950" indent="-285750" defTabSz="912813" eaLnBrk="0" hangingPunct="0">
              <a:defRPr kumimoji="1">
                <a:solidFill>
                  <a:schemeClr val="tx1"/>
                </a:solidFill>
                <a:latin typeface="Arial" charset="0"/>
                <a:ea typeface="ＭＳ Ｐゴシック" charset="-128"/>
              </a:defRPr>
            </a:lvl2pPr>
            <a:lvl3pPr marL="1143000" indent="-228600" defTabSz="912813" eaLnBrk="0" hangingPunct="0">
              <a:defRPr kumimoji="1">
                <a:solidFill>
                  <a:schemeClr val="tx1"/>
                </a:solidFill>
                <a:latin typeface="Arial" charset="0"/>
                <a:ea typeface="ＭＳ Ｐゴシック" charset="-128"/>
              </a:defRPr>
            </a:lvl3pPr>
            <a:lvl4pPr marL="1600200" indent="-228600" defTabSz="912813" eaLnBrk="0" hangingPunct="0">
              <a:defRPr kumimoji="1">
                <a:solidFill>
                  <a:schemeClr val="tx1"/>
                </a:solidFill>
                <a:latin typeface="Arial" charset="0"/>
                <a:ea typeface="ＭＳ Ｐゴシック" charset="-128"/>
              </a:defRPr>
            </a:lvl4pPr>
            <a:lvl5pPr marL="2057400" indent="-228600" defTabSz="912813" eaLnBrk="0" hangingPunct="0">
              <a:defRPr kumimoji="1">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kumimoji="1">
                <a:solidFill>
                  <a:schemeClr val="tx1"/>
                </a:solidFill>
                <a:latin typeface="Arial" charset="0"/>
                <a:ea typeface="ＭＳ Ｐゴシック" charset="-128"/>
              </a:defRPr>
            </a:lvl9pPr>
          </a:lstStyle>
          <a:p>
            <a:pPr fontAlgn="b">
              <a:lnSpc>
                <a:spcPct val="150000"/>
              </a:lnSpc>
              <a:spcBef>
                <a:spcPct val="0"/>
              </a:spcBef>
              <a:spcAft>
                <a:spcPct val="0"/>
              </a:spcAft>
              <a:buFont typeface="Wingdings" pitchFamily="2" charset="2"/>
              <a:buNone/>
              <a:defRPr/>
            </a:pPr>
            <a:r>
              <a:rPr lang="ja-JP" altLang="en-US" sz="1600" kern="0" dirty="0" smtClean="0">
                <a:solidFill>
                  <a:prstClr val="black"/>
                </a:solidFill>
                <a:latin typeface="ＭＳ ゴシック" panose="020B0609070205080204" pitchFamily="49" charset="-128"/>
                <a:ea typeface="ＭＳ ゴシック" panose="020B0609070205080204" pitchFamily="49" charset="-128"/>
              </a:rPr>
              <a:t>○ 第６期計画に使用したワークシートの課題も踏まえ、各保険者の将来推計を支援する</a:t>
            </a:r>
            <a:r>
              <a:rPr lang="ja-JP" altLang="en-US" sz="1600" kern="0" dirty="0">
                <a:solidFill>
                  <a:prstClr val="black"/>
                </a:solidFill>
                <a:latin typeface="ＭＳ ゴシック" panose="020B0609070205080204" pitchFamily="49" charset="-128"/>
                <a:ea typeface="ＭＳ ゴシック" panose="020B0609070205080204" pitchFamily="49" charset="-128"/>
              </a:rPr>
              <a:t>ため</a:t>
            </a:r>
            <a:r>
              <a:rPr lang="ja-JP" altLang="en-US" sz="1600" kern="0" dirty="0" smtClean="0">
                <a:solidFill>
                  <a:prstClr val="black"/>
                </a:solidFill>
                <a:latin typeface="ＭＳ ゴシック" panose="020B0609070205080204" pitchFamily="49" charset="-128"/>
                <a:ea typeface="ＭＳ ゴシック" panose="020B0609070205080204" pitchFamily="49" charset="-128"/>
              </a:rPr>
              <a:t>、以下の機能を実装している。</a:t>
            </a:r>
            <a:endParaRPr lang="en-US" altLang="ja-JP" sz="1600" kern="0" dirty="0">
              <a:solidFill>
                <a:prstClr val="black"/>
              </a:solidFill>
              <a:latin typeface="ＭＳ ゴシック" panose="020B0609070205080204" pitchFamily="49" charset="-128"/>
              <a:ea typeface="ＭＳ ゴシック" panose="020B0609070205080204" pitchFamily="49" charset="-128"/>
            </a:endParaRPr>
          </a:p>
          <a:p>
            <a:pPr fontAlgn="b">
              <a:spcBef>
                <a:spcPct val="0"/>
              </a:spcBef>
              <a:spcAft>
                <a:spcPct val="0"/>
              </a:spcAft>
              <a:buFont typeface="Wingdings" pitchFamily="2" charset="2"/>
              <a:buNone/>
              <a:defRPr/>
            </a:pPr>
            <a:endParaRPr lang="en-US" altLang="ja-JP" sz="1400" b="1" kern="0" dirty="0" smtClean="0">
              <a:solidFill>
                <a:prstClr val="black"/>
              </a:solidFill>
              <a:latin typeface="ＭＳ Ｐゴシック"/>
            </a:endParaRPr>
          </a:p>
          <a:p>
            <a:pPr fontAlgn="b">
              <a:spcBef>
                <a:spcPct val="0"/>
              </a:spcBef>
              <a:spcAft>
                <a:spcPct val="0"/>
              </a:spcAft>
              <a:buFont typeface="Wingdings" pitchFamily="2" charset="2"/>
              <a:buNone/>
              <a:defRPr/>
            </a:pPr>
            <a:endParaRPr lang="en-US" altLang="ja-JP" sz="1400" b="1" kern="0" dirty="0">
              <a:solidFill>
                <a:prstClr val="black"/>
              </a:solidFill>
              <a:latin typeface="ＭＳ Ｐゴシック"/>
            </a:endParaRPr>
          </a:p>
          <a:p>
            <a:pPr fontAlgn="b">
              <a:spcBef>
                <a:spcPct val="0"/>
              </a:spcBef>
              <a:spcAft>
                <a:spcPct val="0"/>
              </a:spcAft>
              <a:buFont typeface="Wingdings" pitchFamily="2" charset="2"/>
              <a:buNone/>
              <a:defRPr/>
            </a:pPr>
            <a:endParaRPr lang="en-US" altLang="ja-JP" sz="1400" b="1" kern="0" dirty="0" smtClean="0">
              <a:solidFill>
                <a:prstClr val="black"/>
              </a:solidFill>
              <a:latin typeface="ＭＳ Ｐゴシック"/>
            </a:endParaRPr>
          </a:p>
          <a:p>
            <a:pPr fontAlgn="b">
              <a:spcBef>
                <a:spcPct val="0"/>
              </a:spcBef>
              <a:spcAft>
                <a:spcPct val="0"/>
              </a:spcAft>
              <a:buFont typeface="Wingdings" pitchFamily="2" charset="2"/>
              <a:buNone/>
              <a:defRPr/>
            </a:pPr>
            <a:endParaRPr lang="en-US" altLang="ja-JP" sz="1400" b="1" kern="0" dirty="0">
              <a:solidFill>
                <a:prstClr val="black"/>
              </a:solidFill>
              <a:latin typeface="ＭＳ Ｐゴシック"/>
            </a:endParaRPr>
          </a:p>
          <a:p>
            <a:pPr fontAlgn="b">
              <a:spcBef>
                <a:spcPct val="0"/>
              </a:spcBef>
              <a:spcAft>
                <a:spcPct val="0"/>
              </a:spcAft>
              <a:buFont typeface="Wingdings" pitchFamily="2" charset="2"/>
              <a:buNone/>
              <a:defRPr/>
            </a:pPr>
            <a:endParaRPr lang="en-US" altLang="ja-JP" sz="1400" b="1" kern="0" dirty="0" smtClean="0">
              <a:solidFill>
                <a:prstClr val="black"/>
              </a:solidFill>
              <a:latin typeface="ＭＳ Ｐゴシック"/>
            </a:endParaRPr>
          </a:p>
          <a:p>
            <a:pPr fontAlgn="b">
              <a:spcBef>
                <a:spcPct val="0"/>
              </a:spcBef>
              <a:spcAft>
                <a:spcPct val="0"/>
              </a:spcAft>
              <a:buFont typeface="Wingdings" pitchFamily="2" charset="2"/>
              <a:buNone/>
              <a:defRPr/>
            </a:pPr>
            <a:endParaRPr lang="en-US" altLang="ja-JP" sz="1400" b="1" kern="0" dirty="0">
              <a:solidFill>
                <a:prstClr val="black"/>
              </a:solidFill>
              <a:latin typeface="ＭＳ Ｐゴシック"/>
            </a:endParaRPr>
          </a:p>
          <a:p>
            <a:pPr fontAlgn="b">
              <a:spcBef>
                <a:spcPct val="0"/>
              </a:spcBef>
              <a:spcAft>
                <a:spcPct val="0"/>
              </a:spcAft>
              <a:buFont typeface="Wingdings" pitchFamily="2" charset="2"/>
              <a:buNone/>
              <a:defRPr/>
            </a:pPr>
            <a:endParaRPr lang="en-US" altLang="ja-JP" sz="1400" b="1" kern="0" dirty="0" smtClean="0">
              <a:solidFill>
                <a:prstClr val="black"/>
              </a:solidFill>
              <a:latin typeface="ＭＳ Ｐゴシック"/>
            </a:endParaRPr>
          </a:p>
          <a:p>
            <a:pPr fontAlgn="b">
              <a:spcBef>
                <a:spcPct val="0"/>
              </a:spcBef>
              <a:spcAft>
                <a:spcPct val="0"/>
              </a:spcAft>
              <a:buFont typeface="Wingdings" pitchFamily="2" charset="2"/>
              <a:buNone/>
              <a:defRPr/>
            </a:pPr>
            <a:endParaRPr lang="en-US" altLang="ja-JP" sz="1400" b="1" kern="0" dirty="0">
              <a:solidFill>
                <a:prstClr val="black"/>
              </a:solidFill>
              <a:latin typeface="ＭＳ Ｐゴシック"/>
            </a:endParaRPr>
          </a:p>
          <a:p>
            <a:pPr fontAlgn="b">
              <a:spcBef>
                <a:spcPct val="0"/>
              </a:spcBef>
              <a:spcAft>
                <a:spcPct val="0"/>
              </a:spcAft>
              <a:buFont typeface="Wingdings" pitchFamily="2" charset="2"/>
              <a:buNone/>
              <a:defRPr/>
            </a:pPr>
            <a:endParaRPr lang="en-US" altLang="ja-JP" sz="1400" b="1" kern="0" dirty="0" smtClean="0">
              <a:solidFill>
                <a:prstClr val="black"/>
              </a:solidFill>
              <a:latin typeface="ＭＳ Ｐゴシック"/>
            </a:endParaRPr>
          </a:p>
          <a:p>
            <a:pPr fontAlgn="b">
              <a:spcBef>
                <a:spcPct val="0"/>
              </a:spcBef>
              <a:spcAft>
                <a:spcPct val="0"/>
              </a:spcAft>
              <a:buFont typeface="Wingdings" pitchFamily="2" charset="2"/>
              <a:buNone/>
              <a:defRPr/>
            </a:pPr>
            <a:endParaRPr lang="en-US" altLang="ja-JP" sz="1400" b="1" kern="0" dirty="0">
              <a:solidFill>
                <a:prstClr val="black"/>
              </a:solidFill>
              <a:latin typeface="ＭＳ Ｐゴシック"/>
            </a:endParaRPr>
          </a:p>
          <a:p>
            <a:pPr fontAlgn="b">
              <a:spcBef>
                <a:spcPct val="0"/>
              </a:spcBef>
              <a:spcAft>
                <a:spcPct val="0"/>
              </a:spcAft>
              <a:buFont typeface="Wingdings" pitchFamily="2" charset="2"/>
              <a:buNone/>
              <a:defRPr/>
            </a:pPr>
            <a:endParaRPr lang="en-US" altLang="ja-JP" sz="1400" b="1" kern="0" dirty="0" smtClean="0">
              <a:solidFill>
                <a:prstClr val="black"/>
              </a:solidFill>
              <a:latin typeface="ＭＳ Ｐゴシック"/>
            </a:endParaRPr>
          </a:p>
          <a:p>
            <a:pPr fontAlgn="b">
              <a:spcBef>
                <a:spcPct val="0"/>
              </a:spcBef>
              <a:spcAft>
                <a:spcPct val="0"/>
              </a:spcAft>
              <a:buFont typeface="Wingdings" pitchFamily="2" charset="2"/>
              <a:buNone/>
              <a:defRPr/>
            </a:pPr>
            <a:endParaRPr lang="en-US" altLang="ja-JP" sz="1400" b="1" kern="0" dirty="0">
              <a:solidFill>
                <a:prstClr val="black"/>
              </a:solidFill>
              <a:latin typeface="ＭＳ Ｐゴシック"/>
            </a:endParaRPr>
          </a:p>
          <a:p>
            <a:pPr fontAlgn="b">
              <a:spcBef>
                <a:spcPct val="0"/>
              </a:spcBef>
              <a:spcAft>
                <a:spcPct val="0"/>
              </a:spcAft>
              <a:buFont typeface="Wingdings" pitchFamily="2" charset="2"/>
              <a:buNone/>
              <a:defRPr/>
            </a:pPr>
            <a:endParaRPr lang="en-US" altLang="ja-JP" sz="1400" b="1" kern="0" dirty="0" smtClean="0">
              <a:solidFill>
                <a:prstClr val="black"/>
              </a:solidFill>
              <a:latin typeface="ＭＳ Ｐゴシック"/>
            </a:endParaRPr>
          </a:p>
          <a:p>
            <a:pPr fontAlgn="b">
              <a:spcBef>
                <a:spcPct val="0"/>
              </a:spcBef>
              <a:spcAft>
                <a:spcPct val="0"/>
              </a:spcAft>
              <a:buFont typeface="Wingdings" pitchFamily="2" charset="2"/>
              <a:buNone/>
              <a:defRPr/>
            </a:pPr>
            <a:endParaRPr lang="en-US" altLang="ja-JP" sz="1400" b="1" kern="0" dirty="0">
              <a:solidFill>
                <a:prstClr val="black"/>
              </a:solidFill>
              <a:latin typeface="ＭＳ Ｐゴシック"/>
            </a:endParaRPr>
          </a:p>
          <a:p>
            <a:pPr fontAlgn="b">
              <a:spcBef>
                <a:spcPct val="0"/>
              </a:spcBef>
              <a:spcAft>
                <a:spcPct val="0"/>
              </a:spcAft>
              <a:buFont typeface="Wingdings" pitchFamily="2" charset="2"/>
              <a:buNone/>
              <a:defRPr/>
            </a:pPr>
            <a:endParaRPr lang="en-US" altLang="ja-JP" sz="1400" b="1" kern="0" dirty="0" smtClean="0">
              <a:solidFill>
                <a:prstClr val="black"/>
              </a:solidFill>
              <a:latin typeface="ＭＳ Ｐゴシック"/>
            </a:endParaRPr>
          </a:p>
          <a:p>
            <a:pPr fontAlgn="b">
              <a:spcBef>
                <a:spcPct val="0"/>
              </a:spcBef>
              <a:spcAft>
                <a:spcPct val="0"/>
              </a:spcAft>
              <a:buFont typeface="Wingdings" pitchFamily="2" charset="2"/>
              <a:buNone/>
              <a:defRPr/>
            </a:pPr>
            <a:endParaRPr lang="en-US" altLang="ja-JP" sz="1400" b="1" kern="0" dirty="0">
              <a:solidFill>
                <a:prstClr val="black"/>
              </a:solidFill>
              <a:latin typeface="ＭＳ Ｐゴシック"/>
            </a:endParaRPr>
          </a:p>
          <a:p>
            <a:pPr fontAlgn="b">
              <a:spcBef>
                <a:spcPct val="0"/>
              </a:spcBef>
              <a:spcAft>
                <a:spcPct val="0"/>
              </a:spcAft>
              <a:buFont typeface="Wingdings" pitchFamily="2" charset="2"/>
              <a:buNone/>
              <a:defRPr/>
            </a:pPr>
            <a:endParaRPr lang="en-US" altLang="ja-JP" sz="1400" b="1" kern="0" dirty="0" smtClean="0">
              <a:solidFill>
                <a:prstClr val="black"/>
              </a:solidFill>
              <a:latin typeface="ＭＳ Ｐゴシック"/>
            </a:endParaRPr>
          </a:p>
          <a:p>
            <a:pPr fontAlgn="b">
              <a:spcBef>
                <a:spcPct val="0"/>
              </a:spcBef>
              <a:spcAft>
                <a:spcPct val="0"/>
              </a:spcAft>
              <a:buFont typeface="Wingdings" pitchFamily="2" charset="2"/>
              <a:buNone/>
              <a:defRPr/>
            </a:pPr>
            <a:endParaRPr lang="en-US" altLang="ja-JP" sz="1400" b="1" kern="0" dirty="0">
              <a:solidFill>
                <a:prstClr val="black"/>
              </a:solidFill>
              <a:latin typeface="ＭＳ Ｐゴシック"/>
            </a:endParaRPr>
          </a:p>
          <a:p>
            <a:pPr fontAlgn="b">
              <a:spcBef>
                <a:spcPct val="0"/>
              </a:spcBef>
              <a:spcAft>
                <a:spcPct val="0"/>
              </a:spcAft>
              <a:buFont typeface="Wingdings" pitchFamily="2" charset="2"/>
              <a:buNone/>
              <a:defRPr/>
            </a:pPr>
            <a:endParaRPr lang="en-US" altLang="ja-JP" sz="1400" b="1" kern="0" dirty="0" smtClean="0">
              <a:solidFill>
                <a:prstClr val="black"/>
              </a:solidFill>
              <a:latin typeface="ＭＳ Ｐゴシック"/>
            </a:endParaRPr>
          </a:p>
          <a:p>
            <a:pPr fontAlgn="b">
              <a:spcBef>
                <a:spcPct val="0"/>
              </a:spcBef>
              <a:spcAft>
                <a:spcPct val="0"/>
              </a:spcAft>
              <a:buFont typeface="Wingdings" pitchFamily="2" charset="2"/>
              <a:buNone/>
              <a:defRPr/>
            </a:pPr>
            <a:endParaRPr lang="en-US" altLang="ja-JP" sz="1400" b="1" kern="0" dirty="0">
              <a:solidFill>
                <a:prstClr val="black"/>
              </a:solidFill>
              <a:latin typeface="ＭＳ Ｐゴシック"/>
            </a:endParaRPr>
          </a:p>
          <a:p>
            <a:pPr fontAlgn="b">
              <a:spcBef>
                <a:spcPct val="0"/>
              </a:spcBef>
              <a:spcAft>
                <a:spcPct val="0"/>
              </a:spcAft>
              <a:buFont typeface="Wingdings" pitchFamily="2" charset="2"/>
              <a:buNone/>
              <a:defRPr/>
            </a:pPr>
            <a:endParaRPr lang="en-US" altLang="ja-JP" sz="1400" b="1" kern="0" dirty="0" smtClean="0">
              <a:solidFill>
                <a:prstClr val="black"/>
              </a:solidFill>
              <a:latin typeface="ＭＳ Ｐゴシック"/>
            </a:endParaRPr>
          </a:p>
          <a:p>
            <a:pPr fontAlgn="b">
              <a:spcBef>
                <a:spcPct val="0"/>
              </a:spcBef>
              <a:spcAft>
                <a:spcPct val="0"/>
              </a:spcAft>
              <a:buFont typeface="Wingdings" pitchFamily="2" charset="2"/>
              <a:buNone/>
              <a:defRPr/>
            </a:pPr>
            <a:endParaRPr lang="en-US" altLang="ja-JP" sz="1400" b="1" kern="0" dirty="0">
              <a:solidFill>
                <a:prstClr val="black"/>
              </a:solidFill>
              <a:latin typeface="ＭＳ Ｐゴシック"/>
            </a:endParaRPr>
          </a:p>
          <a:p>
            <a:pPr fontAlgn="b">
              <a:spcBef>
                <a:spcPct val="0"/>
              </a:spcBef>
              <a:spcAft>
                <a:spcPct val="0"/>
              </a:spcAft>
              <a:buFont typeface="Wingdings" pitchFamily="2" charset="2"/>
              <a:buNone/>
              <a:defRPr/>
            </a:pPr>
            <a:endParaRPr lang="en-US" altLang="ja-JP" sz="1400" b="1" kern="0" dirty="0">
              <a:solidFill>
                <a:prstClr val="black"/>
              </a:solidFill>
              <a:latin typeface="ＭＳ Ｐゴシック"/>
            </a:endParaRPr>
          </a:p>
          <a:p>
            <a:pPr fontAlgn="b">
              <a:spcBef>
                <a:spcPct val="0"/>
              </a:spcBef>
              <a:spcAft>
                <a:spcPct val="0"/>
              </a:spcAft>
              <a:buFont typeface="Wingdings" pitchFamily="2" charset="2"/>
              <a:buNone/>
              <a:defRPr/>
            </a:pPr>
            <a:endParaRPr lang="en-US" altLang="ja-JP" sz="1400" b="1" kern="0" dirty="0" smtClean="0">
              <a:solidFill>
                <a:prstClr val="black"/>
              </a:solidFill>
              <a:latin typeface="ＭＳ Ｐゴシック"/>
            </a:endParaRPr>
          </a:p>
          <a:p>
            <a:pPr fontAlgn="b">
              <a:spcBef>
                <a:spcPct val="0"/>
              </a:spcBef>
              <a:spcAft>
                <a:spcPct val="0"/>
              </a:spcAft>
              <a:buFont typeface="Wingdings" pitchFamily="2" charset="2"/>
              <a:buNone/>
              <a:defRPr/>
            </a:pPr>
            <a:endParaRPr lang="en-US" altLang="ja-JP" sz="1400" b="1" kern="0" dirty="0" smtClean="0">
              <a:solidFill>
                <a:prstClr val="black"/>
              </a:solidFill>
              <a:latin typeface="ＭＳ Ｐゴシック"/>
            </a:endParaRPr>
          </a:p>
        </p:txBody>
      </p:sp>
      <p:pic>
        <p:nvPicPr>
          <p:cNvPr id="17" name="図 16"/>
          <p:cNvPicPr>
            <a:picLocks noChangeAspect="1"/>
          </p:cNvPicPr>
          <p:nvPr/>
        </p:nvPicPr>
        <p:blipFill rotWithShape="1">
          <a:blip r:embed="rId3"/>
          <a:srcRect t="9140"/>
          <a:stretch/>
        </p:blipFill>
        <p:spPr>
          <a:xfrm>
            <a:off x="825569" y="1942407"/>
            <a:ext cx="8254862" cy="4500000"/>
          </a:xfrm>
          <a:prstGeom prst="rect">
            <a:avLst/>
          </a:prstGeom>
        </p:spPr>
      </p:pic>
      <p:sp>
        <p:nvSpPr>
          <p:cNvPr id="28" name="正方形/長方形 27"/>
          <p:cNvSpPr/>
          <p:nvPr/>
        </p:nvSpPr>
        <p:spPr>
          <a:xfrm>
            <a:off x="1484" y="272873"/>
            <a:ext cx="9906000" cy="53538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a:r>
              <a:rPr lang="ja-JP" altLang="en-US" sz="2400" dirty="0" smtClean="0">
                <a:solidFill>
                  <a:schemeClr val="tx1"/>
                </a:solidFill>
                <a:latin typeface="ＤＨＰ特太ゴシック体" panose="020B0500000000000000" pitchFamily="50" charset="-128"/>
                <a:ea typeface="ＤＨＰ特太ゴシック体" panose="020B0500000000000000" pitchFamily="50" charset="-128"/>
              </a:rPr>
              <a:t>将来推計機能に実装する機能</a:t>
            </a:r>
            <a:endParaRPr lang="en-US" altLang="ja-JP" sz="2400" dirty="0">
              <a:solidFill>
                <a:schemeClr val="tx1"/>
              </a:solidFill>
              <a:latin typeface="ＤＨＰ特太ゴシック体" panose="020B0500000000000000" pitchFamily="50" charset="-128"/>
              <a:ea typeface="ＤＨＰ特太ゴシック体" panose="020B0500000000000000" pitchFamily="50" charset="-128"/>
            </a:endParaRPr>
          </a:p>
        </p:txBody>
      </p:sp>
      <p:sp>
        <p:nvSpPr>
          <p:cNvPr id="2" name="角丸四角形 1"/>
          <p:cNvSpPr/>
          <p:nvPr/>
        </p:nvSpPr>
        <p:spPr>
          <a:xfrm>
            <a:off x="2110762" y="1926149"/>
            <a:ext cx="3924000" cy="360000"/>
          </a:xfrm>
          <a:prstGeom prst="roundRect">
            <a:avLst/>
          </a:prstGeom>
          <a:noFill/>
          <a:ln w="1905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角丸四角形 10"/>
          <p:cNvSpPr/>
          <p:nvPr/>
        </p:nvSpPr>
        <p:spPr>
          <a:xfrm>
            <a:off x="4875754" y="3310811"/>
            <a:ext cx="3672000" cy="900000"/>
          </a:xfrm>
          <a:prstGeom prst="roundRect">
            <a:avLst/>
          </a:prstGeom>
          <a:noFill/>
          <a:ln w="1905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線吹き出し 1 11"/>
          <p:cNvSpPr/>
          <p:nvPr/>
        </p:nvSpPr>
        <p:spPr bwMode="auto">
          <a:xfrm>
            <a:off x="7356248" y="2859308"/>
            <a:ext cx="1629200" cy="858052"/>
          </a:xfrm>
          <a:prstGeom prst="callout1">
            <a:avLst>
              <a:gd name="adj1" fmla="val -28966"/>
              <a:gd name="adj2" fmla="val 9259"/>
              <a:gd name="adj3" fmla="val -73235"/>
              <a:gd name="adj4" fmla="val -83431"/>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72000" tIns="72000" rIns="72000" bIns="72000" numCol="1" rtlCol="0" anchor="ctr"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indent="0" algn="just" defTabSz="914400" rtl="0" eaLnBrk="1" fontAlgn="base" latinLnBrk="0" hangingPunct="1">
              <a:lnSpc>
                <a:spcPts val="1600"/>
              </a:lnSpc>
              <a:spcBef>
                <a:spcPct val="0"/>
              </a:spcBef>
              <a:spcAft>
                <a:spcPct val="0"/>
              </a:spcAft>
              <a:buClrTx/>
              <a:buSzTx/>
              <a:buFontTx/>
              <a:buNone/>
              <a:tabLst/>
            </a:pPr>
            <a:endParaRPr lang="en-US" altLang="ja-JP" sz="1100" dirty="0" smtClean="0">
              <a:latin typeface="Arial" charset="0"/>
              <a:ea typeface="ＭＳ Ｐゴシック" pitchFamily="50" charset="-128"/>
            </a:endParaRPr>
          </a:p>
        </p:txBody>
      </p:sp>
      <p:sp>
        <p:nvSpPr>
          <p:cNvPr id="8" name="線吹き出し 1 (枠付き) 7"/>
          <p:cNvSpPr/>
          <p:nvPr/>
        </p:nvSpPr>
        <p:spPr bwMode="auto">
          <a:xfrm>
            <a:off x="5688290" y="1287055"/>
            <a:ext cx="2601722" cy="637279"/>
          </a:xfrm>
          <a:prstGeom prst="borderCallout1">
            <a:avLst>
              <a:gd name="adj1" fmla="val 99307"/>
              <a:gd name="adj2" fmla="val 21980"/>
              <a:gd name="adj3" fmla="val 122233"/>
              <a:gd name="adj4" fmla="val -471"/>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72000" tIns="72000" rIns="72000" bIns="72000" numCol="1" rtlCol="0" anchor="ctr"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indent="0" algn="just" defTabSz="914400" rtl="0" eaLnBrk="1" fontAlgn="base" latinLnBrk="0" hangingPunct="1">
              <a:lnSpc>
                <a:spcPts val="1600"/>
              </a:lnSpc>
              <a:spcBef>
                <a:spcPct val="0"/>
              </a:spcBef>
              <a:spcAft>
                <a:spcPct val="0"/>
              </a:spcAft>
              <a:buClrTx/>
              <a:buSzTx/>
              <a:buFontTx/>
              <a:buNone/>
              <a:tabLst/>
            </a:pPr>
            <a:r>
              <a:rPr lang="ja-JP" altLang="en-US" sz="1100" dirty="0" smtClean="0">
                <a:solidFill>
                  <a:srgbClr val="0070C0"/>
                </a:solidFill>
                <a:latin typeface="Arial" charset="0"/>
                <a:ea typeface="ＭＳ Ｐゴシック" pitchFamily="50" charset="-128"/>
              </a:rPr>
              <a:t>機能</a:t>
            </a:r>
            <a:r>
              <a:rPr lang="ja-JP" altLang="en-US" sz="1100" dirty="0">
                <a:solidFill>
                  <a:srgbClr val="0070C0"/>
                </a:solidFill>
                <a:latin typeface="Arial" charset="0"/>
                <a:ea typeface="ＭＳ Ｐゴシック" pitchFamily="50" charset="-128"/>
              </a:rPr>
              <a:t>②</a:t>
            </a:r>
            <a:r>
              <a:rPr lang="ja-JP" altLang="en-US" sz="1100" dirty="0" smtClean="0">
                <a:solidFill>
                  <a:srgbClr val="0070C0"/>
                </a:solidFill>
                <a:latin typeface="Arial" charset="0"/>
                <a:ea typeface="ＭＳ Ｐゴシック" pitchFamily="50" charset="-128"/>
              </a:rPr>
              <a:t>：シミュレーション支援機能</a:t>
            </a:r>
            <a:endParaRPr lang="en-US" altLang="ja-JP" sz="1100" dirty="0" smtClean="0">
              <a:solidFill>
                <a:srgbClr val="0070C0"/>
              </a:solidFill>
              <a:latin typeface="Arial" charset="0"/>
              <a:ea typeface="ＭＳ Ｐゴシック" pitchFamily="50" charset="-128"/>
            </a:endParaRPr>
          </a:p>
          <a:p>
            <a:pPr marL="0" marR="0" indent="0" algn="just" defTabSz="914400" rtl="0" eaLnBrk="1" fontAlgn="base" latinLnBrk="0" hangingPunct="1">
              <a:lnSpc>
                <a:spcPts val="1600"/>
              </a:lnSpc>
              <a:spcBef>
                <a:spcPct val="0"/>
              </a:spcBef>
              <a:spcAft>
                <a:spcPct val="0"/>
              </a:spcAft>
              <a:buClrTx/>
              <a:buSzTx/>
              <a:buFontTx/>
              <a:buNone/>
              <a:tabLst/>
            </a:pPr>
            <a:r>
              <a:rPr lang="ja-JP" altLang="en-US" sz="1100" dirty="0">
                <a:latin typeface="Arial" charset="0"/>
                <a:ea typeface="ＭＳ Ｐゴシック" pitchFamily="50" charset="-128"/>
              </a:rPr>
              <a:t>施策</a:t>
            </a:r>
            <a:r>
              <a:rPr lang="ja-JP" altLang="en-US" sz="1100" dirty="0" smtClean="0">
                <a:latin typeface="Arial" charset="0"/>
                <a:ea typeface="ＭＳ Ｐゴシック" pitchFamily="50" charset="-128"/>
              </a:rPr>
              <a:t>反映</a:t>
            </a:r>
            <a:r>
              <a:rPr lang="ja-JP" altLang="en-US" sz="1100" dirty="0">
                <a:latin typeface="Arial" charset="0"/>
                <a:ea typeface="ＭＳ Ｐゴシック" pitchFamily="50" charset="-128"/>
              </a:rPr>
              <a:t>の</a:t>
            </a:r>
            <a:r>
              <a:rPr lang="ja-JP" altLang="en-US" sz="1100" dirty="0" smtClean="0">
                <a:latin typeface="Arial" charset="0"/>
                <a:ea typeface="ＭＳ Ｐゴシック" pitchFamily="50" charset="-128"/>
              </a:rPr>
              <a:t>結果</a:t>
            </a:r>
            <a:r>
              <a:rPr lang="ja-JP" altLang="en-US" sz="1100" dirty="0">
                <a:latin typeface="Arial" charset="0"/>
                <a:ea typeface="ＭＳ Ｐゴシック" pitchFamily="50" charset="-128"/>
              </a:rPr>
              <a:t>として推計</a:t>
            </a:r>
            <a:r>
              <a:rPr lang="ja-JP" altLang="en-US" sz="1100" dirty="0" smtClean="0">
                <a:latin typeface="Arial" charset="0"/>
                <a:ea typeface="ＭＳ Ｐゴシック" pitchFamily="50" charset="-128"/>
              </a:rPr>
              <a:t>される将来の保険料と自然体推計との差を常時表示</a:t>
            </a:r>
            <a:endParaRPr lang="en-US" altLang="ja-JP" sz="1100" dirty="0" smtClean="0">
              <a:latin typeface="Arial" charset="0"/>
              <a:ea typeface="ＭＳ Ｐゴシック" pitchFamily="50" charset="-128"/>
            </a:endParaRPr>
          </a:p>
        </p:txBody>
      </p:sp>
      <p:sp>
        <p:nvSpPr>
          <p:cNvPr id="13" name="線吹き出し 1 (枠付き) 12"/>
          <p:cNvSpPr/>
          <p:nvPr/>
        </p:nvSpPr>
        <p:spPr bwMode="auto">
          <a:xfrm>
            <a:off x="139298" y="6273368"/>
            <a:ext cx="3240000" cy="468000"/>
          </a:xfrm>
          <a:prstGeom prst="borderCallout1">
            <a:avLst>
              <a:gd name="adj1" fmla="val 47957"/>
              <a:gd name="adj2" fmla="val 99938"/>
              <a:gd name="adj3" fmla="val -5225"/>
              <a:gd name="adj4" fmla="val 115404"/>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72000" tIns="72000" rIns="72000" bIns="72000" numCol="1" rtlCol="0" anchor="ctr"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indent="0" algn="just" defTabSz="914400" rtl="0" eaLnBrk="1" fontAlgn="base" latinLnBrk="0" hangingPunct="1">
              <a:lnSpc>
                <a:spcPts val="1600"/>
              </a:lnSpc>
              <a:spcBef>
                <a:spcPct val="0"/>
              </a:spcBef>
              <a:spcAft>
                <a:spcPct val="0"/>
              </a:spcAft>
              <a:buClrTx/>
              <a:buSzTx/>
              <a:buFontTx/>
              <a:buNone/>
              <a:tabLst/>
            </a:pPr>
            <a:r>
              <a:rPr lang="ja-JP" altLang="en-US" sz="1100" dirty="0" smtClean="0">
                <a:solidFill>
                  <a:srgbClr val="0070C0"/>
                </a:solidFill>
                <a:latin typeface="Arial" charset="0"/>
                <a:ea typeface="ＭＳ Ｐゴシック" pitchFamily="50" charset="-128"/>
              </a:rPr>
              <a:t>機能④：グラフイメージのダウンロード機能</a:t>
            </a:r>
            <a:endParaRPr lang="en-US" altLang="ja-JP" sz="1100" dirty="0" smtClean="0">
              <a:solidFill>
                <a:srgbClr val="0070C0"/>
              </a:solidFill>
              <a:latin typeface="Arial" charset="0"/>
              <a:ea typeface="ＭＳ Ｐゴシック" pitchFamily="50" charset="-128"/>
            </a:endParaRPr>
          </a:p>
          <a:p>
            <a:pPr marL="0" marR="0" indent="0" algn="just" defTabSz="914400" rtl="0" eaLnBrk="1" fontAlgn="base" latinLnBrk="0" hangingPunct="1">
              <a:lnSpc>
                <a:spcPts val="1600"/>
              </a:lnSpc>
              <a:spcBef>
                <a:spcPct val="0"/>
              </a:spcBef>
              <a:spcAft>
                <a:spcPct val="0"/>
              </a:spcAft>
              <a:buClrTx/>
              <a:buSzTx/>
              <a:buFontTx/>
              <a:buNone/>
              <a:tabLst/>
            </a:pPr>
            <a:r>
              <a:rPr lang="ja-JP" altLang="en-US" sz="1100" dirty="0" smtClean="0">
                <a:latin typeface="Arial" charset="0"/>
                <a:ea typeface="ＭＳ Ｐゴシック" pitchFamily="50" charset="-128"/>
              </a:rPr>
              <a:t>グラフは表示範囲や凡例の表示・非表示を変更可能</a:t>
            </a:r>
            <a:endParaRPr lang="en-US" altLang="ja-JP" sz="1100" dirty="0" smtClean="0">
              <a:latin typeface="Arial" charset="0"/>
              <a:ea typeface="ＭＳ Ｐゴシック" pitchFamily="50" charset="-128"/>
            </a:endParaRPr>
          </a:p>
        </p:txBody>
      </p:sp>
      <p:sp>
        <p:nvSpPr>
          <p:cNvPr id="14" name="角丸四角形 13"/>
          <p:cNvSpPr/>
          <p:nvPr/>
        </p:nvSpPr>
        <p:spPr>
          <a:xfrm>
            <a:off x="2009012" y="4676146"/>
            <a:ext cx="5436000" cy="1548000"/>
          </a:xfrm>
          <a:prstGeom prst="roundRect">
            <a:avLst>
              <a:gd name="adj" fmla="val 9334"/>
            </a:avLst>
          </a:prstGeom>
          <a:noFill/>
          <a:ln w="1905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線吹き出し 1 (枠付き) 8"/>
          <p:cNvSpPr/>
          <p:nvPr/>
        </p:nvSpPr>
        <p:spPr bwMode="auto">
          <a:xfrm>
            <a:off x="7322920" y="4191626"/>
            <a:ext cx="2448000" cy="637279"/>
          </a:xfrm>
          <a:prstGeom prst="borderCallout1">
            <a:avLst>
              <a:gd name="adj1" fmla="val 46156"/>
              <a:gd name="adj2" fmla="val -796"/>
              <a:gd name="adj3" fmla="val 3678"/>
              <a:gd name="adj4" fmla="val -21489"/>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72000" tIns="72000" rIns="72000" bIns="72000" numCol="1" rtlCol="0" anchor="ctr"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indent="0" algn="just" defTabSz="914400" rtl="0" eaLnBrk="1" fontAlgn="base" latinLnBrk="0" hangingPunct="1">
              <a:lnSpc>
                <a:spcPts val="1600"/>
              </a:lnSpc>
              <a:spcBef>
                <a:spcPct val="0"/>
              </a:spcBef>
              <a:spcAft>
                <a:spcPct val="0"/>
              </a:spcAft>
              <a:buClrTx/>
              <a:buSzTx/>
              <a:buFontTx/>
              <a:buNone/>
              <a:tabLst/>
            </a:pPr>
            <a:r>
              <a:rPr lang="ja-JP" altLang="en-US" sz="1100" dirty="0" smtClean="0">
                <a:solidFill>
                  <a:srgbClr val="0070C0"/>
                </a:solidFill>
                <a:latin typeface="Arial" charset="0"/>
                <a:ea typeface="ＭＳ Ｐゴシック" pitchFamily="50" charset="-128"/>
              </a:rPr>
              <a:t>機能③：エラーチェック・ワーニング機能</a:t>
            </a:r>
            <a:endParaRPr lang="en-US" altLang="ja-JP" sz="1100" dirty="0" smtClean="0">
              <a:solidFill>
                <a:srgbClr val="0070C0"/>
              </a:solidFill>
              <a:latin typeface="Arial" charset="0"/>
              <a:ea typeface="ＭＳ Ｐゴシック" pitchFamily="50" charset="-128"/>
            </a:endParaRPr>
          </a:p>
          <a:p>
            <a:pPr marL="0" marR="0" indent="0" algn="just" defTabSz="914400" rtl="0" eaLnBrk="1" fontAlgn="base" latinLnBrk="0" hangingPunct="1">
              <a:lnSpc>
                <a:spcPts val="1600"/>
              </a:lnSpc>
              <a:spcBef>
                <a:spcPct val="0"/>
              </a:spcBef>
              <a:spcAft>
                <a:spcPct val="0"/>
              </a:spcAft>
              <a:buClrTx/>
              <a:buSzTx/>
              <a:buFontTx/>
              <a:buNone/>
              <a:tabLst/>
            </a:pPr>
            <a:r>
              <a:rPr lang="ja-JP" altLang="en-US" sz="1100" dirty="0" smtClean="0">
                <a:latin typeface="Arial" charset="0"/>
                <a:ea typeface="ＭＳ Ｐゴシック" pitchFamily="50" charset="-128"/>
              </a:rPr>
              <a:t>入力値、推計値に対してチェックを実施し、入力ミスや異常値の発生を防止</a:t>
            </a:r>
            <a:endParaRPr lang="en-US" altLang="ja-JP" sz="1100" dirty="0" smtClean="0">
              <a:latin typeface="Arial" charset="0"/>
              <a:ea typeface="ＭＳ Ｐゴシック" pitchFamily="50" charset="-128"/>
            </a:endParaRPr>
          </a:p>
        </p:txBody>
      </p:sp>
      <p:sp>
        <p:nvSpPr>
          <p:cNvPr id="7" name="線吹き出し 1 (枠付き) 6"/>
          <p:cNvSpPr/>
          <p:nvPr/>
        </p:nvSpPr>
        <p:spPr bwMode="auto">
          <a:xfrm>
            <a:off x="7322920" y="2591517"/>
            <a:ext cx="2448000" cy="858052"/>
          </a:xfrm>
          <a:prstGeom prst="borderCallout1">
            <a:avLst>
              <a:gd name="adj1" fmla="val 48461"/>
              <a:gd name="adj2" fmla="val 130"/>
              <a:gd name="adj3" fmla="val 82211"/>
              <a:gd name="adj4" fmla="val -16683"/>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72000" tIns="72000" rIns="72000" bIns="72000" numCol="1" rtlCol="0" anchor="ctr"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indent="0" algn="just" defTabSz="914400" rtl="0" eaLnBrk="1" fontAlgn="base" latinLnBrk="0" hangingPunct="1">
              <a:lnSpc>
                <a:spcPts val="1600"/>
              </a:lnSpc>
              <a:spcBef>
                <a:spcPct val="0"/>
              </a:spcBef>
              <a:spcAft>
                <a:spcPct val="0"/>
              </a:spcAft>
              <a:buClrTx/>
              <a:buSzTx/>
              <a:buFontTx/>
              <a:buNone/>
              <a:tabLst/>
            </a:pPr>
            <a:r>
              <a:rPr lang="ja-JP" altLang="en-US" sz="1100" dirty="0" smtClean="0">
                <a:solidFill>
                  <a:srgbClr val="0070C0"/>
                </a:solidFill>
                <a:latin typeface="Arial" charset="0"/>
                <a:ea typeface="ＭＳ Ｐゴシック" pitchFamily="50" charset="-128"/>
              </a:rPr>
              <a:t>機能①：自然体推計機能</a:t>
            </a:r>
            <a:endParaRPr lang="en-US" altLang="ja-JP" sz="1100" dirty="0" smtClean="0">
              <a:solidFill>
                <a:srgbClr val="0070C0"/>
              </a:solidFill>
              <a:latin typeface="Arial" charset="0"/>
              <a:ea typeface="ＭＳ Ｐゴシック" pitchFamily="50" charset="-128"/>
            </a:endParaRPr>
          </a:p>
          <a:p>
            <a:pPr marL="0" marR="0" indent="0" algn="just" defTabSz="914400" rtl="0" eaLnBrk="1" fontAlgn="base" latinLnBrk="0" hangingPunct="1">
              <a:lnSpc>
                <a:spcPts val="1600"/>
              </a:lnSpc>
              <a:spcBef>
                <a:spcPct val="0"/>
              </a:spcBef>
              <a:spcAft>
                <a:spcPct val="0"/>
              </a:spcAft>
              <a:buClrTx/>
              <a:buSzTx/>
              <a:buFontTx/>
              <a:buNone/>
              <a:tabLst/>
            </a:pPr>
            <a:r>
              <a:rPr lang="ja-JP" altLang="en-US" sz="1100" dirty="0" smtClean="0">
                <a:latin typeface="Arial" charset="0"/>
                <a:ea typeface="ＭＳ Ｐゴシック" pitchFamily="50" charset="-128"/>
              </a:rPr>
              <a:t>推計</a:t>
            </a:r>
            <a:r>
              <a:rPr lang="ja-JP" altLang="en-US" sz="1100" dirty="0">
                <a:latin typeface="Arial" charset="0"/>
                <a:ea typeface="ＭＳ Ｐゴシック" pitchFamily="50" charset="-128"/>
              </a:rPr>
              <a:t>に</a:t>
            </a:r>
            <a:r>
              <a:rPr lang="ja-JP" altLang="en-US" sz="1100" dirty="0" smtClean="0">
                <a:latin typeface="Arial" charset="0"/>
                <a:ea typeface="ＭＳ Ｐゴシック" pitchFamily="50" charset="-128"/>
              </a:rPr>
              <a:t>用いる実績値</a:t>
            </a:r>
            <a:r>
              <a:rPr lang="ja-JP" altLang="en-US" sz="1100" dirty="0">
                <a:latin typeface="Arial" charset="0"/>
                <a:ea typeface="ＭＳ Ｐゴシック" pitchFamily="50" charset="-128"/>
              </a:rPr>
              <a:t>の</a:t>
            </a:r>
            <a:r>
              <a:rPr lang="ja-JP" altLang="en-US" sz="1100" dirty="0" smtClean="0">
                <a:latin typeface="Arial" charset="0"/>
                <a:ea typeface="ＭＳ Ｐゴシック" pitchFamily="50" charset="-128"/>
              </a:rPr>
              <a:t>伸び</a:t>
            </a:r>
            <a:r>
              <a:rPr lang="ja-JP" altLang="en-US" sz="1100" dirty="0">
                <a:latin typeface="Arial" charset="0"/>
                <a:ea typeface="ＭＳ Ｐゴシック" pitchFamily="50" charset="-128"/>
              </a:rPr>
              <a:t>を</a:t>
            </a:r>
            <a:r>
              <a:rPr lang="ja-JP" altLang="en-US" sz="1100" dirty="0" smtClean="0">
                <a:latin typeface="Arial" charset="0"/>
                <a:ea typeface="ＭＳ Ｐゴシック" pitchFamily="50" charset="-128"/>
              </a:rPr>
              <a:t>選択</a:t>
            </a:r>
            <a:r>
              <a:rPr lang="ja-JP" altLang="en-US" sz="1100" dirty="0">
                <a:latin typeface="Arial" charset="0"/>
                <a:ea typeface="ＭＳ Ｐゴシック" pitchFamily="50" charset="-128"/>
              </a:rPr>
              <a:t>すること</a:t>
            </a:r>
            <a:r>
              <a:rPr lang="ja-JP" altLang="en-US" sz="1100" dirty="0" smtClean="0">
                <a:latin typeface="Arial" charset="0"/>
                <a:ea typeface="ＭＳ Ｐゴシック" pitchFamily="50" charset="-128"/>
              </a:rPr>
              <a:t>で将来の介護サービス見込み量、</a:t>
            </a:r>
            <a:endParaRPr lang="en-US" altLang="ja-JP" sz="1100" dirty="0" smtClean="0">
              <a:latin typeface="Arial" charset="0"/>
              <a:ea typeface="ＭＳ Ｐゴシック" pitchFamily="50" charset="-128"/>
            </a:endParaRPr>
          </a:p>
          <a:p>
            <a:pPr marL="0" marR="0" indent="0" algn="just" defTabSz="914400" rtl="0" eaLnBrk="1" fontAlgn="base" latinLnBrk="0" hangingPunct="1">
              <a:lnSpc>
                <a:spcPts val="1600"/>
              </a:lnSpc>
              <a:spcBef>
                <a:spcPct val="0"/>
              </a:spcBef>
              <a:spcAft>
                <a:spcPct val="0"/>
              </a:spcAft>
              <a:buClrTx/>
              <a:buSzTx/>
              <a:buFontTx/>
              <a:buNone/>
              <a:tabLst/>
            </a:pPr>
            <a:r>
              <a:rPr lang="ja-JP" altLang="en-US" sz="1100" dirty="0" smtClean="0">
                <a:latin typeface="Arial" charset="0"/>
                <a:ea typeface="ＭＳ Ｐゴシック" pitchFamily="50" charset="-128"/>
              </a:rPr>
              <a:t>それに基づく保険料を自動で推計</a:t>
            </a:r>
            <a:endParaRPr lang="en-US" altLang="ja-JP" sz="1100" dirty="0" smtClean="0">
              <a:latin typeface="Arial" charset="0"/>
              <a:ea typeface="ＭＳ Ｐゴシック" pitchFamily="50" charset="-128"/>
            </a:endParaRPr>
          </a:p>
        </p:txBody>
      </p:sp>
      <p:sp>
        <p:nvSpPr>
          <p:cNvPr id="15" name="スライド番号プレースホルダー 1"/>
          <p:cNvSpPr>
            <a:spLocks noGrp="1"/>
          </p:cNvSpPr>
          <p:nvPr>
            <p:ph type="sldNum" sz="quarter" idx="12"/>
          </p:nvPr>
        </p:nvSpPr>
        <p:spPr>
          <a:xfrm>
            <a:off x="7545288" y="6356351"/>
            <a:ext cx="2311400" cy="365125"/>
          </a:xfrm>
        </p:spPr>
        <p:txBody>
          <a:bodyPr/>
          <a:lstStyle/>
          <a:p>
            <a:r>
              <a:rPr kumimoji="1" lang="en-US" altLang="ja-JP" sz="2000" dirty="0" smtClean="0"/>
              <a:t>3</a:t>
            </a:r>
            <a:endParaRPr kumimoji="1" lang="ja-JP" altLang="en-US" sz="2000" dirty="0"/>
          </a:p>
        </p:txBody>
      </p:sp>
    </p:spTree>
    <p:extLst>
      <p:ext uri="{BB962C8B-B14F-4D97-AF65-F5344CB8AC3E}">
        <p14:creationId xmlns:p14="http://schemas.microsoft.com/office/powerpoint/2010/main" val="6529837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0" y="286942"/>
            <a:ext cx="9906000" cy="53538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a:r>
              <a:rPr lang="ja-JP" altLang="en-US" sz="2400" dirty="0" smtClean="0">
                <a:solidFill>
                  <a:schemeClr val="tx1"/>
                </a:solidFill>
                <a:latin typeface="ＤＨＰ特太ゴシック体" panose="020B0500000000000000" pitchFamily="50" charset="-128"/>
                <a:ea typeface="ＤＨＰ特太ゴシック体" panose="020B0500000000000000" pitchFamily="50" charset="-128"/>
              </a:rPr>
              <a:t>各都道府県における伝達講習会の開催について</a:t>
            </a:r>
            <a:endParaRPr lang="en-US" altLang="ja-JP" sz="2400" dirty="0" smtClean="0">
              <a:solidFill>
                <a:schemeClr val="tx1"/>
              </a:solidFill>
              <a:latin typeface="ＤＨＰ特太ゴシック体" panose="020B0500000000000000" pitchFamily="50" charset="-128"/>
              <a:ea typeface="ＤＨＰ特太ゴシック体" panose="020B0500000000000000" pitchFamily="50" charset="-128"/>
            </a:endParaRPr>
          </a:p>
        </p:txBody>
      </p:sp>
      <p:sp>
        <p:nvSpPr>
          <p:cNvPr id="61" name="テキスト ボックス 136"/>
          <p:cNvSpPr txBox="1">
            <a:spLocks noChangeArrowheads="1"/>
          </p:cNvSpPr>
          <p:nvPr/>
        </p:nvSpPr>
        <p:spPr bwMode="auto">
          <a:xfrm>
            <a:off x="84634" y="1257538"/>
            <a:ext cx="9711529" cy="5119350"/>
          </a:xfrm>
          <a:prstGeom prst="rect">
            <a:avLst/>
          </a:prstGeom>
          <a:noFill/>
          <a:ln w="25400" cmpd="sng">
            <a:solidFill>
              <a:schemeClr val="tx1"/>
            </a:solidFill>
            <a:miter lim="800000"/>
            <a:headEnd/>
            <a:tailEnd/>
          </a:ln>
          <a:effectLst/>
          <a:extLst/>
        </p:spPr>
        <p:txBody>
          <a:bodyPr wrap="square">
            <a:spAutoFit/>
          </a:bodyPr>
          <a:lstStyle>
            <a:lvl1pPr marL="179388" indent="-179388" defTabSz="912813" eaLnBrk="0" hangingPunct="0">
              <a:defRPr kumimoji="1">
                <a:solidFill>
                  <a:schemeClr val="tx1"/>
                </a:solidFill>
                <a:latin typeface="Arial" charset="0"/>
                <a:ea typeface="ＭＳ Ｐゴシック" charset="-128"/>
              </a:defRPr>
            </a:lvl1pPr>
            <a:lvl2pPr marL="742950" indent="-285750" defTabSz="912813" eaLnBrk="0" hangingPunct="0">
              <a:defRPr kumimoji="1">
                <a:solidFill>
                  <a:schemeClr val="tx1"/>
                </a:solidFill>
                <a:latin typeface="Arial" charset="0"/>
                <a:ea typeface="ＭＳ Ｐゴシック" charset="-128"/>
              </a:defRPr>
            </a:lvl2pPr>
            <a:lvl3pPr marL="1143000" indent="-228600" defTabSz="912813" eaLnBrk="0" hangingPunct="0">
              <a:defRPr kumimoji="1">
                <a:solidFill>
                  <a:schemeClr val="tx1"/>
                </a:solidFill>
                <a:latin typeface="Arial" charset="0"/>
                <a:ea typeface="ＭＳ Ｐゴシック" charset="-128"/>
              </a:defRPr>
            </a:lvl3pPr>
            <a:lvl4pPr marL="1600200" indent="-228600" defTabSz="912813" eaLnBrk="0" hangingPunct="0">
              <a:defRPr kumimoji="1">
                <a:solidFill>
                  <a:schemeClr val="tx1"/>
                </a:solidFill>
                <a:latin typeface="Arial" charset="0"/>
                <a:ea typeface="ＭＳ Ｐゴシック" charset="-128"/>
              </a:defRPr>
            </a:lvl4pPr>
            <a:lvl5pPr marL="2057400" indent="-228600" defTabSz="912813" eaLnBrk="0" hangingPunct="0">
              <a:defRPr kumimoji="1">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kumimoji="1">
                <a:solidFill>
                  <a:schemeClr val="tx1"/>
                </a:solidFill>
                <a:latin typeface="Arial" charset="0"/>
                <a:ea typeface="ＭＳ Ｐゴシック" charset="-128"/>
              </a:defRPr>
            </a:lvl9pPr>
          </a:lstStyle>
          <a:p>
            <a:pPr marL="285750" indent="-285750" fontAlgn="b">
              <a:lnSpc>
                <a:spcPts val="2800"/>
              </a:lnSpc>
              <a:spcBef>
                <a:spcPct val="0"/>
              </a:spcBef>
              <a:spcAft>
                <a:spcPct val="0"/>
              </a:spcAft>
              <a:buFont typeface="ＭＳ Ｐゴシック" panose="020B0600070205080204" pitchFamily="50" charset="-128"/>
              <a:buChar char="○"/>
              <a:defRPr/>
            </a:pPr>
            <a:r>
              <a:rPr lang="ja-JP" altLang="en-US" sz="1600" kern="0" dirty="0" smtClean="0">
                <a:latin typeface="ＭＳ ゴシック" panose="020B0609070205080204" pitchFamily="49" charset="-128"/>
                <a:ea typeface="ＭＳ ゴシック" panose="020B0609070205080204" pitchFamily="49" charset="-128"/>
              </a:rPr>
              <a:t>　本講習会終了後、各都道府県においては、管内保険者への操作方法等の伝達を適切に実施していただきたい。本日</a:t>
            </a:r>
            <a:r>
              <a:rPr lang="ja-JP" altLang="en-US" sz="1600" kern="0" dirty="0">
                <a:latin typeface="ＭＳ ゴシック" panose="020B0609070205080204" pitchFamily="49" charset="-128"/>
                <a:ea typeface="ＭＳ ゴシック" panose="020B0609070205080204" pitchFamily="49" charset="-128"/>
              </a:rPr>
              <a:t>使用</a:t>
            </a:r>
            <a:r>
              <a:rPr lang="ja-JP" altLang="en-US" sz="1600" kern="0" dirty="0" smtClean="0">
                <a:latin typeface="ＭＳ ゴシック" panose="020B0609070205080204" pitchFamily="49" charset="-128"/>
                <a:ea typeface="ＭＳ ゴシック" panose="020B0609070205080204" pitchFamily="49" charset="-128"/>
              </a:rPr>
              <a:t>する資料等、伝達講習会の開催に資するものは後日情報提供する予定。</a:t>
            </a:r>
            <a:endParaRPr lang="en-US" altLang="ja-JP" sz="1600" kern="0" dirty="0" smtClean="0">
              <a:latin typeface="ＭＳ ゴシック" panose="020B0609070205080204" pitchFamily="49" charset="-128"/>
              <a:ea typeface="ＭＳ ゴシック" panose="020B0609070205080204" pitchFamily="49" charset="-128"/>
            </a:endParaRPr>
          </a:p>
          <a:p>
            <a:pPr marL="285750" indent="-285750" fontAlgn="b">
              <a:lnSpc>
                <a:spcPts val="2800"/>
              </a:lnSpc>
              <a:spcBef>
                <a:spcPct val="0"/>
              </a:spcBef>
              <a:spcAft>
                <a:spcPct val="0"/>
              </a:spcAft>
              <a:buFont typeface="ＭＳ Ｐゴシック" panose="020B0600070205080204" pitchFamily="50" charset="-128"/>
              <a:buChar char="○"/>
              <a:defRPr/>
            </a:pPr>
            <a:r>
              <a:rPr lang="ja-JP" altLang="en-US" sz="1600" kern="0" dirty="0" smtClean="0">
                <a:latin typeface="ＭＳ ゴシック" panose="020B0609070205080204" pitchFamily="49" charset="-128"/>
                <a:ea typeface="ＭＳ ゴシック" panose="020B0609070205080204" pitchFamily="49" charset="-128"/>
              </a:rPr>
              <a:t>　実施時期は、できるだけ早期（遅くとも年内）に開催していただきたい。なお、実施にあたっては、管内保険者と共に参加されている場合、連携して運営していただきたい。</a:t>
            </a:r>
            <a:endParaRPr lang="en-US" altLang="ja-JP" sz="1600" kern="0" dirty="0">
              <a:latin typeface="ＭＳ ゴシック" panose="020B0609070205080204" pitchFamily="49" charset="-128"/>
              <a:ea typeface="ＭＳ ゴシック" panose="020B0609070205080204" pitchFamily="49" charset="-128"/>
            </a:endParaRPr>
          </a:p>
          <a:p>
            <a:pPr marL="285750" indent="-285750" fontAlgn="b">
              <a:lnSpc>
                <a:spcPts val="2800"/>
              </a:lnSpc>
              <a:spcBef>
                <a:spcPct val="0"/>
              </a:spcBef>
              <a:spcAft>
                <a:spcPct val="0"/>
              </a:spcAft>
              <a:buFont typeface="ＭＳ Ｐゴシック" panose="020B0600070205080204" pitchFamily="50" charset="-128"/>
              <a:buChar char="○"/>
              <a:defRPr/>
            </a:pPr>
            <a:r>
              <a:rPr lang="ja-JP" altLang="en-US" sz="1600" kern="0" dirty="0" smtClean="0">
                <a:latin typeface="ＭＳ ゴシック" panose="020B0609070205080204" pitchFamily="49" charset="-128"/>
                <a:ea typeface="ＭＳ ゴシック" panose="020B0609070205080204" pitchFamily="49" charset="-128"/>
              </a:rPr>
              <a:t>　伝達講習会の内容は将来推計機能の操作説明が中心となるため、パソコン等の設備環境のある会場で実施することを推奨するが</a:t>
            </a:r>
            <a:r>
              <a:rPr lang="ja-JP" altLang="en-US" sz="1600" kern="0" dirty="0">
                <a:latin typeface="ＭＳ ゴシック" panose="020B0609070205080204" pitchFamily="49" charset="-128"/>
                <a:ea typeface="ＭＳ ゴシック" panose="020B0609070205080204" pitchFamily="49" charset="-128"/>
              </a:rPr>
              <a:t>、パソコン等の用意ができない都道府県では、講師がスクリーンに投影しながら実演する等</a:t>
            </a:r>
            <a:r>
              <a:rPr lang="ja-JP" altLang="en-US" sz="1600" kern="0" dirty="0" smtClean="0">
                <a:latin typeface="ＭＳ ゴシック" panose="020B0609070205080204" pitchFamily="49" charset="-128"/>
                <a:ea typeface="ＭＳ ゴシック" panose="020B0609070205080204" pitchFamily="49" charset="-128"/>
              </a:rPr>
              <a:t>の方法も考えられる。</a:t>
            </a:r>
            <a:endParaRPr lang="en-US" altLang="ja-JP" sz="1600" kern="0" dirty="0" smtClean="0">
              <a:latin typeface="ＭＳ ゴシック" panose="020B0609070205080204" pitchFamily="49" charset="-128"/>
              <a:ea typeface="ＭＳ ゴシック" panose="020B0609070205080204" pitchFamily="49" charset="-128"/>
            </a:endParaRPr>
          </a:p>
          <a:p>
            <a:pPr marL="0" indent="0" fontAlgn="b">
              <a:lnSpc>
                <a:spcPts val="2800"/>
              </a:lnSpc>
              <a:spcBef>
                <a:spcPct val="0"/>
              </a:spcBef>
              <a:spcAft>
                <a:spcPct val="0"/>
              </a:spcAft>
              <a:defRPr/>
            </a:pPr>
            <a:r>
              <a:rPr lang="ja-JP" altLang="en-US" sz="1600" kern="0" dirty="0">
                <a:latin typeface="ＭＳ ゴシック" panose="020B0609070205080204" pitchFamily="49" charset="-128"/>
                <a:ea typeface="ＭＳ ゴシック" panose="020B0609070205080204" pitchFamily="49" charset="-128"/>
              </a:rPr>
              <a:t>　</a:t>
            </a:r>
            <a:r>
              <a:rPr lang="ja-JP" altLang="en-US" sz="1600" kern="0" dirty="0" smtClean="0">
                <a:latin typeface="ＭＳ ゴシック" panose="020B0609070205080204" pitchFamily="49" charset="-128"/>
                <a:ea typeface="ＭＳ ゴシック" panose="020B0609070205080204" pitchFamily="49" charset="-128"/>
              </a:rPr>
              <a:t>　</a:t>
            </a:r>
            <a:r>
              <a:rPr lang="en-US" altLang="ja-JP" sz="1600" kern="0" dirty="0" smtClean="0">
                <a:latin typeface="ＭＳ ゴシック" panose="020B0609070205080204" pitchFamily="49" charset="-128"/>
                <a:ea typeface="ＭＳ ゴシック" panose="020B0609070205080204" pitchFamily="49" charset="-128"/>
              </a:rPr>
              <a:t>※</a:t>
            </a:r>
            <a:r>
              <a:rPr lang="ja-JP" altLang="en-US" sz="1600" kern="0" dirty="0" smtClean="0">
                <a:latin typeface="ＭＳ ゴシック" panose="020B0609070205080204" pitchFamily="49" charset="-128"/>
                <a:ea typeface="ＭＳ ゴシック" panose="020B0609070205080204" pitchFamily="49" charset="-128"/>
              </a:rPr>
              <a:t>　システム利用環境は、利用マニュアル</a:t>
            </a:r>
            <a:r>
              <a:rPr lang="en-US" altLang="ja-JP" sz="1600" kern="0" dirty="0" smtClean="0">
                <a:latin typeface="ＭＳ ゴシック" panose="020B0609070205080204" pitchFamily="49" charset="-128"/>
                <a:ea typeface="ＭＳ ゴシック" panose="020B0609070205080204" pitchFamily="49" charset="-128"/>
              </a:rPr>
              <a:t>【</a:t>
            </a:r>
            <a:r>
              <a:rPr lang="ja-JP" altLang="en-US" sz="1600" kern="0" dirty="0" smtClean="0">
                <a:latin typeface="ＭＳ ゴシック" panose="020B0609070205080204" pitchFamily="49" charset="-128"/>
                <a:ea typeface="ＭＳ ゴシック" panose="020B0609070205080204" pitchFamily="49" charset="-128"/>
              </a:rPr>
              <a:t>システム操作編</a:t>
            </a:r>
            <a:r>
              <a:rPr lang="en-US" altLang="ja-JP" sz="1600" kern="0" dirty="0" smtClean="0">
                <a:latin typeface="ＭＳ ゴシック" panose="020B0609070205080204" pitchFamily="49" charset="-128"/>
                <a:ea typeface="ＭＳ ゴシック" panose="020B0609070205080204" pitchFamily="49" charset="-128"/>
              </a:rPr>
              <a:t>】</a:t>
            </a:r>
            <a:r>
              <a:rPr lang="ja-JP" altLang="en-US" sz="1600" kern="0" dirty="0" smtClean="0">
                <a:latin typeface="ＭＳ ゴシック" panose="020B0609070205080204" pitchFamily="49" charset="-128"/>
                <a:ea typeface="ＭＳ ゴシック" panose="020B0609070205080204" pitchFamily="49" charset="-128"/>
              </a:rPr>
              <a:t>を参照。</a:t>
            </a:r>
            <a:endParaRPr lang="en-US" altLang="ja-JP" sz="1600" kern="0" dirty="0" smtClean="0">
              <a:latin typeface="ＭＳ ゴシック" panose="020B0609070205080204" pitchFamily="49" charset="-128"/>
              <a:ea typeface="ＭＳ ゴシック" panose="020B0609070205080204" pitchFamily="49" charset="-128"/>
            </a:endParaRPr>
          </a:p>
          <a:p>
            <a:pPr marL="285750" indent="-285750" fontAlgn="b">
              <a:lnSpc>
                <a:spcPts val="2800"/>
              </a:lnSpc>
              <a:spcBef>
                <a:spcPct val="0"/>
              </a:spcBef>
              <a:spcAft>
                <a:spcPct val="0"/>
              </a:spcAft>
              <a:buFont typeface="ＭＳ Ｐゴシック" panose="020B0600070205080204" pitchFamily="50" charset="-128"/>
              <a:buChar char="○"/>
              <a:defRPr/>
            </a:pPr>
            <a:r>
              <a:rPr lang="ja-JP" altLang="en-US" sz="1600" kern="0" dirty="0" smtClean="0">
                <a:latin typeface="ＭＳ ゴシック" panose="020B0609070205080204" pitchFamily="49" charset="-128"/>
                <a:ea typeface="ＭＳ ゴシック" panose="020B0609070205080204" pitchFamily="49" charset="-128"/>
              </a:rPr>
              <a:t>　伝達</a:t>
            </a:r>
            <a:r>
              <a:rPr lang="ja-JP" altLang="en-US" sz="1600" kern="0" dirty="0">
                <a:latin typeface="ＭＳ ゴシック" panose="020B0609070205080204" pitchFamily="49" charset="-128"/>
                <a:ea typeface="ＭＳ ゴシック" panose="020B0609070205080204" pitchFamily="49" charset="-128"/>
              </a:rPr>
              <a:t>講習会の実施状況については</a:t>
            </a:r>
            <a:r>
              <a:rPr lang="ja-JP" altLang="en-US" sz="1600" kern="0" dirty="0" smtClean="0">
                <a:latin typeface="ＭＳ ゴシック" panose="020B0609070205080204" pitchFamily="49" charset="-128"/>
                <a:ea typeface="ＭＳ ゴシック" panose="020B0609070205080204" pitchFamily="49" charset="-128"/>
              </a:rPr>
              <a:t>、１０月下旬を目安にフォローアップする</a:t>
            </a:r>
            <a:r>
              <a:rPr lang="ja-JP" altLang="en-US" sz="1600" kern="0" dirty="0">
                <a:latin typeface="ＭＳ ゴシック" panose="020B0609070205080204" pitchFamily="49" charset="-128"/>
                <a:ea typeface="ＭＳ ゴシック" panose="020B0609070205080204" pitchFamily="49" charset="-128"/>
              </a:rPr>
              <a:t>予定としているので、承知願いたい</a:t>
            </a:r>
            <a:r>
              <a:rPr lang="ja-JP" altLang="en-US" sz="1600" kern="0" dirty="0" smtClean="0">
                <a:latin typeface="ＭＳ ゴシック" panose="020B0609070205080204" pitchFamily="49" charset="-128"/>
                <a:ea typeface="ＭＳ ゴシック" panose="020B0609070205080204" pitchFamily="49" charset="-128"/>
              </a:rPr>
              <a:t>。</a:t>
            </a:r>
            <a:endParaRPr lang="en-US" altLang="ja-JP" sz="1600" kern="0" dirty="0" smtClean="0">
              <a:latin typeface="ＭＳ ゴシック" panose="020B0609070205080204" pitchFamily="49" charset="-128"/>
              <a:ea typeface="ＭＳ ゴシック" panose="020B0609070205080204" pitchFamily="49" charset="-128"/>
            </a:endParaRPr>
          </a:p>
          <a:p>
            <a:pPr marL="285750" indent="-285750" fontAlgn="b">
              <a:lnSpc>
                <a:spcPts val="2800"/>
              </a:lnSpc>
              <a:spcBef>
                <a:spcPct val="0"/>
              </a:spcBef>
              <a:spcAft>
                <a:spcPct val="0"/>
              </a:spcAft>
              <a:buFont typeface="ＭＳ Ｐゴシック" panose="020B0600070205080204" pitchFamily="50" charset="-128"/>
              <a:buChar char="○"/>
              <a:defRPr/>
            </a:pPr>
            <a:r>
              <a:rPr lang="ja-JP" altLang="en-US" sz="1600" kern="0" dirty="0" smtClean="0">
                <a:latin typeface="ＭＳ ゴシック" panose="020B0609070205080204" pitchFamily="49" charset="-128"/>
                <a:ea typeface="ＭＳ ゴシック" panose="020B0609070205080204" pitchFamily="49" charset="-128"/>
              </a:rPr>
              <a:t>　平成２８年度末に予定している第７期計画用の暫定版推計ツールやその後の確定版推計ツールの提示にあたっては、今回お示しした試行版推計ツールの操作を踏まえた自治体の意見等を反映させていく予定としているので、各都道府県におかれては、別途意見集約について協力願いたい。</a:t>
            </a:r>
            <a:endParaRPr lang="en-US" altLang="ja-JP" sz="1600" kern="0" dirty="0" smtClean="0">
              <a:latin typeface="ＭＳ ゴシック" panose="020B0609070205080204" pitchFamily="49" charset="-128"/>
              <a:ea typeface="ＭＳ ゴシック" panose="020B0609070205080204" pitchFamily="49" charset="-128"/>
            </a:endParaRPr>
          </a:p>
          <a:p>
            <a:pPr marL="0" indent="0" fontAlgn="b">
              <a:lnSpc>
                <a:spcPts val="2800"/>
              </a:lnSpc>
              <a:spcBef>
                <a:spcPct val="0"/>
              </a:spcBef>
              <a:spcAft>
                <a:spcPct val="0"/>
              </a:spcAft>
              <a:defRPr/>
            </a:pPr>
            <a:r>
              <a:rPr lang="ja-JP" altLang="en-US" sz="1600" kern="0" dirty="0">
                <a:latin typeface="ＭＳ ゴシック" panose="020B0609070205080204" pitchFamily="49" charset="-128"/>
                <a:ea typeface="ＭＳ ゴシック" panose="020B0609070205080204" pitchFamily="49" charset="-128"/>
              </a:rPr>
              <a:t>　</a:t>
            </a:r>
            <a:r>
              <a:rPr lang="ja-JP" altLang="en-US" sz="1600" kern="0" dirty="0" smtClean="0">
                <a:latin typeface="ＭＳ ゴシック" panose="020B0609070205080204" pitchFamily="49" charset="-128"/>
                <a:ea typeface="ＭＳ ゴシック" panose="020B0609070205080204" pitchFamily="49" charset="-128"/>
              </a:rPr>
              <a:t>　</a:t>
            </a:r>
            <a:r>
              <a:rPr lang="en-US" altLang="ja-JP" sz="1600" kern="0" dirty="0" smtClean="0">
                <a:latin typeface="ＭＳ ゴシック" panose="020B0609070205080204" pitchFamily="49" charset="-128"/>
                <a:ea typeface="ＭＳ ゴシック" panose="020B0609070205080204" pitchFamily="49" charset="-128"/>
              </a:rPr>
              <a:t>※</a:t>
            </a:r>
            <a:r>
              <a:rPr lang="ja-JP" altLang="en-US" sz="1600" kern="0" dirty="0" smtClean="0">
                <a:latin typeface="ＭＳ ゴシック" panose="020B0609070205080204" pitchFamily="49" charset="-128"/>
                <a:ea typeface="ＭＳ ゴシック" panose="020B0609070205080204" pitchFamily="49" charset="-128"/>
              </a:rPr>
              <a:t>　意見集約の詳細は、今後、お示しする予定。</a:t>
            </a:r>
            <a:endParaRPr lang="ja-JP" altLang="en-US" sz="1600" kern="0" dirty="0">
              <a:latin typeface="ＭＳ ゴシック" panose="020B0609070205080204" pitchFamily="49" charset="-128"/>
              <a:ea typeface="ＭＳ ゴシック" panose="020B0609070205080204" pitchFamily="49" charset="-128"/>
            </a:endParaRPr>
          </a:p>
        </p:txBody>
      </p:sp>
      <p:sp>
        <p:nvSpPr>
          <p:cNvPr id="4" name="スライド番号プレースホルダー 1"/>
          <p:cNvSpPr>
            <a:spLocks noGrp="1"/>
          </p:cNvSpPr>
          <p:nvPr>
            <p:ph type="sldNum" sz="quarter" idx="12"/>
          </p:nvPr>
        </p:nvSpPr>
        <p:spPr>
          <a:xfrm>
            <a:off x="7545288" y="6356351"/>
            <a:ext cx="2311400" cy="365125"/>
          </a:xfrm>
        </p:spPr>
        <p:txBody>
          <a:bodyPr/>
          <a:lstStyle/>
          <a:p>
            <a:r>
              <a:rPr kumimoji="1" lang="en-US" altLang="ja-JP" sz="2000" dirty="0" smtClean="0"/>
              <a:t>4</a:t>
            </a:r>
            <a:endParaRPr kumimoji="1" lang="ja-JP" altLang="en-US" sz="2000" dirty="0"/>
          </a:p>
        </p:txBody>
      </p:sp>
    </p:spTree>
    <p:extLst>
      <p:ext uri="{BB962C8B-B14F-4D97-AF65-F5344CB8AC3E}">
        <p14:creationId xmlns:p14="http://schemas.microsoft.com/office/powerpoint/2010/main" val="23663699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0" y="286942"/>
            <a:ext cx="9906000" cy="53538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a:r>
              <a:rPr lang="ja-JP" altLang="en-US" sz="2400" dirty="0" smtClean="0">
                <a:solidFill>
                  <a:schemeClr val="tx1"/>
                </a:solidFill>
                <a:latin typeface="ＤＨＰ特太ゴシック体" panose="020B0500000000000000" pitchFamily="50" charset="-128"/>
                <a:ea typeface="ＤＨＰ特太ゴシック体" panose="020B0500000000000000" pitchFamily="50" charset="-128"/>
              </a:rPr>
              <a:t>第７期介護保険事業（支援）計画の策定について</a:t>
            </a:r>
            <a:endParaRPr lang="en-US" altLang="ja-JP" sz="2400" dirty="0" smtClean="0">
              <a:solidFill>
                <a:schemeClr val="tx1"/>
              </a:solidFill>
              <a:latin typeface="ＤＨＰ特太ゴシック体" panose="020B0500000000000000" pitchFamily="50" charset="-128"/>
              <a:ea typeface="ＤＨＰ特太ゴシック体" panose="020B0500000000000000" pitchFamily="50" charset="-128"/>
            </a:endParaRPr>
          </a:p>
        </p:txBody>
      </p:sp>
      <p:sp>
        <p:nvSpPr>
          <p:cNvPr id="61" name="テキスト ボックス 136"/>
          <p:cNvSpPr txBox="1">
            <a:spLocks noChangeArrowheads="1"/>
          </p:cNvSpPr>
          <p:nvPr/>
        </p:nvSpPr>
        <p:spPr bwMode="auto">
          <a:xfrm>
            <a:off x="84634" y="1257538"/>
            <a:ext cx="9711529" cy="4042132"/>
          </a:xfrm>
          <a:prstGeom prst="rect">
            <a:avLst/>
          </a:prstGeom>
          <a:noFill/>
          <a:ln w="25400" cmpd="sng">
            <a:solidFill>
              <a:schemeClr val="tx1"/>
            </a:solidFill>
            <a:miter lim="800000"/>
            <a:headEnd/>
            <a:tailEnd/>
          </a:ln>
          <a:effectLst/>
          <a:extLst/>
        </p:spPr>
        <p:txBody>
          <a:bodyPr wrap="square">
            <a:spAutoFit/>
          </a:bodyPr>
          <a:lstStyle>
            <a:lvl1pPr marL="179388" indent="-179388" defTabSz="912813" eaLnBrk="0" hangingPunct="0">
              <a:defRPr kumimoji="1">
                <a:solidFill>
                  <a:schemeClr val="tx1"/>
                </a:solidFill>
                <a:latin typeface="Arial" charset="0"/>
                <a:ea typeface="ＭＳ Ｐゴシック" charset="-128"/>
              </a:defRPr>
            </a:lvl1pPr>
            <a:lvl2pPr marL="742950" indent="-285750" defTabSz="912813" eaLnBrk="0" hangingPunct="0">
              <a:defRPr kumimoji="1">
                <a:solidFill>
                  <a:schemeClr val="tx1"/>
                </a:solidFill>
                <a:latin typeface="Arial" charset="0"/>
                <a:ea typeface="ＭＳ Ｐゴシック" charset="-128"/>
              </a:defRPr>
            </a:lvl2pPr>
            <a:lvl3pPr marL="1143000" indent="-228600" defTabSz="912813" eaLnBrk="0" hangingPunct="0">
              <a:defRPr kumimoji="1">
                <a:solidFill>
                  <a:schemeClr val="tx1"/>
                </a:solidFill>
                <a:latin typeface="Arial" charset="0"/>
                <a:ea typeface="ＭＳ Ｐゴシック" charset="-128"/>
              </a:defRPr>
            </a:lvl3pPr>
            <a:lvl4pPr marL="1600200" indent="-228600" defTabSz="912813" eaLnBrk="0" hangingPunct="0">
              <a:defRPr kumimoji="1">
                <a:solidFill>
                  <a:schemeClr val="tx1"/>
                </a:solidFill>
                <a:latin typeface="Arial" charset="0"/>
                <a:ea typeface="ＭＳ Ｐゴシック" charset="-128"/>
              </a:defRPr>
            </a:lvl4pPr>
            <a:lvl5pPr marL="2057400" indent="-228600" defTabSz="912813" eaLnBrk="0" hangingPunct="0">
              <a:defRPr kumimoji="1">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kumimoji="1">
                <a:solidFill>
                  <a:schemeClr val="tx1"/>
                </a:solidFill>
                <a:latin typeface="Arial" charset="0"/>
                <a:ea typeface="ＭＳ Ｐゴシック" charset="-128"/>
              </a:defRPr>
            </a:lvl9pPr>
          </a:lstStyle>
          <a:p>
            <a:pPr marL="285750" indent="-285750" fontAlgn="b">
              <a:lnSpc>
                <a:spcPts val="2800"/>
              </a:lnSpc>
              <a:spcBef>
                <a:spcPct val="0"/>
              </a:spcBef>
              <a:spcAft>
                <a:spcPct val="0"/>
              </a:spcAft>
              <a:buFont typeface="ＭＳ Ｐゴシック" panose="020B0600070205080204" pitchFamily="50" charset="-128"/>
              <a:buChar char="○"/>
              <a:defRPr/>
            </a:pPr>
            <a:r>
              <a:rPr lang="ja-JP" altLang="en-US" sz="1600" kern="0" dirty="0" smtClean="0">
                <a:latin typeface="ＭＳ ゴシック" panose="020B0609070205080204" pitchFamily="49" charset="-128"/>
                <a:ea typeface="ＭＳ ゴシック" panose="020B0609070205080204" pitchFamily="49" charset="-128"/>
              </a:rPr>
              <a:t>　第７期計画の策定にあたっては、平成２８年３月７日開催の全国介護保険・高齢者保健福祉担当課長会議でもお示ししているとおり、地域包括ケア「見える化」システムの随時のリリースを踏まえるほか、医療介護総合確保推進法第３条に定める総合確保方針の改定や医療計画の策定とも密接に関連する。</a:t>
            </a:r>
            <a:endParaRPr lang="en-US" altLang="ja-JP" sz="1600" kern="0" dirty="0" smtClean="0">
              <a:latin typeface="ＭＳ ゴシック" panose="020B0609070205080204" pitchFamily="49" charset="-128"/>
              <a:ea typeface="ＭＳ ゴシック" panose="020B0609070205080204" pitchFamily="49" charset="-128"/>
            </a:endParaRPr>
          </a:p>
          <a:p>
            <a:pPr marL="285750" indent="-285750" fontAlgn="b">
              <a:lnSpc>
                <a:spcPts val="2800"/>
              </a:lnSpc>
              <a:spcBef>
                <a:spcPct val="0"/>
              </a:spcBef>
              <a:spcAft>
                <a:spcPct val="0"/>
              </a:spcAft>
              <a:buFont typeface="ＭＳ Ｐゴシック" panose="020B0600070205080204" pitchFamily="50" charset="-128"/>
              <a:buChar char="○"/>
              <a:defRPr/>
            </a:pPr>
            <a:r>
              <a:rPr lang="ja-JP" altLang="en-US" sz="1600" kern="0" dirty="0" smtClean="0">
                <a:latin typeface="ＭＳ ゴシック" panose="020B0609070205080204" pitchFamily="49" charset="-128"/>
                <a:ea typeface="ＭＳ ゴシック" panose="020B0609070205080204" pitchFamily="49" charset="-128"/>
              </a:rPr>
              <a:t>　「介護する家族の就労継続への支援に効果的な介護サービスの在り方等を的確に把握するための調査手法の開発及び自治体による調査」や簡略版の「日常生活圏域ニーズ調査」については、順次お示しする予定であり、今後実施される様々なニーズ把握のための調査の参考として活用していただきたい。</a:t>
            </a:r>
            <a:endParaRPr lang="en-US" altLang="ja-JP" sz="1600" kern="0" dirty="0" smtClean="0">
              <a:latin typeface="ＭＳ ゴシック" panose="020B0609070205080204" pitchFamily="49" charset="-128"/>
              <a:ea typeface="ＭＳ ゴシック" panose="020B0609070205080204" pitchFamily="49" charset="-128"/>
            </a:endParaRPr>
          </a:p>
          <a:p>
            <a:pPr marL="285750" indent="-285750" fontAlgn="b">
              <a:lnSpc>
                <a:spcPts val="2800"/>
              </a:lnSpc>
              <a:spcBef>
                <a:spcPct val="0"/>
              </a:spcBef>
              <a:spcAft>
                <a:spcPct val="0"/>
              </a:spcAft>
              <a:buFont typeface="ＭＳ Ｐゴシック" panose="020B0600070205080204" pitchFamily="50" charset="-128"/>
              <a:buChar char="○"/>
              <a:defRPr/>
            </a:pPr>
            <a:r>
              <a:rPr lang="ja-JP" altLang="en-US" sz="1600" kern="0" dirty="0" smtClean="0">
                <a:latin typeface="ＭＳ ゴシック" panose="020B0609070205080204" pitchFamily="49" charset="-128"/>
                <a:ea typeface="ＭＳ ゴシック" panose="020B0609070205080204" pitchFamily="49" charset="-128"/>
              </a:rPr>
              <a:t>　第７期計画は、医療計画との同時改定となるため、その動向には留意されるとともに、第７期計画と療養病床の取扱や地域医療構想との関係等については、現在検討中であり、整理がつき次第、順次お示ししたい。</a:t>
            </a:r>
            <a:endParaRPr lang="en-US" altLang="ja-JP" sz="1600" i="1" kern="0" dirty="0">
              <a:latin typeface="ＭＳ ゴシック" panose="020B0609070205080204" pitchFamily="49" charset="-128"/>
              <a:ea typeface="ＭＳ ゴシック" panose="020B0609070205080204" pitchFamily="49" charset="-128"/>
            </a:endParaRPr>
          </a:p>
        </p:txBody>
      </p:sp>
      <p:sp>
        <p:nvSpPr>
          <p:cNvPr id="4" name="スライド番号プレースホルダー 1"/>
          <p:cNvSpPr>
            <a:spLocks noGrp="1"/>
          </p:cNvSpPr>
          <p:nvPr>
            <p:ph type="sldNum" sz="quarter" idx="12"/>
          </p:nvPr>
        </p:nvSpPr>
        <p:spPr>
          <a:xfrm>
            <a:off x="7545288" y="6356351"/>
            <a:ext cx="2311400" cy="365125"/>
          </a:xfrm>
        </p:spPr>
        <p:txBody>
          <a:bodyPr/>
          <a:lstStyle/>
          <a:p>
            <a:r>
              <a:rPr kumimoji="1" lang="en-US" altLang="ja-JP" sz="2000" dirty="0" smtClean="0"/>
              <a:t>5</a:t>
            </a:r>
            <a:endParaRPr kumimoji="1" lang="ja-JP" altLang="en-US" sz="2000" dirty="0"/>
          </a:p>
        </p:txBody>
      </p:sp>
    </p:spTree>
    <p:extLst>
      <p:ext uri="{BB962C8B-B14F-4D97-AF65-F5344CB8AC3E}">
        <p14:creationId xmlns:p14="http://schemas.microsoft.com/office/powerpoint/2010/main" val="1172764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0" y="295963"/>
            <a:ext cx="9906000" cy="430887"/>
          </a:xfrm>
          <a:prstGeom prst="rect">
            <a:avLst/>
          </a:prstGeom>
          <a:noFill/>
        </p:spPr>
        <p:txBody>
          <a:bodyPr wrap="square" rtlCol="0">
            <a:spAutoFit/>
          </a:bodyPr>
          <a:lstStyle/>
          <a:p>
            <a:pPr algn="ctr"/>
            <a:r>
              <a:rPr lang="ja-JP" altLang="en-US" sz="2200" dirty="0" smtClean="0">
                <a:latin typeface="ＤＦ特太ゴシック体" panose="020B0509000000000000" pitchFamily="49" charset="-128"/>
                <a:ea typeface="ＤＦ特太ゴシック体" panose="020B0509000000000000" pitchFamily="49" charset="-128"/>
              </a:rPr>
              <a:t>医療と介護の更なる連携の促進に向けて～今後の議論の進め方～</a:t>
            </a:r>
            <a:endParaRPr kumimoji="1" lang="ja-JP" altLang="en-US" sz="2200" dirty="0">
              <a:latin typeface="ＤＦ特太ゴシック体" panose="020B0509000000000000" pitchFamily="49" charset="-128"/>
              <a:ea typeface="ＤＦ特太ゴシック体" panose="020B0509000000000000" pitchFamily="49" charset="-128"/>
            </a:endParaRPr>
          </a:p>
        </p:txBody>
      </p:sp>
      <p:sp>
        <p:nvSpPr>
          <p:cNvPr id="8" name="正方形/長方形 7"/>
          <p:cNvSpPr/>
          <p:nvPr/>
        </p:nvSpPr>
        <p:spPr>
          <a:xfrm>
            <a:off x="-159568" y="693034"/>
            <a:ext cx="10233366" cy="19205"/>
          </a:xfrm>
          <a:prstGeom prst="rect">
            <a:avLst/>
          </a:prstGeom>
          <a:solidFill>
            <a:schemeClr val="bg1">
              <a:lumMod val="7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p>
        </p:txBody>
      </p:sp>
      <p:sp>
        <p:nvSpPr>
          <p:cNvPr id="9" name="正方形/長方形 8"/>
          <p:cNvSpPr/>
          <p:nvPr/>
        </p:nvSpPr>
        <p:spPr>
          <a:xfrm>
            <a:off x="-159568" y="768536"/>
            <a:ext cx="10233742" cy="34259"/>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p>
        </p:txBody>
      </p:sp>
      <p:sp>
        <p:nvSpPr>
          <p:cNvPr id="10" name="正方形/長方形 9"/>
          <p:cNvSpPr/>
          <p:nvPr/>
        </p:nvSpPr>
        <p:spPr>
          <a:xfrm>
            <a:off x="416496" y="780183"/>
            <a:ext cx="9433048" cy="1728192"/>
          </a:xfrm>
          <a:prstGeom prst="rect">
            <a:avLst/>
          </a:prstGeom>
          <a:noFill/>
          <a:ln w="57150" cmpd="thickThi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今後、平成</a:t>
            </a:r>
            <a:r>
              <a:rPr kumimoji="1"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30</a:t>
            </a:r>
            <a:r>
              <a:rPr kumimoji="1"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年度の医療計画と介護保険事業（支援）計画に向けた医療計画基本方針と介護保険</a:t>
            </a:r>
            <a:endParaRPr kumimoji="1"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事業計画基本指針が策定されることとなる。</a:t>
            </a:r>
            <a:endParaRPr kumimoji="1"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総合確保方針については、これらの基本方針（指針）の基本となるべき事項等を策定するため、</a:t>
            </a:r>
            <a:endPar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　医療介護連携に求められる</a:t>
            </a:r>
            <a:r>
              <a:rPr lang="ja-JP" altLang="en-US" sz="1500" b="1" u="sng" dirty="0" smtClean="0">
                <a:solidFill>
                  <a:srgbClr val="FF5050"/>
                </a:solidFill>
                <a:latin typeface="メイリオ" panose="020B0604030504040204" pitchFamily="50" charset="-128"/>
                <a:ea typeface="メイリオ" panose="020B0604030504040204" pitchFamily="50" charset="-128"/>
                <a:cs typeface="メイリオ" panose="020B0604030504040204" pitchFamily="50" charset="-128"/>
              </a:rPr>
              <a:t>現場での取組や課題等</a:t>
            </a:r>
            <a:endParaRPr lang="en-US" altLang="ja-JP" sz="1500" b="1" u="sng" dirty="0" smtClean="0">
              <a:solidFill>
                <a:srgbClr val="FF505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　医療</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介護</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連携に求められる</a:t>
            </a:r>
            <a:r>
              <a:rPr lang="ja-JP" altLang="en-US" sz="1500" b="1" u="sng" dirty="0" smtClean="0">
                <a:solidFill>
                  <a:srgbClr val="FF5050"/>
                </a:solidFill>
                <a:latin typeface="メイリオ" panose="020B0604030504040204" pitchFamily="50" charset="-128"/>
                <a:ea typeface="メイリオ" panose="020B0604030504040204" pitchFamily="50" charset="-128"/>
                <a:cs typeface="メイリオ" panose="020B0604030504040204" pitchFamily="50" charset="-128"/>
              </a:rPr>
              <a:t>計画の進捗状況や進め方等</a:t>
            </a:r>
            <a:endParaRPr lang="en-US" altLang="ja-JP" sz="1500" b="1" u="sng" dirty="0" smtClean="0">
              <a:solidFill>
                <a:srgbClr val="FF505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について御議論いただきながら、とりまとめに向けた議論を行い、</a:t>
            </a:r>
            <a:r>
              <a:rPr lang="ja-JP" altLang="en-US" sz="1500" b="1" u="sng" dirty="0" smtClean="0">
                <a:solidFill>
                  <a:srgbClr val="FF5050"/>
                </a:solidFill>
                <a:latin typeface="メイリオ" panose="020B0604030504040204" pitchFamily="50" charset="-128"/>
                <a:ea typeface="メイリオ" panose="020B0604030504040204" pitchFamily="50" charset="-128"/>
                <a:cs typeface="メイリオ" panose="020B0604030504040204" pitchFamily="50" charset="-128"/>
              </a:rPr>
              <a:t>年内のとりまとめ</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を目指す。</a:t>
            </a:r>
            <a:endPar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角丸四角形 10"/>
          <p:cNvSpPr/>
          <p:nvPr/>
        </p:nvSpPr>
        <p:spPr>
          <a:xfrm>
            <a:off x="344489" y="2441157"/>
            <a:ext cx="9217024" cy="277439"/>
          </a:xfrm>
          <a:prstGeom prst="roundRect">
            <a:avLst>
              <a:gd name="adj" fmla="val 1"/>
            </a:avLst>
          </a:prstGeom>
          <a:solidFill>
            <a:schemeClr val="bg1">
              <a:lumMod val="65000"/>
            </a:schemeClr>
          </a:solidFill>
          <a:ln>
            <a:solidFill>
              <a:schemeClr val="tx1">
                <a:lumMod val="50000"/>
                <a:lumOff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lIns="84137" tIns="42068" rIns="84137" bIns="42068" anchor="ctr"/>
          <a:lstStyle/>
          <a:p>
            <a:pPr defTabSz="841386" fontAlgn="base">
              <a:spcBef>
                <a:spcPct val="0"/>
              </a:spcBef>
              <a:spcAft>
                <a:spcPct val="0"/>
              </a:spcAft>
              <a:defRPr/>
            </a:pPr>
            <a:r>
              <a:rPr lang="ja-JP" altLang="en-US" sz="1100" b="1" dirty="0">
                <a:solidFill>
                  <a:prstClr val="black"/>
                </a:solidFill>
                <a:latin typeface="HGPｺﾞｼｯｸM" pitchFamily="50" charset="-128"/>
                <a:ea typeface="HGPｺﾞｼｯｸM" pitchFamily="50" charset="-128"/>
              </a:rPr>
              <a:t>　</a:t>
            </a:r>
          </a:p>
        </p:txBody>
      </p:sp>
      <p:sp>
        <p:nvSpPr>
          <p:cNvPr id="12" name="正方形/長方形 11"/>
          <p:cNvSpPr/>
          <p:nvPr/>
        </p:nvSpPr>
        <p:spPr>
          <a:xfrm>
            <a:off x="2792760" y="2420888"/>
            <a:ext cx="1099660" cy="300401"/>
          </a:xfrm>
          <a:prstGeom prst="rect">
            <a:avLst/>
          </a:prstGeom>
        </p:spPr>
        <p:txBody>
          <a:bodyPr wrap="none" lIns="84137" tIns="42068" rIns="84137" bIns="42068">
            <a:spAutoFit/>
          </a:bodyPr>
          <a:lstStyle/>
          <a:p>
            <a:pPr algn="ctr" defTabSz="841386" fontAlgn="base">
              <a:spcBef>
                <a:spcPct val="0"/>
              </a:spcBef>
              <a:spcAft>
                <a:spcPct val="0"/>
              </a:spcAft>
            </a:pPr>
            <a:r>
              <a:rPr lang="ja-JP" altLang="en-US" sz="1400" b="1" dirty="0" smtClean="0">
                <a:solidFill>
                  <a:schemeClr val="bg1"/>
                </a:solidFill>
                <a:latin typeface="HGPｺﾞｼｯｸM" pitchFamily="50" charset="-128"/>
                <a:ea typeface="HGPｺﾞｼｯｸM" pitchFamily="50" charset="-128"/>
              </a:rPr>
              <a:t>平成</a:t>
            </a:r>
            <a:r>
              <a:rPr lang="en-US" altLang="ja-JP" sz="1400" b="1" dirty="0">
                <a:solidFill>
                  <a:schemeClr val="bg1"/>
                </a:solidFill>
                <a:latin typeface="HGPｺﾞｼｯｸM" pitchFamily="50" charset="-128"/>
                <a:ea typeface="HGPｺﾞｼｯｸM" pitchFamily="50" charset="-128"/>
              </a:rPr>
              <a:t>28</a:t>
            </a:r>
            <a:r>
              <a:rPr lang="ja-JP" altLang="en-US" sz="1400" b="1" dirty="0" smtClean="0">
                <a:solidFill>
                  <a:schemeClr val="bg1"/>
                </a:solidFill>
                <a:latin typeface="HGPｺﾞｼｯｸM" pitchFamily="50" charset="-128"/>
                <a:ea typeface="HGPｺﾞｼｯｸM" pitchFamily="50" charset="-128"/>
              </a:rPr>
              <a:t>年度</a:t>
            </a:r>
            <a:endParaRPr lang="ja-JP" altLang="en-US" sz="1400" b="1" dirty="0">
              <a:solidFill>
                <a:schemeClr val="bg1"/>
              </a:solidFill>
              <a:latin typeface="HGPｺﾞｼｯｸM" pitchFamily="50" charset="-128"/>
              <a:ea typeface="HGPｺﾞｼｯｸM" pitchFamily="50" charset="-128"/>
            </a:endParaRPr>
          </a:p>
        </p:txBody>
      </p:sp>
      <p:sp>
        <p:nvSpPr>
          <p:cNvPr id="13" name="正方形/長方形 12"/>
          <p:cNvSpPr/>
          <p:nvPr/>
        </p:nvSpPr>
        <p:spPr>
          <a:xfrm>
            <a:off x="6609184" y="2420888"/>
            <a:ext cx="1099660" cy="300401"/>
          </a:xfrm>
          <a:prstGeom prst="rect">
            <a:avLst/>
          </a:prstGeom>
        </p:spPr>
        <p:txBody>
          <a:bodyPr wrap="none" lIns="84137" tIns="42068" rIns="84137" bIns="42068">
            <a:spAutoFit/>
          </a:bodyPr>
          <a:lstStyle/>
          <a:p>
            <a:pPr algn="ctr" defTabSz="841386" fontAlgn="base">
              <a:spcBef>
                <a:spcPct val="0"/>
              </a:spcBef>
              <a:spcAft>
                <a:spcPct val="0"/>
              </a:spcAft>
            </a:pPr>
            <a:r>
              <a:rPr lang="ja-JP" altLang="en-US" sz="1400" b="1" dirty="0" smtClean="0">
                <a:solidFill>
                  <a:schemeClr val="bg1"/>
                </a:solidFill>
                <a:latin typeface="HGPｺﾞｼｯｸM" pitchFamily="50" charset="-128"/>
                <a:ea typeface="HGPｺﾞｼｯｸM" pitchFamily="50" charset="-128"/>
              </a:rPr>
              <a:t>平成</a:t>
            </a:r>
            <a:r>
              <a:rPr lang="en-US" altLang="ja-JP" sz="1400" b="1" dirty="0">
                <a:solidFill>
                  <a:schemeClr val="bg1"/>
                </a:solidFill>
                <a:latin typeface="HGPｺﾞｼｯｸM" pitchFamily="50" charset="-128"/>
                <a:ea typeface="HGPｺﾞｼｯｸM" pitchFamily="50" charset="-128"/>
              </a:rPr>
              <a:t>29</a:t>
            </a:r>
            <a:r>
              <a:rPr lang="ja-JP" altLang="en-US" sz="1400" b="1" dirty="0" smtClean="0">
                <a:solidFill>
                  <a:schemeClr val="bg1"/>
                </a:solidFill>
                <a:latin typeface="HGPｺﾞｼｯｸM" pitchFamily="50" charset="-128"/>
                <a:ea typeface="HGPｺﾞｼｯｸM" pitchFamily="50" charset="-128"/>
              </a:rPr>
              <a:t>年度</a:t>
            </a:r>
            <a:endParaRPr lang="ja-JP" altLang="en-US" sz="1400" b="1" dirty="0">
              <a:solidFill>
                <a:schemeClr val="bg1"/>
              </a:solidFill>
              <a:latin typeface="HGPｺﾞｼｯｸM" pitchFamily="50" charset="-128"/>
              <a:ea typeface="HGPｺﾞｼｯｸM" pitchFamily="50" charset="-128"/>
            </a:endParaRPr>
          </a:p>
        </p:txBody>
      </p:sp>
      <p:sp>
        <p:nvSpPr>
          <p:cNvPr id="14" name="正方形/長方形 13"/>
          <p:cNvSpPr/>
          <p:nvPr/>
        </p:nvSpPr>
        <p:spPr>
          <a:xfrm>
            <a:off x="8178370" y="2420888"/>
            <a:ext cx="1099660" cy="300401"/>
          </a:xfrm>
          <a:prstGeom prst="rect">
            <a:avLst/>
          </a:prstGeom>
        </p:spPr>
        <p:txBody>
          <a:bodyPr wrap="none" lIns="84137" tIns="42068" rIns="84137" bIns="42068">
            <a:spAutoFit/>
          </a:bodyPr>
          <a:lstStyle/>
          <a:p>
            <a:pPr algn="ctr" defTabSz="841386" fontAlgn="base">
              <a:spcBef>
                <a:spcPct val="0"/>
              </a:spcBef>
              <a:spcAft>
                <a:spcPct val="0"/>
              </a:spcAft>
            </a:pPr>
            <a:r>
              <a:rPr lang="ja-JP" altLang="en-US" sz="1400" b="1" dirty="0" smtClean="0">
                <a:solidFill>
                  <a:schemeClr val="bg1"/>
                </a:solidFill>
                <a:latin typeface="HGPｺﾞｼｯｸM" pitchFamily="50" charset="-128"/>
                <a:ea typeface="HGPｺﾞｼｯｸM" pitchFamily="50" charset="-128"/>
              </a:rPr>
              <a:t>平成</a:t>
            </a:r>
            <a:r>
              <a:rPr lang="en-US" altLang="ja-JP" sz="1400" b="1" dirty="0">
                <a:solidFill>
                  <a:schemeClr val="bg1"/>
                </a:solidFill>
                <a:latin typeface="HGPｺﾞｼｯｸM" pitchFamily="50" charset="-128"/>
                <a:ea typeface="HGPｺﾞｼｯｸM" pitchFamily="50" charset="-128"/>
              </a:rPr>
              <a:t>30</a:t>
            </a:r>
            <a:r>
              <a:rPr lang="ja-JP" altLang="en-US" sz="1400" b="1" dirty="0" smtClean="0">
                <a:solidFill>
                  <a:schemeClr val="bg1"/>
                </a:solidFill>
                <a:latin typeface="HGPｺﾞｼｯｸM" pitchFamily="50" charset="-128"/>
                <a:ea typeface="HGPｺﾞｼｯｸM" pitchFamily="50" charset="-128"/>
              </a:rPr>
              <a:t>年度</a:t>
            </a:r>
            <a:endParaRPr lang="ja-JP" altLang="en-US" sz="1400" b="1" dirty="0">
              <a:solidFill>
                <a:schemeClr val="bg1"/>
              </a:solidFill>
              <a:latin typeface="HGPｺﾞｼｯｸM" pitchFamily="50" charset="-128"/>
              <a:ea typeface="HGPｺﾞｼｯｸM" pitchFamily="50" charset="-128"/>
            </a:endParaRPr>
          </a:p>
        </p:txBody>
      </p:sp>
      <p:cxnSp>
        <p:nvCxnSpPr>
          <p:cNvPr id="18" name="直線コネクタ 17"/>
          <p:cNvCxnSpPr/>
          <p:nvPr/>
        </p:nvCxnSpPr>
        <p:spPr>
          <a:xfrm>
            <a:off x="6393160" y="2443850"/>
            <a:ext cx="0" cy="3930870"/>
          </a:xfrm>
          <a:prstGeom prst="line">
            <a:avLst/>
          </a:prstGeom>
          <a:ln w="1270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7977336" y="2443850"/>
            <a:ext cx="0" cy="3943170"/>
          </a:xfrm>
          <a:prstGeom prst="line">
            <a:avLst/>
          </a:prstGeom>
          <a:ln w="1270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2" name="右矢印 21"/>
          <p:cNvSpPr/>
          <p:nvPr/>
        </p:nvSpPr>
        <p:spPr>
          <a:xfrm>
            <a:off x="1136576" y="4221088"/>
            <a:ext cx="4032448" cy="585445"/>
          </a:xfrm>
          <a:prstGeom prst="rightArrow">
            <a:avLst>
              <a:gd name="adj1" fmla="val 65898"/>
              <a:gd name="adj2" fmla="val 50000"/>
            </a:avLst>
          </a:prstGeom>
          <a:solidFill>
            <a:schemeClr val="accent5">
              <a:lumMod val="40000"/>
              <a:lumOff val="60000"/>
            </a:schemeClr>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HGPｺﾞｼｯｸM" panose="020B0600000000000000" pitchFamily="50" charset="-128"/>
                <a:ea typeface="HGPｺﾞｼｯｸM" panose="020B0600000000000000" pitchFamily="50" charset="-128"/>
                <a:cs typeface="メイリオ" panose="020B0604030504040204" pitchFamily="50" charset="-128"/>
              </a:rPr>
              <a:t>医療計画の見直し等に関する</a:t>
            </a:r>
            <a:r>
              <a:rPr lang="ja-JP" altLang="en-US" sz="1400" dirty="0" smtClean="0">
                <a:solidFill>
                  <a:schemeClr val="tx1"/>
                </a:solidFill>
                <a:latin typeface="HGPｺﾞｼｯｸM" panose="020B0600000000000000" pitchFamily="50" charset="-128"/>
                <a:ea typeface="HGPｺﾞｼｯｸM" panose="020B0600000000000000" pitchFamily="50" charset="-128"/>
                <a:cs typeface="メイリオ" panose="020B0604030504040204" pitchFamily="50" charset="-128"/>
              </a:rPr>
              <a:t>検討会</a:t>
            </a:r>
            <a:endParaRPr lang="ja-JP" altLang="en-US" sz="1400" dirty="0">
              <a:solidFill>
                <a:schemeClr val="tx1"/>
              </a:solidFill>
              <a:latin typeface="HGPｺﾞｼｯｸM" panose="020B0600000000000000" pitchFamily="50" charset="-128"/>
              <a:ea typeface="HGPｺﾞｼｯｸM" panose="020B0600000000000000" pitchFamily="50" charset="-128"/>
              <a:cs typeface="メイリオ" panose="020B0604030504040204" pitchFamily="50" charset="-128"/>
            </a:endParaRPr>
          </a:p>
        </p:txBody>
      </p:sp>
      <p:sp>
        <p:nvSpPr>
          <p:cNvPr id="24" name="右矢印 23"/>
          <p:cNvSpPr/>
          <p:nvPr/>
        </p:nvSpPr>
        <p:spPr>
          <a:xfrm>
            <a:off x="359479" y="2981418"/>
            <a:ext cx="4203501" cy="689816"/>
          </a:xfrm>
          <a:prstGeom prst="rightArrow">
            <a:avLst>
              <a:gd name="adj1" fmla="val 64286"/>
              <a:gd name="adj2" fmla="val 47581"/>
            </a:avLst>
          </a:prstGeom>
          <a:solidFill>
            <a:srgbClr val="FFCCFF"/>
          </a:solidFill>
          <a:ln>
            <a:solidFill>
              <a:srgbClr val="FF99FF"/>
            </a:solidFill>
          </a:ln>
        </p:spPr>
        <p:style>
          <a:lnRef idx="1">
            <a:schemeClr val="accent2"/>
          </a:lnRef>
          <a:fillRef idx="2">
            <a:schemeClr val="accent2"/>
          </a:fillRef>
          <a:effectRef idx="1">
            <a:schemeClr val="accent2"/>
          </a:effectRef>
          <a:fontRef idx="minor">
            <a:schemeClr val="dk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841386" fontAlgn="base">
              <a:spcBef>
                <a:spcPct val="0"/>
              </a:spcBef>
              <a:spcAft>
                <a:spcPct val="0"/>
              </a:spcAft>
            </a:pPr>
            <a:r>
              <a:rPr lang="ja-JP" altLang="en-US" dirty="0" smtClean="0">
                <a:solidFill>
                  <a:prstClr val="black"/>
                </a:solidFill>
                <a:latin typeface="HGPｺﾞｼｯｸM" pitchFamily="50" charset="-128"/>
                <a:ea typeface="HGPｺﾞｼｯｸM" pitchFamily="50" charset="-128"/>
              </a:rPr>
              <a:t> </a:t>
            </a:r>
            <a:endParaRPr lang="ja-JP" altLang="en-US" dirty="0">
              <a:solidFill>
                <a:prstClr val="black"/>
              </a:solidFill>
              <a:latin typeface="HGPｺﾞｼｯｸM" pitchFamily="50" charset="-128"/>
              <a:ea typeface="HGPｺﾞｼｯｸM" pitchFamily="50" charset="-128"/>
            </a:endParaRPr>
          </a:p>
        </p:txBody>
      </p:sp>
      <p:sp>
        <p:nvSpPr>
          <p:cNvPr id="21" name="角丸四角形 20"/>
          <p:cNvSpPr/>
          <p:nvPr/>
        </p:nvSpPr>
        <p:spPr>
          <a:xfrm>
            <a:off x="5268070" y="4221088"/>
            <a:ext cx="1125090" cy="585445"/>
          </a:xfrm>
          <a:prstGeom prst="roundRect">
            <a:avLst/>
          </a:prstGeom>
          <a:solidFill>
            <a:schemeClr val="accent5">
              <a:lumMod val="40000"/>
              <a:lumOff val="60000"/>
            </a:schemeClr>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医療計画基本方針</a:t>
            </a:r>
            <a:endParaRPr kumimoji="1" lang="ja-JP" altLang="en-US" sz="1400" dirty="0">
              <a:solidFill>
                <a:schemeClr val="tx1"/>
              </a:solidFill>
            </a:endParaRPr>
          </a:p>
        </p:txBody>
      </p:sp>
      <p:sp>
        <p:nvSpPr>
          <p:cNvPr id="26" name="角丸四角形 25"/>
          <p:cNvSpPr/>
          <p:nvPr/>
        </p:nvSpPr>
        <p:spPr>
          <a:xfrm>
            <a:off x="4619998" y="3033603"/>
            <a:ext cx="1125090" cy="585445"/>
          </a:xfrm>
          <a:prstGeom prst="roundRect">
            <a:avLst/>
          </a:prstGeom>
          <a:solidFill>
            <a:srgbClr val="FFCCFF"/>
          </a:solidFill>
          <a:ln>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総合</a:t>
            </a:r>
            <a:r>
              <a:rPr lang="ja-JP" altLang="en-US" sz="1400" dirty="0" smtClean="0">
                <a:solidFill>
                  <a:schemeClr val="tx1"/>
                </a:solidFill>
              </a:rPr>
              <a:t>確保方針</a:t>
            </a:r>
            <a:endParaRPr kumimoji="1" lang="ja-JP" altLang="en-US" sz="1400" dirty="0">
              <a:solidFill>
                <a:schemeClr val="tx1"/>
              </a:solidFill>
            </a:endParaRPr>
          </a:p>
        </p:txBody>
      </p:sp>
      <p:sp>
        <p:nvSpPr>
          <p:cNvPr id="25" name="円/楕円 24"/>
          <p:cNvSpPr/>
          <p:nvPr/>
        </p:nvSpPr>
        <p:spPr>
          <a:xfrm>
            <a:off x="1318084" y="3254317"/>
            <a:ext cx="178532" cy="1890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28" name="円/楕円 27"/>
          <p:cNvSpPr/>
          <p:nvPr/>
        </p:nvSpPr>
        <p:spPr>
          <a:xfrm>
            <a:off x="2209218" y="3254317"/>
            <a:ext cx="178532" cy="1890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2648744" y="3212976"/>
            <a:ext cx="1584176" cy="253916"/>
          </a:xfrm>
          <a:prstGeom prst="rect">
            <a:avLst/>
          </a:prstGeom>
          <a:noFill/>
        </p:spPr>
        <p:txBody>
          <a:bodyPr wrap="square" rtlCol="0">
            <a:spAutoFit/>
          </a:bodyPr>
          <a:lstStyle/>
          <a:p>
            <a:r>
              <a:rPr kumimoji="1" lang="ja-JP" altLang="en-US" sz="1050" dirty="0" smtClean="0"/>
              <a:t>とりまとめに向けた議論</a:t>
            </a:r>
            <a:endParaRPr kumimoji="1" lang="ja-JP" altLang="en-US" sz="1050" dirty="0"/>
          </a:p>
        </p:txBody>
      </p:sp>
      <p:sp>
        <p:nvSpPr>
          <p:cNvPr id="29" name="テキスト ボックス 28"/>
          <p:cNvSpPr txBox="1"/>
          <p:nvPr/>
        </p:nvSpPr>
        <p:spPr>
          <a:xfrm>
            <a:off x="452500" y="2699628"/>
            <a:ext cx="3852428" cy="369332"/>
          </a:xfrm>
          <a:prstGeom prst="rect">
            <a:avLst/>
          </a:prstGeom>
          <a:noFill/>
        </p:spPr>
        <p:txBody>
          <a:bodyPr wrap="square" rtlCol="0">
            <a:spAutoFit/>
          </a:bodyPr>
          <a:lstStyle/>
          <a:p>
            <a:r>
              <a:rPr kumimoji="1" lang="ja-JP" altLang="en-US" b="1" dirty="0" smtClean="0">
                <a:solidFill>
                  <a:srgbClr val="FF99CC"/>
                </a:solidFill>
              </a:rPr>
              <a:t>医療介護総合確保促進会議</a:t>
            </a:r>
            <a:endParaRPr kumimoji="1" lang="ja-JP" altLang="en-US" b="1" dirty="0">
              <a:solidFill>
                <a:srgbClr val="FF99CC"/>
              </a:solidFill>
            </a:endParaRPr>
          </a:p>
        </p:txBody>
      </p:sp>
      <p:sp>
        <p:nvSpPr>
          <p:cNvPr id="31" name="角丸四角形吹き出し 30"/>
          <p:cNvSpPr/>
          <p:nvPr/>
        </p:nvSpPr>
        <p:spPr>
          <a:xfrm>
            <a:off x="542937" y="3774732"/>
            <a:ext cx="1844813" cy="487968"/>
          </a:xfrm>
          <a:prstGeom prst="wedgeRoundRectCallout">
            <a:avLst>
              <a:gd name="adj1" fmla="val -2632"/>
              <a:gd name="adj2" fmla="val -107898"/>
              <a:gd name="adj3" fmla="val 16667"/>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角丸四角形吹き出し 32"/>
          <p:cNvSpPr/>
          <p:nvPr/>
        </p:nvSpPr>
        <p:spPr>
          <a:xfrm>
            <a:off x="2444301" y="3717032"/>
            <a:ext cx="2047138" cy="487968"/>
          </a:xfrm>
          <a:prstGeom prst="wedgeRoundRectCallout">
            <a:avLst>
              <a:gd name="adj1" fmla="val -54382"/>
              <a:gd name="adj2" fmla="val -105402"/>
              <a:gd name="adj3" fmla="val 16667"/>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角丸四角形 33"/>
          <p:cNvSpPr/>
          <p:nvPr/>
        </p:nvSpPr>
        <p:spPr>
          <a:xfrm>
            <a:off x="5673080" y="5543563"/>
            <a:ext cx="1548754" cy="585445"/>
          </a:xfrm>
          <a:prstGeom prst="roundRect">
            <a:avLst/>
          </a:prstGeom>
          <a:solidFill>
            <a:schemeClr val="accent3">
              <a:lumMod val="40000"/>
              <a:lumOff val="60000"/>
            </a:schemeClr>
          </a:solidFill>
          <a:ln w="28575">
            <a:solidFill>
              <a:schemeClr val="accent3"/>
            </a:solidFill>
          </a:ln>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sz="1400" dirty="0" smtClean="0">
                <a:solidFill>
                  <a:schemeClr val="tx1"/>
                </a:solidFill>
              </a:rPr>
              <a:t>介護保険事業計画基本指針</a:t>
            </a:r>
            <a:endParaRPr kumimoji="1" lang="ja-JP" altLang="en-US" sz="1400" dirty="0">
              <a:solidFill>
                <a:schemeClr val="tx1"/>
              </a:solidFill>
            </a:endParaRPr>
          </a:p>
        </p:txBody>
      </p:sp>
      <p:cxnSp>
        <p:nvCxnSpPr>
          <p:cNvPr id="35" name="直線コネクタ 34"/>
          <p:cNvCxnSpPr/>
          <p:nvPr/>
        </p:nvCxnSpPr>
        <p:spPr>
          <a:xfrm>
            <a:off x="5745088" y="3284984"/>
            <a:ext cx="936104" cy="0"/>
          </a:xfrm>
          <a:prstGeom prst="line">
            <a:avLst/>
          </a:prstGeom>
          <a:ln w="381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p:nvPr/>
        </p:nvCxnSpPr>
        <p:spPr>
          <a:xfrm>
            <a:off x="6033120" y="3284984"/>
            <a:ext cx="0" cy="977716"/>
          </a:xfrm>
          <a:prstGeom prst="straightConnector1">
            <a:avLst/>
          </a:prstGeom>
          <a:ln w="38100">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27" name="テキスト ボックス 26"/>
          <p:cNvSpPr txBox="1"/>
          <p:nvPr/>
        </p:nvSpPr>
        <p:spPr>
          <a:xfrm>
            <a:off x="534299" y="3751341"/>
            <a:ext cx="1799155" cy="400110"/>
          </a:xfrm>
          <a:prstGeom prst="rect">
            <a:avLst/>
          </a:prstGeom>
          <a:noFill/>
        </p:spPr>
        <p:txBody>
          <a:bodyPr wrap="square" rtlCol="0">
            <a:spAutoFit/>
          </a:bodyPr>
          <a:lstStyle/>
          <a:p>
            <a:r>
              <a:rPr kumimoji="1" lang="ja-JP" altLang="en-US" sz="1000" dirty="0" smtClean="0">
                <a:latin typeface="MS UI Gothic" panose="020B0600070205080204" pitchFamily="50" charset="-128"/>
                <a:ea typeface="MS UI Gothic" panose="020B0600070205080204" pitchFamily="50" charset="-128"/>
              </a:rPr>
              <a:t>医療介護連携に求められる</a:t>
            </a:r>
            <a:endParaRPr kumimoji="1" lang="en-US" altLang="ja-JP" sz="1000" dirty="0" smtClean="0">
              <a:latin typeface="MS UI Gothic" panose="020B0600070205080204" pitchFamily="50" charset="-128"/>
              <a:ea typeface="MS UI Gothic" panose="020B0600070205080204" pitchFamily="50" charset="-128"/>
            </a:endParaRPr>
          </a:p>
          <a:p>
            <a:r>
              <a:rPr kumimoji="1" lang="ja-JP" altLang="en-US" sz="1000" dirty="0" smtClean="0">
                <a:latin typeface="MS UI Gothic" panose="020B0600070205080204" pitchFamily="50" charset="-128"/>
                <a:ea typeface="MS UI Gothic" panose="020B0600070205080204" pitchFamily="50" charset="-128"/>
              </a:rPr>
              <a:t>現場での取組や課題等を議論</a:t>
            </a:r>
            <a:endParaRPr kumimoji="1" lang="ja-JP" altLang="en-US" sz="1000" dirty="0">
              <a:latin typeface="MS UI Gothic" panose="020B0600070205080204" pitchFamily="50" charset="-128"/>
              <a:ea typeface="MS UI Gothic" panose="020B0600070205080204" pitchFamily="50" charset="-128"/>
            </a:endParaRPr>
          </a:p>
        </p:txBody>
      </p:sp>
      <p:sp>
        <p:nvSpPr>
          <p:cNvPr id="41" name="テキスト ボックス 40"/>
          <p:cNvSpPr txBox="1"/>
          <p:nvPr/>
        </p:nvSpPr>
        <p:spPr>
          <a:xfrm>
            <a:off x="2519718" y="3789040"/>
            <a:ext cx="1872208" cy="400110"/>
          </a:xfrm>
          <a:prstGeom prst="rect">
            <a:avLst/>
          </a:prstGeom>
          <a:noFill/>
        </p:spPr>
        <p:txBody>
          <a:bodyPr wrap="square" rtlCol="0">
            <a:spAutoFit/>
          </a:bodyPr>
          <a:lstStyle/>
          <a:p>
            <a:r>
              <a:rPr kumimoji="1" lang="ja-JP" altLang="en-US" sz="1000" dirty="0" smtClean="0">
                <a:latin typeface="MS UI Gothic" panose="020B0600070205080204" pitchFamily="50" charset="-128"/>
                <a:ea typeface="MS UI Gothic" panose="020B0600070205080204" pitchFamily="50" charset="-128"/>
              </a:rPr>
              <a:t>医療介護連携に求められる計画の進捗状況・進め方等を議論</a:t>
            </a:r>
            <a:endParaRPr kumimoji="1" lang="ja-JP" altLang="en-US" sz="1000" dirty="0">
              <a:latin typeface="MS UI Gothic" panose="020B0600070205080204" pitchFamily="50" charset="-128"/>
              <a:ea typeface="MS UI Gothic" panose="020B0600070205080204" pitchFamily="50" charset="-128"/>
            </a:endParaRPr>
          </a:p>
        </p:txBody>
      </p:sp>
      <p:sp>
        <p:nvSpPr>
          <p:cNvPr id="45" name="角丸四角形 44"/>
          <p:cNvSpPr/>
          <p:nvPr/>
        </p:nvSpPr>
        <p:spPr>
          <a:xfrm>
            <a:off x="7992325" y="4581128"/>
            <a:ext cx="1343897" cy="871035"/>
          </a:xfrm>
          <a:prstGeom prst="roundRect">
            <a:avLst/>
          </a:prstGeom>
          <a:solidFill>
            <a:schemeClr val="accent5">
              <a:lumMod val="40000"/>
              <a:lumOff val="60000"/>
            </a:schemeClr>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第７次</a:t>
            </a:r>
            <a:endParaRPr kumimoji="1" lang="en-US" altLang="ja-JP" sz="1400" dirty="0" smtClean="0">
              <a:solidFill>
                <a:schemeClr val="tx1"/>
              </a:solidFill>
            </a:endParaRPr>
          </a:p>
          <a:p>
            <a:pPr algn="ctr"/>
            <a:r>
              <a:rPr kumimoji="1" lang="ja-JP" altLang="en-US" sz="1400" dirty="0" smtClean="0">
                <a:solidFill>
                  <a:schemeClr val="tx1"/>
                </a:solidFill>
              </a:rPr>
              <a:t>医療計画</a:t>
            </a:r>
            <a:endParaRPr kumimoji="1" lang="ja-JP" altLang="en-US" sz="1400" dirty="0">
              <a:solidFill>
                <a:schemeClr val="tx1"/>
              </a:solidFill>
            </a:endParaRPr>
          </a:p>
        </p:txBody>
      </p:sp>
      <p:sp>
        <p:nvSpPr>
          <p:cNvPr id="46" name="角丸四角形 45"/>
          <p:cNvSpPr/>
          <p:nvPr/>
        </p:nvSpPr>
        <p:spPr>
          <a:xfrm>
            <a:off x="7992326" y="5553690"/>
            <a:ext cx="1342129" cy="887598"/>
          </a:xfrm>
          <a:prstGeom prst="roundRect">
            <a:avLst>
              <a:gd name="adj" fmla="val 11600"/>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第７期</a:t>
            </a:r>
            <a:endParaRPr kumimoji="1" lang="en-US" altLang="ja-JP" sz="1400" dirty="0" smtClean="0">
              <a:solidFill>
                <a:schemeClr val="tx1"/>
              </a:solidFill>
            </a:endParaRPr>
          </a:p>
          <a:p>
            <a:pPr algn="ctr"/>
            <a:r>
              <a:rPr lang="ja-JP" altLang="en-US" sz="1400" dirty="0" smtClean="0">
                <a:solidFill>
                  <a:schemeClr val="tx1"/>
                </a:solidFill>
              </a:rPr>
              <a:t>介護保険事業（支援）</a:t>
            </a:r>
            <a:r>
              <a:rPr kumimoji="1" lang="ja-JP" altLang="en-US" sz="1400" dirty="0" smtClean="0">
                <a:solidFill>
                  <a:schemeClr val="tx1"/>
                </a:solidFill>
              </a:rPr>
              <a:t>計画</a:t>
            </a:r>
            <a:endParaRPr kumimoji="1" lang="ja-JP" altLang="en-US" sz="1400" dirty="0">
              <a:solidFill>
                <a:schemeClr val="tx1"/>
              </a:solidFill>
            </a:endParaRPr>
          </a:p>
        </p:txBody>
      </p:sp>
      <p:sp>
        <p:nvSpPr>
          <p:cNvPr id="6" name="テキスト ボックス 5"/>
          <p:cNvSpPr txBox="1"/>
          <p:nvPr/>
        </p:nvSpPr>
        <p:spPr>
          <a:xfrm>
            <a:off x="8049344" y="3861048"/>
            <a:ext cx="1512168" cy="400110"/>
          </a:xfrm>
          <a:prstGeom prst="rect">
            <a:avLst/>
          </a:prstGeom>
          <a:noFill/>
        </p:spPr>
        <p:txBody>
          <a:bodyPr wrap="square" rtlCol="0">
            <a:spAutoFit/>
          </a:bodyPr>
          <a:lstStyle/>
          <a:p>
            <a:r>
              <a:rPr kumimoji="1" lang="ja-JP" altLang="en-US" sz="2000" b="1" dirty="0" smtClean="0">
                <a:solidFill>
                  <a:srgbClr val="FF5050"/>
                </a:solidFill>
                <a:latin typeface="メイリオ" panose="020B0604030504040204" pitchFamily="50" charset="-128"/>
                <a:ea typeface="メイリオ" panose="020B0604030504040204" pitchFamily="50" charset="-128"/>
                <a:cs typeface="メイリオ" panose="020B0604030504040204" pitchFamily="50" charset="-128"/>
              </a:rPr>
              <a:t>同時開始</a:t>
            </a:r>
            <a:endParaRPr kumimoji="1" lang="ja-JP" altLang="en-US" sz="2000" b="1" dirty="0">
              <a:solidFill>
                <a:srgbClr val="FF505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右矢印 31"/>
          <p:cNvSpPr/>
          <p:nvPr/>
        </p:nvSpPr>
        <p:spPr>
          <a:xfrm>
            <a:off x="344489" y="4941168"/>
            <a:ext cx="7617857" cy="227502"/>
          </a:xfrm>
          <a:prstGeom prst="rightArrow">
            <a:avLst>
              <a:gd name="adj1" fmla="val 65898"/>
              <a:gd name="adj2" fmla="val 48728"/>
            </a:avLst>
          </a:prstGeom>
          <a:solidFill>
            <a:schemeClr val="accent5">
              <a:lumMod val="40000"/>
              <a:lumOff val="60000"/>
            </a:schemeClr>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schemeClr val="tx1"/>
                </a:solidFill>
                <a:latin typeface="HGPｺﾞｼｯｸM" panose="020B0600000000000000" pitchFamily="50" charset="-128"/>
                <a:ea typeface="HGPｺﾞｼｯｸM" panose="020B0600000000000000" pitchFamily="50" charset="-128"/>
                <a:cs typeface="メイリオ" panose="020B0604030504040204" pitchFamily="50" charset="-128"/>
              </a:rPr>
              <a:t>第６次医療計画</a:t>
            </a:r>
            <a:endParaRPr lang="ja-JP" altLang="en-US" sz="1200" dirty="0">
              <a:solidFill>
                <a:schemeClr val="tx1"/>
              </a:solidFill>
              <a:latin typeface="HGPｺﾞｼｯｸM" panose="020B0600000000000000" pitchFamily="50" charset="-128"/>
              <a:ea typeface="HGPｺﾞｼｯｸM" panose="020B0600000000000000" pitchFamily="50" charset="-128"/>
              <a:cs typeface="メイリオ" panose="020B0604030504040204" pitchFamily="50" charset="-128"/>
            </a:endParaRPr>
          </a:p>
        </p:txBody>
      </p:sp>
      <p:sp>
        <p:nvSpPr>
          <p:cNvPr id="42" name="右矢印 41"/>
          <p:cNvSpPr/>
          <p:nvPr/>
        </p:nvSpPr>
        <p:spPr>
          <a:xfrm>
            <a:off x="344489" y="6206041"/>
            <a:ext cx="7617857" cy="215594"/>
          </a:xfrm>
          <a:prstGeom prst="rightArrow">
            <a:avLst>
              <a:gd name="adj1" fmla="val 65898"/>
              <a:gd name="adj2" fmla="val 50000"/>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schemeClr val="tx1"/>
                </a:solidFill>
                <a:latin typeface="HGPｺﾞｼｯｸM" panose="020B0600000000000000" pitchFamily="50" charset="-128"/>
                <a:ea typeface="HGPｺﾞｼｯｸM" panose="020B0600000000000000" pitchFamily="50" charset="-128"/>
                <a:cs typeface="メイリオ" panose="020B0604030504040204" pitchFamily="50" charset="-128"/>
              </a:rPr>
              <a:t>第６期介護保険事業（支援）計画</a:t>
            </a:r>
            <a:endParaRPr lang="ja-JP" altLang="en-US" sz="1200" dirty="0">
              <a:solidFill>
                <a:schemeClr val="tx1"/>
              </a:solidFill>
              <a:latin typeface="HGPｺﾞｼｯｸM" panose="020B0600000000000000" pitchFamily="50" charset="-128"/>
              <a:ea typeface="HGPｺﾞｼｯｸM" panose="020B0600000000000000" pitchFamily="50" charset="-128"/>
              <a:cs typeface="メイリオ" panose="020B0604030504040204" pitchFamily="50" charset="-128"/>
            </a:endParaRPr>
          </a:p>
        </p:txBody>
      </p:sp>
      <p:sp>
        <p:nvSpPr>
          <p:cNvPr id="17" name="角丸四角形 16"/>
          <p:cNvSpPr/>
          <p:nvPr/>
        </p:nvSpPr>
        <p:spPr>
          <a:xfrm>
            <a:off x="344488" y="2721289"/>
            <a:ext cx="9217024" cy="3804055"/>
          </a:xfrm>
          <a:prstGeom prst="roundRect">
            <a:avLst>
              <a:gd name="adj" fmla="val 1"/>
            </a:avLst>
          </a:prstGeom>
          <a:noFill/>
          <a:ln>
            <a:solidFill>
              <a:schemeClr val="tx1">
                <a:lumMod val="50000"/>
                <a:lumOff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lIns="84137" tIns="42068" rIns="84137" bIns="42068" anchor="ctr"/>
          <a:lstStyle/>
          <a:p>
            <a:pPr defTabSz="841386" fontAlgn="base">
              <a:spcBef>
                <a:spcPct val="0"/>
              </a:spcBef>
              <a:spcAft>
                <a:spcPct val="0"/>
              </a:spcAft>
              <a:defRPr/>
            </a:pPr>
            <a:r>
              <a:rPr lang="ja-JP" altLang="en-US" sz="1100" b="1" dirty="0">
                <a:solidFill>
                  <a:prstClr val="black"/>
                </a:solidFill>
                <a:latin typeface="HGPｺﾞｼｯｸM" pitchFamily="50" charset="-128"/>
                <a:ea typeface="HGPｺﾞｼｯｸM" pitchFamily="50" charset="-128"/>
              </a:rPr>
              <a:t>　</a:t>
            </a:r>
          </a:p>
        </p:txBody>
      </p:sp>
      <p:cxnSp>
        <p:nvCxnSpPr>
          <p:cNvPr id="39" name="直線矢印コネクタ 38"/>
          <p:cNvCxnSpPr/>
          <p:nvPr/>
        </p:nvCxnSpPr>
        <p:spPr>
          <a:xfrm>
            <a:off x="6651212" y="3284984"/>
            <a:ext cx="0" cy="2258579"/>
          </a:xfrm>
          <a:prstGeom prst="straightConnector1">
            <a:avLst/>
          </a:prstGeom>
          <a:ln w="38100">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5" name="円/楕円 4"/>
          <p:cNvSpPr/>
          <p:nvPr/>
        </p:nvSpPr>
        <p:spPr>
          <a:xfrm>
            <a:off x="7833320" y="4333166"/>
            <a:ext cx="1728192" cy="2264186"/>
          </a:xfrm>
          <a:prstGeom prst="ellipse">
            <a:avLst/>
          </a:prstGeom>
          <a:noFill/>
          <a:ln w="57150">
            <a:solidFill>
              <a:srgbClr val="FF5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右矢印 37"/>
          <p:cNvSpPr/>
          <p:nvPr/>
        </p:nvSpPr>
        <p:spPr>
          <a:xfrm>
            <a:off x="344489" y="5168670"/>
            <a:ext cx="6048672" cy="215594"/>
          </a:xfrm>
          <a:prstGeom prst="rightArrow">
            <a:avLst>
              <a:gd name="adj1" fmla="val 65898"/>
              <a:gd name="adj2" fmla="val 69881"/>
            </a:avLst>
          </a:prstGeom>
          <a:solidFill>
            <a:schemeClr val="accent5">
              <a:lumMod val="40000"/>
              <a:lumOff val="60000"/>
            </a:schemeClr>
          </a:solidFill>
          <a:ln w="19050">
            <a:solidFill>
              <a:schemeClr val="accent5"/>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solidFill>
                  <a:schemeClr val="tx1"/>
                </a:solidFill>
                <a:latin typeface="HGPｺﾞｼｯｸM" panose="020B0600000000000000" pitchFamily="50" charset="-128"/>
                <a:ea typeface="HGPｺﾞｼｯｸM" panose="020B0600000000000000" pitchFamily="50" charset="-128"/>
                <a:cs typeface="メイリオ" panose="020B0604030504040204" pitchFamily="50" charset="-128"/>
              </a:rPr>
              <a:t>各都道府県が地域医療構想を策定</a:t>
            </a:r>
            <a:endParaRPr lang="ja-JP" altLang="en-US" sz="1100" dirty="0">
              <a:solidFill>
                <a:schemeClr val="tx1"/>
              </a:solidFill>
              <a:latin typeface="HGPｺﾞｼｯｸM" panose="020B0600000000000000" pitchFamily="50" charset="-128"/>
              <a:ea typeface="HGPｺﾞｼｯｸM" panose="020B0600000000000000" pitchFamily="50" charset="-128"/>
              <a:cs typeface="メイリオ" panose="020B0604030504040204" pitchFamily="50" charset="-128"/>
            </a:endParaRPr>
          </a:p>
        </p:txBody>
      </p:sp>
      <p:sp>
        <p:nvSpPr>
          <p:cNvPr id="3" name="テキスト ボックス 2"/>
          <p:cNvSpPr txBox="1"/>
          <p:nvPr/>
        </p:nvSpPr>
        <p:spPr>
          <a:xfrm>
            <a:off x="7419338" y="33855"/>
            <a:ext cx="2443161" cy="306000"/>
          </a:xfrm>
          <a:prstGeom prst="rect">
            <a:avLst/>
          </a:prstGeom>
          <a:noFill/>
          <a:ln>
            <a:solidFill>
              <a:schemeClr val="tx1"/>
            </a:solidFill>
          </a:ln>
        </p:spPr>
        <p:txBody>
          <a:bodyPr wrap="square" rtlCol="0">
            <a:spAutoFit/>
          </a:bodyPr>
          <a:lstStyle/>
          <a:p>
            <a:r>
              <a:rPr lang="ja-JP" altLang="en-US" sz="800" dirty="0" smtClean="0"/>
              <a:t>平成</a:t>
            </a:r>
            <a:r>
              <a:rPr lang="en-US" altLang="ja-JP" sz="800" dirty="0" smtClean="0"/>
              <a:t>28</a:t>
            </a:r>
            <a:r>
              <a:rPr lang="ja-JP" altLang="en-US" sz="800" dirty="0" smtClean="0"/>
              <a:t>年</a:t>
            </a:r>
            <a:r>
              <a:rPr lang="en-US" altLang="ja-JP" sz="800" dirty="0" smtClean="0"/>
              <a:t>7</a:t>
            </a:r>
            <a:r>
              <a:rPr lang="ja-JP" altLang="en-US" sz="800" dirty="0" smtClean="0"/>
              <a:t>月</a:t>
            </a:r>
            <a:r>
              <a:rPr lang="en-US" altLang="ja-JP" sz="800" dirty="0" smtClean="0"/>
              <a:t>4</a:t>
            </a:r>
            <a:r>
              <a:rPr lang="ja-JP" altLang="en-US" sz="800" dirty="0" smtClean="0"/>
              <a:t>日　第</a:t>
            </a:r>
            <a:r>
              <a:rPr lang="en-US" altLang="ja-JP" sz="800" dirty="0" smtClean="0"/>
              <a:t>7</a:t>
            </a:r>
            <a:r>
              <a:rPr lang="ja-JP" altLang="en-US" sz="800" dirty="0" smtClean="0"/>
              <a:t>回医療介護総合確保促進会議</a:t>
            </a:r>
            <a:endParaRPr lang="en-US" altLang="ja-JP" sz="800" dirty="0" smtClean="0"/>
          </a:p>
          <a:p>
            <a:r>
              <a:rPr lang="ja-JP" altLang="en-US" sz="800" dirty="0" smtClean="0"/>
              <a:t>資料</a:t>
            </a:r>
            <a:r>
              <a:rPr lang="en-US" altLang="ja-JP" sz="800" dirty="0" smtClean="0"/>
              <a:t>1</a:t>
            </a:r>
            <a:r>
              <a:rPr lang="ja-JP" altLang="en-US" sz="800" dirty="0" smtClean="0"/>
              <a:t>より抜粋</a:t>
            </a:r>
            <a:endParaRPr kumimoji="1" lang="ja-JP" altLang="en-US" sz="800" dirty="0"/>
          </a:p>
        </p:txBody>
      </p:sp>
      <p:sp>
        <p:nvSpPr>
          <p:cNvPr id="40" name="スライド番号プレースホルダー 1"/>
          <p:cNvSpPr>
            <a:spLocks noGrp="1"/>
          </p:cNvSpPr>
          <p:nvPr>
            <p:ph type="sldNum" sz="quarter" idx="12"/>
          </p:nvPr>
        </p:nvSpPr>
        <p:spPr>
          <a:xfrm>
            <a:off x="7545288" y="6356351"/>
            <a:ext cx="2311400" cy="365125"/>
          </a:xfrm>
        </p:spPr>
        <p:txBody>
          <a:bodyPr/>
          <a:lstStyle/>
          <a:p>
            <a:r>
              <a:rPr kumimoji="1" lang="en-US" altLang="ja-JP" sz="2000" dirty="0" smtClean="0"/>
              <a:t>6</a:t>
            </a:r>
            <a:endParaRPr kumimoji="1" lang="ja-JP" altLang="en-US" sz="2000" dirty="0"/>
          </a:p>
        </p:txBody>
      </p:sp>
    </p:spTree>
    <p:extLst>
      <p:ext uri="{BB962C8B-B14F-4D97-AF65-F5344CB8AC3E}">
        <p14:creationId xmlns:p14="http://schemas.microsoft.com/office/powerpoint/2010/main" val="25232070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484" y="272873"/>
            <a:ext cx="9906000" cy="53538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a:r>
              <a:rPr lang="ja-JP" altLang="en-US" sz="2400" dirty="0" smtClean="0">
                <a:solidFill>
                  <a:schemeClr val="tx1"/>
                </a:solidFill>
                <a:latin typeface="ＤＨＰ特太ゴシック体" panose="020B0500000000000000" pitchFamily="50" charset="-128"/>
                <a:ea typeface="ＤＨＰ特太ゴシック体" panose="020B0500000000000000" pitchFamily="50" charset="-128"/>
              </a:rPr>
              <a:t>今後のスケジュール（将来推計機能）</a:t>
            </a:r>
            <a:endParaRPr lang="en-US" altLang="ja-JP" sz="2400" dirty="0" smtClean="0">
              <a:solidFill>
                <a:schemeClr val="tx1"/>
              </a:solidFill>
              <a:latin typeface="ＤＨＰ特太ゴシック体" panose="020B0500000000000000" pitchFamily="50" charset="-128"/>
              <a:ea typeface="ＤＨＰ特太ゴシック体" panose="020B0500000000000000" pitchFamily="50" charset="-128"/>
            </a:endParaRPr>
          </a:p>
        </p:txBody>
      </p:sp>
      <p:sp>
        <p:nvSpPr>
          <p:cNvPr id="61" name="テキスト ボックス 136"/>
          <p:cNvSpPr txBox="1">
            <a:spLocks noChangeArrowheads="1"/>
          </p:cNvSpPr>
          <p:nvPr/>
        </p:nvSpPr>
        <p:spPr bwMode="auto">
          <a:xfrm>
            <a:off x="78015" y="1259324"/>
            <a:ext cx="9711529" cy="1887696"/>
          </a:xfrm>
          <a:prstGeom prst="rect">
            <a:avLst/>
          </a:prstGeom>
          <a:noFill/>
          <a:ln w="25400" cmpd="sng">
            <a:solidFill>
              <a:schemeClr val="tx1"/>
            </a:solidFill>
            <a:miter lim="800000"/>
            <a:headEnd/>
            <a:tailEnd/>
          </a:ln>
          <a:effectLst/>
          <a:extLst/>
        </p:spPr>
        <p:txBody>
          <a:bodyPr wrap="square">
            <a:spAutoFit/>
          </a:bodyPr>
          <a:lstStyle>
            <a:lvl1pPr marL="179388" indent="-179388" defTabSz="912813" eaLnBrk="0" hangingPunct="0">
              <a:defRPr kumimoji="1">
                <a:solidFill>
                  <a:schemeClr val="tx1"/>
                </a:solidFill>
                <a:latin typeface="Arial" charset="0"/>
                <a:ea typeface="ＭＳ Ｐゴシック" charset="-128"/>
              </a:defRPr>
            </a:lvl1pPr>
            <a:lvl2pPr marL="742950" indent="-285750" defTabSz="912813" eaLnBrk="0" hangingPunct="0">
              <a:defRPr kumimoji="1">
                <a:solidFill>
                  <a:schemeClr val="tx1"/>
                </a:solidFill>
                <a:latin typeface="Arial" charset="0"/>
                <a:ea typeface="ＭＳ Ｐゴシック" charset="-128"/>
              </a:defRPr>
            </a:lvl2pPr>
            <a:lvl3pPr marL="1143000" indent="-228600" defTabSz="912813" eaLnBrk="0" hangingPunct="0">
              <a:defRPr kumimoji="1">
                <a:solidFill>
                  <a:schemeClr val="tx1"/>
                </a:solidFill>
                <a:latin typeface="Arial" charset="0"/>
                <a:ea typeface="ＭＳ Ｐゴシック" charset="-128"/>
              </a:defRPr>
            </a:lvl3pPr>
            <a:lvl4pPr marL="1600200" indent="-228600" defTabSz="912813" eaLnBrk="0" hangingPunct="0">
              <a:defRPr kumimoji="1">
                <a:solidFill>
                  <a:schemeClr val="tx1"/>
                </a:solidFill>
                <a:latin typeface="Arial" charset="0"/>
                <a:ea typeface="ＭＳ Ｐゴシック" charset="-128"/>
              </a:defRPr>
            </a:lvl4pPr>
            <a:lvl5pPr marL="2057400" indent="-228600" defTabSz="912813" eaLnBrk="0" hangingPunct="0">
              <a:defRPr kumimoji="1">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kumimoji="1">
                <a:solidFill>
                  <a:schemeClr val="tx1"/>
                </a:solidFill>
                <a:latin typeface="Arial" charset="0"/>
                <a:ea typeface="ＭＳ Ｐゴシック" charset="-128"/>
              </a:defRPr>
            </a:lvl9pPr>
          </a:lstStyle>
          <a:p>
            <a:pPr marL="285750" indent="-285750" fontAlgn="b">
              <a:lnSpc>
                <a:spcPts val="2800"/>
              </a:lnSpc>
              <a:spcBef>
                <a:spcPct val="0"/>
              </a:spcBef>
              <a:spcAft>
                <a:spcPct val="0"/>
              </a:spcAft>
              <a:buFont typeface="ＭＳ Ｐゴシック" panose="020B0600070205080204" pitchFamily="50" charset="-128"/>
              <a:buChar char="○"/>
              <a:defRPr/>
            </a:pPr>
            <a:r>
              <a:rPr lang="ja-JP" altLang="en-US" sz="1600" kern="0" dirty="0" smtClean="0">
                <a:solidFill>
                  <a:prstClr val="black"/>
                </a:solidFill>
                <a:latin typeface="ＭＳ ゴシック" panose="020B0609070205080204" pitchFamily="49" charset="-128"/>
                <a:ea typeface="ＭＳ ゴシック" panose="020B0609070205080204" pitchFamily="49" charset="-128"/>
              </a:rPr>
              <a:t>　</a:t>
            </a:r>
            <a:r>
              <a:rPr lang="ja-JP" altLang="en-US" sz="1600" kern="0" dirty="0" smtClean="0">
                <a:latin typeface="ＭＳ ゴシック" panose="020B0609070205080204" pitchFamily="49" charset="-128"/>
                <a:ea typeface="ＭＳ ゴシック" panose="020B0609070205080204" pitchFamily="49" charset="-128"/>
              </a:rPr>
              <a:t>平成２８年度末（３．０次リリース）に</a:t>
            </a:r>
            <a:r>
              <a:rPr lang="ja-JP" altLang="en-US" sz="1600" kern="0" dirty="0">
                <a:latin typeface="ＭＳ ゴシック" panose="020B0609070205080204" pitchFamily="49" charset="-128"/>
                <a:ea typeface="ＭＳ ゴシック" panose="020B0609070205080204" pitchFamily="49" charset="-128"/>
              </a:rPr>
              <a:t>は</a:t>
            </a:r>
            <a:r>
              <a:rPr lang="ja-JP" altLang="en-US" sz="1600" kern="0" dirty="0" smtClean="0">
                <a:latin typeface="ＭＳ ゴシック" panose="020B0609070205080204" pitchFamily="49" charset="-128"/>
                <a:ea typeface="ＭＳ ゴシック" panose="020B0609070205080204" pitchFamily="49" charset="-128"/>
              </a:rPr>
              <a:t>、第７期計画用の暫定版推計ツールの</a:t>
            </a:r>
            <a:r>
              <a:rPr lang="ja-JP" altLang="en-US" sz="1600" kern="0" dirty="0">
                <a:latin typeface="ＭＳ ゴシック" panose="020B0609070205080204" pitchFamily="49" charset="-128"/>
                <a:ea typeface="ＭＳ ゴシック" panose="020B0609070205080204" pitchFamily="49" charset="-128"/>
              </a:rPr>
              <a:t>提示を行う</a:t>
            </a:r>
            <a:r>
              <a:rPr lang="ja-JP" altLang="en-US" sz="1600" kern="0" dirty="0" smtClean="0">
                <a:latin typeface="ＭＳ ゴシック" panose="020B0609070205080204" pitchFamily="49" charset="-128"/>
                <a:ea typeface="ＭＳ ゴシック" panose="020B0609070205080204" pitchFamily="49" charset="-128"/>
              </a:rPr>
              <a:t>予定。</a:t>
            </a:r>
            <a:endParaRPr lang="en-US" altLang="ja-JP" sz="1600" kern="0" dirty="0" smtClean="0">
              <a:latin typeface="ＭＳ ゴシック" panose="020B0609070205080204" pitchFamily="49" charset="-128"/>
              <a:ea typeface="ＭＳ ゴシック" panose="020B0609070205080204" pitchFamily="49" charset="-128"/>
            </a:endParaRPr>
          </a:p>
          <a:p>
            <a:pPr marL="285750" indent="-285750" fontAlgn="b">
              <a:lnSpc>
                <a:spcPts val="2800"/>
              </a:lnSpc>
              <a:spcBef>
                <a:spcPct val="0"/>
              </a:spcBef>
              <a:spcAft>
                <a:spcPct val="0"/>
              </a:spcAft>
              <a:buFont typeface="ＭＳ Ｐゴシック" panose="020B0600070205080204" pitchFamily="50" charset="-128"/>
              <a:buChar char="○"/>
              <a:defRPr/>
            </a:pPr>
            <a:r>
              <a:rPr lang="ja-JP" altLang="en-US" sz="1600" kern="0" dirty="0" smtClean="0">
                <a:solidFill>
                  <a:prstClr val="black"/>
                </a:solidFill>
                <a:latin typeface="ＭＳ ゴシック" panose="020B0609070205080204" pitchFamily="49" charset="-128"/>
                <a:ea typeface="ＭＳ ゴシック" panose="020B0609070205080204" pitchFamily="49" charset="-128"/>
              </a:rPr>
              <a:t>　暫定版では、将来推計結果を報告する機能や各種分析に資する機能等を実装することを検討中。</a:t>
            </a:r>
            <a:endParaRPr lang="en-US" altLang="ja-JP" sz="1600" kern="0" dirty="0" smtClean="0">
              <a:solidFill>
                <a:prstClr val="black"/>
              </a:solidFill>
              <a:latin typeface="ＭＳ ゴシック" panose="020B0609070205080204" pitchFamily="49" charset="-128"/>
              <a:ea typeface="ＭＳ ゴシック" panose="020B0609070205080204" pitchFamily="49" charset="-128"/>
            </a:endParaRPr>
          </a:p>
          <a:p>
            <a:pPr marL="285750" indent="-285750" fontAlgn="b">
              <a:lnSpc>
                <a:spcPts val="2800"/>
              </a:lnSpc>
              <a:spcBef>
                <a:spcPct val="0"/>
              </a:spcBef>
              <a:spcAft>
                <a:spcPct val="0"/>
              </a:spcAft>
              <a:buFont typeface="ＭＳ Ｐゴシック" panose="020B0600070205080204" pitchFamily="50" charset="-128"/>
              <a:buChar char="○"/>
              <a:defRPr/>
            </a:pPr>
            <a:r>
              <a:rPr lang="ja-JP" altLang="en-US" sz="1600" kern="0" dirty="0" smtClean="0">
                <a:solidFill>
                  <a:prstClr val="black"/>
                </a:solidFill>
                <a:latin typeface="ＭＳ ゴシック" panose="020B0609070205080204" pitchFamily="49" charset="-128"/>
                <a:ea typeface="ＭＳ ゴシック" panose="020B0609070205080204" pitchFamily="49" charset="-128"/>
              </a:rPr>
              <a:t>　また、介護保険制度</a:t>
            </a:r>
            <a:r>
              <a:rPr lang="ja-JP" altLang="en-US" sz="1600" kern="0" dirty="0">
                <a:solidFill>
                  <a:prstClr val="black"/>
                </a:solidFill>
                <a:latin typeface="ＭＳ ゴシック" panose="020B0609070205080204" pitchFamily="49" charset="-128"/>
                <a:ea typeface="ＭＳ ゴシック" panose="020B0609070205080204" pitchFamily="49" charset="-128"/>
              </a:rPr>
              <a:t>改正等に対応した確定版に</a:t>
            </a:r>
            <a:r>
              <a:rPr lang="ja-JP" altLang="en-US" sz="1600" kern="0" dirty="0" smtClean="0">
                <a:solidFill>
                  <a:prstClr val="black"/>
                </a:solidFill>
                <a:latin typeface="ＭＳ ゴシック" panose="020B0609070205080204" pitchFamily="49" charset="-128"/>
                <a:ea typeface="ＭＳ ゴシック" panose="020B0609070205080204" pitchFamily="49" charset="-128"/>
              </a:rPr>
              <a:t>ついては、平成２９年度</a:t>
            </a:r>
            <a:r>
              <a:rPr lang="ja-JP" altLang="en-US" sz="1600" kern="0" dirty="0">
                <a:solidFill>
                  <a:prstClr val="black"/>
                </a:solidFill>
                <a:latin typeface="ＭＳ ゴシック" panose="020B0609070205080204" pitchFamily="49" charset="-128"/>
                <a:ea typeface="ＭＳ ゴシック" panose="020B0609070205080204" pitchFamily="49" charset="-128"/>
              </a:rPr>
              <a:t>の早い時期</a:t>
            </a:r>
            <a:r>
              <a:rPr lang="ja-JP" altLang="en-US" sz="1600" kern="0" dirty="0" smtClean="0">
                <a:solidFill>
                  <a:prstClr val="black"/>
                </a:solidFill>
                <a:latin typeface="ＭＳ ゴシック" panose="020B0609070205080204" pitchFamily="49" charset="-128"/>
                <a:ea typeface="ＭＳ ゴシック" panose="020B0609070205080204" pitchFamily="49" charset="-128"/>
              </a:rPr>
              <a:t>に情報</a:t>
            </a:r>
            <a:r>
              <a:rPr lang="ja-JP" altLang="en-US" sz="1600" kern="0" dirty="0">
                <a:solidFill>
                  <a:prstClr val="black"/>
                </a:solidFill>
                <a:latin typeface="ＭＳ ゴシック" panose="020B0609070205080204" pitchFamily="49" charset="-128"/>
                <a:ea typeface="ＭＳ ゴシック" panose="020B0609070205080204" pitchFamily="49" charset="-128"/>
              </a:rPr>
              <a:t>提供を行う</a:t>
            </a:r>
            <a:r>
              <a:rPr lang="ja-JP" altLang="en-US" sz="1600" kern="0" dirty="0" smtClean="0">
                <a:solidFill>
                  <a:prstClr val="black"/>
                </a:solidFill>
                <a:latin typeface="ＭＳ ゴシック" panose="020B0609070205080204" pitchFamily="49" charset="-128"/>
                <a:ea typeface="ＭＳ ゴシック" panose="020B0609070205080204" pitchFamily="49" charset="-128"/>
              </a:rPr>
              <a:t>予定。</a:t>
            </a:r>
            <a:endParaRPr lang="en-US" altLang="ja-JP" sz="1600" kern="0" dirty="0" smtClean="0">
              <a:solidFill>
                <a:prstClr val="black"/>
              </a:solidFill>
              <a:latin typeface="ＭＳ ゴシック" panose="020B0609070205080204" pitchFamily="49" charset="-128"/>
              <a:ea typeface="ＭＳ ゴシック" panose="020B0609070205080204" pitchFamily="49" charset="-128"/>
            </a:endParaRPr>
          </a:p>
          <a:p>
            <a:pPr marL="285750" indent="-285750" fontAlgn="b">
              <a:lnSpc>
                <a:spcPts val="2800"/>
              </a:lnSpc>
              <a:spcBef>
                <a:spcPct val="0"/>
              </a:spcBef>
              <a:spcAft>
                <a:spcPct val="0"/>
              </a:spcAft>
              <a:buFont typeface="ＭＳ Ｐゴシック" panose="020B0600070205080204" pitchFamily="50" charset="-128"/>
              <a:buChar char="○"/>
              <a:defRPr/>
            </a:pPr>
            <a:r>
              <a:rPr lang="ja-JP" altLang="en-US" sz="1600" kern="0" dirty="0" smtClean="0">
                <a:solidFill>
                  <a:prstClr val="black"/>
                </a:solidFill>
                <a:latin typeface="ＭＳ ゴシック" panose="020B0609070205080204" pitchFamily="49" charset="-128"/>
                <a:ea typeface="ＭＳ ゴシック" panose="020B0609070205080204" pitchFamily="49" charset="-128"/>
              </a:rPr>
              <a:t>　確定版では、本格的な推計を行う上で参考となる情報を提供する機能等を実装することを検討中。</a:t>
            </a:r>
            <a:endParaRPr lang="ja-JP" altLang="en-US" sz="1600" kern="0" dirty="0">
              <a:solidFill>
                <a:prstClr val="black"/>
              </a:solidFill>
              <a:latin typeface="ＭＳ ゴシック" panose="020B0609070205080204" pitchFamily="49" charset="-128"/>
              <a:ea typeface="ＭＳ ゴシック" panose="020B0609070205080204" pitchFamily="49" charset="-128"/>
            </a:endParaRPr>
          </a:p>
        </p:txBody>
      </p:sp>
      <p:sp>
        <p:nvSpPr>
          <p:cNvPr id="16" name="ホームベース 15"/>
          <p:cNvSpPr/>
          <p:nvPr/>
        </p:nvSpPr>
        <p:spPr>
          <a:xfrm>
            <a:off x="1460276" y="4095555"/>
            <a:ext cx="684000" cy="484632"/>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1400" dirty="0" smtClean="0"/>
              <a:t>4</a:t>
            </a:r>
            <a:r>
              <a:rPr kumimoji="1" lang="ja-JP" altLang="en-US" sz="1400" dirty="0" smtClean="0"/>
              <a:t>月</a:t>
            </a:r>
            <a:endParaRPr kumimoji="1" lang="ja-JP" altLang="en-US" sz="1400" dirty="0"/>
          </a:p>
        </p:txBody>
      </p:sp>
      <p:sp>
        <p:nvSpPr>
          <p:cNvPr id="18" name="ホームベース 17"/>
          <p:cNvSpPr/>
          <p:nvPr/>
        </p:nvSpPr>
        <p:spPr>
          <a:xfrm>
            <a:off x="5247313" y="4095555"/>
            <a:ext cx="684000" cy="484632"/>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1400" dirty="0" smtClean="0"/>
              <a:t>1</a:t>
            </a:r>
            <a:r>
              <a:rPr kumimoji="1" lang="ja-JP" altLang="en-US" sz="1400" dirty="0" smtClean="0"/>
              <a:t>月</a:t>
            </a:r>
            <a:endParaRPr kumimoji="1" lang="ja-JP" altLang="en-US" sz="1400" dirty="0"/>
          </a:p>
        </p:txBody>
      </p:sp>
      <p:sp>
        <p:nvSpPr>
          <p:cNvPr id="19" name="ホームベース 18"/>
          <p:cNvSpPr/>
          <p:nvPr/>
        </p:nvSpPr>
        <p:spPr>
          <a:xfrm>
            <a:off x="2666278" y="4095295"/>
            <a:ext cx="684000" cy="484632"/>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400" dirty="0"/>
              <a:t>6</a:t>
            </a:r>
            <a:r>
              <a:rPr kumimoji="1" lang="ja-JP" altLang="en-US" sz="1400" dirty="0" smtClean="0"/>
              <a:t>月</a:t>
            </a:r>
            <a:endParaRPr kumimoji="1" lang="ja-JP" altLang="en-US" sz="1400" dirty="0"/>
          </a:p>
        </p:txBody>
      </p:sp>
      <p:sp>
        <p:nvSpPr>
          <p:cNvPr id="20" name="ホームベース 19"/>
          <p:cNvSpPr/>
          <p:nvPr/>
        </p:nvSpPr>
        <p:spPr>
          <a:xfrm>
            <a:off x="3371780" y="4095295"/>
            <a:ext cx="684000" cy="484632"/>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400" dirty="0"/>
              <a:t>7</a:t>
            </a:r>
            <a:r>
              <a:rPr kumimoji="1" lang="ja-JP" altLang="en-US" sz="1400" dirty="0" smtClean="0"/>
              <a:t>月</a:t>
            </a:r>
            <a:endParaRPr kumimoji="1" lang="ja-JP" altLang="en-US" sz="1400" dirty="0"/>
          </a:p>
        </p:txBody>
      </p:sp>
      <p:sp>
        <p:nvSpPr>
          <p:cNvPr id="22" name="ホームベース 21"/>
          <p:cNvSpPr/>
          <p:nvPr/>
        </p:nvSpPr>
        <p:spPr>
          <a:xfrm>
            <a:off x="4515145" y="4095555"/>
            <a:ext cx="684000" cy="484632"/>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1400" dirty="0" smtClean="0"/>
              <a:t>12</a:t>
            </a:r>
            <a:r>
              <a:rPr kumimoji="1" lang="ja-JP" altLang="en-US" sz="1400" dirty="0" smtClean="0"/>
              <a:t>月</a:t>
            </a:r>
            <a:endParaRPr kumimoji="1" lang="ja-JP" altLang="en-US" sz="1400" dirty="0"/>
          </a:p>
        </p:txBody>
      </p:sp>
      <p:sp>
        <p:nvSpPr>
          <p:cNvPr id="23" name="ホームベース 22"/>
          <p:cNvSpPr/>
          <p:nvPr/>
        </p:nvSpPr>
        <p:spPr>
          <a:xfrm>
            <a:off x="6422761" y="4095295"/>
            <a:ext cx="684000" cy="484632"/>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400" dirty="0"/>
              <a:t>3</a:t>
            </a:r>
            <a:r>
              <a:rPr kumimoji="1" lang="ja-JP" altLang="en-US" sz="1400" dirty="0" smtClean="0"/>
              <a:t>月</a:t>
            </a:r>
            <a:endParaRPr kumimoji="1" lang="ja-JP" altLang="en-US" sz="1400" dirty="0"/>
          </a:p>
        </p:txBody>
      </p:sp>
      <p:sp>
        <p:nvSpPr>
          <p:cNvPr id="27" name="角丸四角形 26"/>
          <p:cNvSpPr/>
          <p:nvPr/>
        </p:nvSpPr>
        <p:spPr>
          <a:xfrm>
            <a:off x="3083320" y="5140102"/>
            <a:ext cx="1032028" cy="554360"/>
          </a:xfrm>
          <a:prstGeom prst="roundRect">
            <a:avLst/>
          </a:prstGeom>
        </p:spPr>
        <p:style>
          <a:lnRef idx="2">
            <a:schemeClr val="accent6"/>
          </a:lnRef>
          <a:fillRef idx="1">
            <a:schemeClr val="lt1"/>
          </a:fillRef>
          <a:effectRef idx="0">
            <a:schemeClr val="accent6"/>
          </a:effectRef>
          <a:fontRef idx="minor">
            <a:schemeClr val="dk1"/>
          </a:fontRef>
        </p:style>
        <p:txBody>
          <a:bodyPr lIns="0" rIns="0" rtlCol="0" anchor="ctr"/>
          <a:lstStyle/>
          <a:p>
            <a:pPr algn="ctr"/>
            <a:r>
              <a:rPr lang="ja-JP" altLang="en-US" sz="1200" dirty="0" smtClean="0"/>
              <a:t>試行版</a:t>
            </a:r>
            <a:endParaRPr kumimoji="1" lang="en-US" altLang="ja-JP" sz="1200" dirty="0" smtClean="0"/>
          </a:p>
          <a:p>
            <a:pPr algn="ctr"/>
            <a:r>
              <a:rPr lang="ja-JP" altLang="en-US" sz="1200" dirty="0" smtClean="0"/>
              <a:t>推計ツール</a:t>
            </a:r>
            <a:endParaRPr kumimoji="1" lang="ja-JP" altLang="en-US" sz="1200" dirty="0"/>
          </a:p>
        </p:txBody>
      </p:sp>
      <p:sp>
        <p:nvSpPr>
          <p:cNvPr id="31" name="右矢印 30"/>
          <p:cNvSpPr/>
          <p:nvPr/>
        </p:nvSpPr>
        <p:spPr>
          <a:xfrm>
            <a:off x="3812761" y="5962757"/>
            <a:ext cx="2952000" cy="184666"/>
          </a:xfrm>
          <a:prstGeom prst="right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kumimoji="1" lang="ja-JP" altLang="en-US"/>
          </a:p>
        </p:txBody>
      </p:sp>
      <p:sp>
        <p:nvSpPr>
          <p:cNvPr id="32" name="テキスト ボックス 31"/>
          <p:cNvSpPr txBox="1"/>
          <p:nvPr/>
        </p:nvSpPr>
        <p:spPr>
          <a:xfrm>
            <a:off x="3083320" y="4579928"/>
            <a:ext cx="1051891" cy="276999"/>
          </a:xfrm>
          <a:prstGeom prst="rect">
            <a:avLst/>
          </a:prstGeom>
          <a:noFill/>
        </p:spPr>
        <p:txBody>
          <a:bodyPr wrap="none" rtlCol="0">
            <a:spAutoFit/>
          </a:bodyPr>
          <a:lstStyle/>
          <a:p>
            <a:r>
              <a:rPr kumimoji="1" lang="en-US" altLang="ja-JP" sz="1200" dirty="0" smtClean="0"/>
              <a:t>2.0</a:t>
            </a:r>
            <a:r>
              <a:rPr kumimoji="1" lang="ja-JP" altLang="en-US" sz="1200" dirty="0" smtClean="0"/>
              <a:t>次リリース</a:t>
            </a:r>
            <a:endParaRPr kumimoji="1" lang="ja-JP" altLang="en-US" sz="1200" dirty="0"/>
          </a:p>
        </p:txBody>
      </p:sp>
      <p:sp>
        <p:nvSpPr>
          <p:cNvPr id="36" name="右矢印 35"/>
          <p:cNvSpPr/>
          <p:nvPr/>
        </p:nvSpPr>
        <p:spPr>
          <a:xfrm>
            <a:off x="6652284" y="6359306"/>
            <a:ext cx="2016000" cy="184666"/>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43" name="ホームベース 42"/>
          <p:cNvSpPr/>
          <p:nvPr/>
        </p:nvSpPr>
        <p:spPr>
          <a:xfrm>
            <a:off x="7182306" y="4095295"/>
            <a:ext cx="2496674" cy="484632"/>
          </a:xfrm>
          <a:prstGeom prst="homePlat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400" dirty="0" smtClean="0"/>
              <a:t>平成</a:t>
            </a:r>
            <a:r>
              <a:rPr kumimoji="1" lang="en-US" altLang="ja-JP" sz="1400" dirty="0" smtClean="0"/>
              <a:t>29</a:t>
            </a:r>
            <a:r>
              <a:rPr kumimoji="1" lang="ja-JP" altLang="en-US" sz="1400" dirty="0" smtClean="0"/>
              <a:t>年度</a:t>
            </a:r>
            <a:endParaRPr kumimoji="1" lang="ja-JP" altLang="en-US" sz="1400" dirty="0"/>
          </a:p>
        </p:txBody>
      </p:sp>
      <p:sp>
        <p:nvSpPr>
          <p:cNvPr id="44" name="テキスト ボックス 43"/>
          <p:cNvSpPr txBox="1"/>
          <p:nvPr/>
        </p:nvSpPr>
        <p:spPr>
          <a:xfrm>
            <a:off x="4055779" y="4152945"/>
            <a:ext cx="530915" cy="369332"/>
          </a:xfrm>
          <a:prstGeom prst="rect">
            <a:avLst/>
          </a:prstGeom>
          <a:noFill/>
        </p:spPr>
        <p:txBody>
          <a:bodyPr wrap="none" rtlCol="0">
            <a:spAutoFit/>
          </a:bodyPr>
          <a:lstStyle/>
          <a:p>
            <a:r>
              <a:rPr lang="ja-JP" altLang="en-US" dirty="0"/>
              <a:t>・・・</a:t>
            </a:r>
            <a:endParaRPr kumimoji="1" lang="ja-JP" altLang="en-US" dirty="0"/>
          </a:p>
        </p:txBody>
      </p:sp>
      <p:sp>
        <p:nvSpPr>
          <p:cNvPr id="45" name="テキスト ボックス 44"/>
          <p:cNvSpPr txBox="1"/>
          <p:nvPr/>
        </p:nvSpPr>
        <p:spPr>
          <a:xfrm>
            <a:off x="5919995" y="4153205"/>
            <a:ext cx="530915" cy="369332"/>
          </a:xfrm>
          <a:prstGeom prst="rect">
            <a:avLst/>
          </a:prstGeom>
          <a:noFill/>
        </p:spPr>
        <p:txBody>
          <a:bodyPr wrap="none" rtlCol="0">
            <a:spAutoFit/>
          </a:bodyPr>
          <a:lstStyle/>
          <a:p>
            <a:r>
              <a:rPr lang="ja-JP" altLang="en-US" dirty="0"/>
              <a:t>・・・</a:t>
            </a:r>
            <a:endParaRPr kumimoji="1" lang="ja-JP" altLang="en-US" dirty="0"/>
          </a:p>
        </p:txBody>
      </p:sp>
      <p:sp>
        <p:nvSpPr>
          <p:cNvPr id="46" name="ホームベース 45"/>
          <p:cNvSpPr/>
          <p:nvPr/>
        </p:nvSpPr>
        <p:spPr>
          <a:xfrm>
            <a:off x="184834" y="4095295"/>
            <a:ext cx="1188000" cy="484632"/>
          </a:xfrm>
          <a:custGeom>
            <a:avLst/>
            <a:gdLst>
              <a:gd name="connsiteX0" fmla="*/ 0 w 1260000"/>
              <a:gd name="connsiteY0" fmla="*/ 0 h 484632"/>
              <a:gd name="connsiteX1" fmla="*/ 1017684 w 1260000"/>
              <a:gd name="connsiteY1" fmla="*/ 0 h 484632"/>
              <a:gd name="connsiteX2" fmla="*/ 1260000 w 1260000"/>
              <a:gd name="connsiteY2" fmla="*/ 242316 h 484632"/>
              <a:gd name="connsiteX3" fmla="*/ 1017684 w 1260000"/>
              <a:gd name="connsiteY3" fmla="*/ 484632 h 484632"/>
              <a:gd name="connsiteX4" fmla="*/ 0 w 1260000"/>
              <a:gd name="connsiteY4" fmla="*/ 484632 h 484632"/>
              <a:gd name="connsiteX5" fmla="*/ 0 w 1260000"/>
              <a:gd name="connsiteY5" fmla="*/ 0 h 484632"/>
              <a:gd name="connsiteX0" fmla="*/ 0 w 1017684"/>
              <a:gd name="connsiteY0" fmla="*/ 0 h 484632"/>
              <a:gd name="connsiteX1" fmla="*/ 1017684 w 1017684"/>
              <a:gd name="connsiteY1" fmla="*/ 0 h 484632"/>
              <a:gd name="connsiteX2" fmla="*/ 1017684 w 1017684"/>
              <a:gd name="connsiteY2" fmla="*/ 484632 h 484632"/>
              <a:gd name="connsiteX3" fmla="*/ 0 w 1017684"/>
              <a:gd name="connsiteY3" fmla="*/ 484632 h 484632"/>
              <a:gd name="connsiteX4" fmla="*/ 0 w 1017684"/>
              <a:gd name="connsiteY4" fmla="*/ 0 h 4846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17684" h="484632">
                <a:moveTo>
                  <a:pt x="0" y="0"/>
                </a:moveTo>
                <a:lnTo>
                  <a:pt x="1017684" y="0"/>
                </a:lnTo>
                <a:lnTo>
                  <a:pt x="1017684" y="484632"/>
                </a:lnTo>
                <a:lnTo>
                  <a:pt x="0" y="484632"/>
                </a:lnTo>
                <a:lnTo>
                  <a:pt x="0" y="0"/>
                </a:lnTo>
                <a:close/>
              </a:path>
            </a:pathLst>
          </a:cu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kumimoji="1" lang="ja-JP" altLang="en-US" sz="1400" dirty="0" smtClean="0"/>
              <a:t>平成</a:t>
            </a:r>
            <a:r>
              <a:rPr lang="en-US" altLang="ja-JP" sz="1400" dirty="0"/>
              <a:t>28</a:t>
            </a:r>
            <a:r>
              <a:rPr kumimoji="1" lang="ja-JP" altLang="en-US" sz="1400" dirty="0" smtClean="0"/>
              <a:t>年度</a:t>
            </a:r>
            <a:endParaRPr kumimoji="1" lang="ja-JP" altLang="en-US" sz="1400" dirty="0"/>
          </a:p>
        </p:txBody>
      </p:sp>
      <p:sp>
        <p:nvSpPr>
          <p:cNvPr id="57" name="テキスト ボックス 56"/>
          <p:cNvSpPr txBox="1"/>
          <p:nvPr/>
        </p:nvSpPr>
        <p:spPr>
          <a:xfrm flipH="1">
            <a:off x="698479" y="5232988"/>
            <a:ext cx="176400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nchor="ctr">
            <a:spAutoFit/>
          </a:bodyPr>
          <a:lstStyle/>
          <a:p>
            <a:pPr algn="ctr"/>
            <a:r>
              <a:rPr lang="ja-JP" altLang="en-US" sz="1200" dirty="0" smtClean="0"/>
              <a:t>推計ツール</a:t>
            </a:r>
            <a:r>
              <a:rPr kumimoji="1" lang="ja-JP" altLang="en-US" sz="1200" dirty="0" smtClean="0"/>
              <a:t>のリリース</a:t>
            </a:r>
            <a:endParaRPr kumimoji="1" lang="en-US" altLang="ja-JP" sz="1200" dirty="0" smtClean="0"/>
          </a:p>
          <a:p>
            <a:pPr algn="ctr"/>
            <a:r>
              <a:rPr kumimoji="1" lang="ja-JP" altLang="en-US" sz="1200" dirty="0" smtClean="0"/>
              <a:t>スケジュール</a:t>
            </a:r>
            <a:endParaRPr kumimoji="1" lang="ja-JP" altLang="en-US" sz="1200" dirty="0"/>
          </a:p>
        </p:txBody>
      </p:sp>
      <p:sp>
        <p:nvSpPr>
          <p:cNvPr id="59" name="テキスト ボックス 58"/>
          <p:cNvSpPr txBox="1"/>
          <p:nvPr/>
        </p:nvSpPr>
        <p:spPr>
          <a:xfrm flipH="1">
            <a:off x="5642481" y="4622461"/>
            <a:ext cx="972000" cy="46166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kumimoji="1" lang="ja-JP" altLang="en-US" sz="1200" dirty="0" smtClean="0"/>
              <a:t>全国課長</a:t>
            </a:r>
            <a:endParaRPr kumimoji="1" lang="en-US" altLang="ja-JP" sz="1200" dirty="0" smtClean="0"/>
          </a:p>
          <a:p>
            <a:pPr algn="ctr"/>
            <a:r>
              <a:rPr kumimoji="1" lang="ja-JP" altLang="en-US" sz="1200" dirty="0" smtClean="0"/>
              <a:t>会議（予定）</a:t>
            </a:r>
            <a:endParaRPr kumimoji="1" lang="ja-JP" altLang="en-US" sz="1200" dirty="0"/>
          </a:p>
        </p:txBody>
      </p:sp>
      <p:sp>
        <p:nvSpPr>
          <p:cNvPr id="35" name="テキスト ボックス 34"/>
          <p:cNvSpPr txBox="1"/>
          <p:nvPr/>
        </p:nvSpPr>
        <p:spPr>
          <a:xfrm>
            <a:off x="4067243" y="6107207"/>
            <a:ext cx="2089033" cy="461665"/>
          </a:xfrm>
          <a:prstGeom prst="rect">
            <a:avLst/>
          </a:prstGeom>
          <a:noFill/>
        </p:spPr>
        <p:txBody>
          <a:bodyPr wrap="none" rtlCol="0" anchor="ctr">
            <a:spAutoFit/>
          </a:bodyPr>
          <a:lstStyle/>
          <a:p>
            <a:r>
              <a:rPr lang="ja-JP" altLang="en-US" sz="1200" dirty="0" smtClean="0"/>
              <a:t>試行版</a:t>
            </a:r>
            <a:r>
              <a:rPr kumimoji="1" lang="ja-JP" altLang="en-US" sz="1200" dirty="0" smtClean="0"/>
              <a:t>推計ツールを活用した</a:t>
            </a:r>
            <a:endParaRPr kumimoji="1" lang="en-US" altLang="ja-JP" sz="1200" dirty="0" smtClean="0"/>
          </a:p>
          <a:p>
            <a:pPr algn="ctr"/>
            <a:r>
              <a:rPr kumimoji="1" lang="ja-JP" altLang="en-US" sz="1200" dirty="0" smtClean="0"/>
              <a:t>操作期間</a:t>
            </a:r>
            <a:endParaRPr kumimoji="1" lang="ja-JP" altLang="en-US" sz="1200" dirty="0"/>
          </a:p>
        </p:txBody>
      </p:sp>
      <p:sp>
        <p:nvSpPr>
          <p:cNvPr id="4" name="星 5 3"/>
          <p:cNvSpPr>
            <a:spLocks noChangeAspect="1"/>
          </p:cNvSpPr>
          <p:nvPr/>
        </p:nvSpPr>
        <p:spPr>
          <a:xfrm>
            <a:off x="3520938" y="4867266"/>
            <a:ext cx="176654" cy="176654"/>
          </a:xfrm>
          <a:prstGeom prst="star5">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kumimoji="1" lang="ja-JP" altLang="en-US" dirty="0"/>
          </a:p>
        </p:txBody>
      </p:sp>
      <p:sp>
        <p:nvSpPr>
          <p:cNvPr id="62" name="角丸四角形 61"/>
          <p:cNvSpPr/>
          <p:nvPr/>
        </p:nvSpPr>
        <p:spPr>
          <a:xfrm>
            <a:off x="6497903" y="5140293"/>
            <a:ext cx="1032028" cy="554360"/>
          </a:xfrm>
          <a:prstGeom prst="roundRect">
            <a:avLst/>
          </a:prstGeom>
        </p:spPr>
        <p:style>
          <a:lnRef idx="2">
            <a:schemeClr val="accent6"/>
          </a:lnRef>
          <a:fillRef idx="1">
            <a:schemeClr val="lt1"/>
          </a:fillRef>
          <a:effectRef idx="0">
            <a:schemeClr val="accent6"/>
          </a:effectRef>
          <a:fontRef idx="minor">
            <a:schemeClr val="dk1"/>
          </a:fontRef>
        </p:style>
        <p:txBody>
          <a:bodyPr lIns="0" rIns="0" rtlCol="0" anchor="ctr"/>
          <a:lstStyle/>
          <a:p>
            <a:pPr algn="ctr"/>
            <a:r>
              <a:rPr lang="ja-JP" altLang="en-US" sz="1200" dirty="0" smtClean="0"/>
              <a:t>暫定版</a:t>
            </a:r>
            <a:endParaRPr lang="en-US" altLang="ja-JP" sz="1200" dirty="0" smtClean="0"/>
          </a:p>
          <a:p>
            <a:pPr algn="ctr"/>
            <a:r>
              <a:rPr kumimoji="1" lang="ja-JP" altLang="en-US" sz="1200" dirty="0" smtClean="0"/>
              <a:t>推計ツール</a:t>
            </a:r>
            <a:endParaRPr kumimoji="1" lang="ja-JP" altLang="en-US" sz="1200" dirty="0"/>
          </a:p>
        </p:txBody>
      </p:sp>
      <p:sp>
        <p:nvSpPr>
          <p:cNvPr id="63" name="テキスト ボックス 62"/>
          <p:cNvSpPr txBox="1"/>
          <p:nvPr/>
        </p:nvSpPr>
        <p:spPr>
          <a:xfrm>
            <a:off x="6691060" y="4580187"/>
            <a:ext cx="1051891" cy="276999"/>
          </a:xfrm>
          <a:prstGeom prst="rect">
            <a:avLst/>
          </a:prstGeom>
          <a:noFill/>
        </p:spPr>
        <p:txBody>
          <a:bodyPr wrap="none" rtlCol="0">
            <a:spAutoFit/>
          </a:bodyPr>
          <a:lstStyle/>
          <a:p>
            <a:r>
              <a:rPr kumimoji="1" lang="en-US" altLang="ja-JP" sz="1200" dirty="0" smtClean="0"/>
              <a:t>3.0</a:t>
            </a:r>
            <a:r>
              <a:rPr kumimoji="1" lang="ja-JP" altLang="en-US" sz="1200" dirty="0" smtClean="0"/>
              <a:t>次リリース</a:t>
            </a:r>
            <a:endParaRPr kumimoji="1" lang="ja-JP" altLang="en-US" sz="1200" dirty="0"/>
          </a:p>
        </p:txBody>
      </p:sp>
      <p:sp>
        <p:nvSpPr>
          <p:cNvPr id="64" name="星 5 63"/>
          <p:cNvSpPr>
            <a:spLocks noChangeAspect="1"/>
          </p:cNvSpPr>
          <p:nvPr/>
        </p:nvSpPr>
        <p:spPr>
          <a:xfrm>
            <a:off x="6964549" y="4867266"/>
            <a:ext cx="176654" cy="176654"/>
          </a:xfrm>
          <a:prstGeom prst="star5">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kumimoji="1" lang="ja-JP" altLang="en-US" dirty="0"/>
          </a:p>
        </p:txBody>
      </p:sp>
      <p:sp>
        <p:nvSpPr>
          <p:cNvPr id="68" name="テキスト ボックス 67"/>
          <p:cNvSpPr txBox="1"/>
          <p:nvPr/>
        </p:nvSpPr>
        <p:spPr>
          <a:xfrm>
            <a:off x="2135363" y="4152945"/>
            <a:ext cx="530915" cy="369332"/>
          </a:xfrm>
          <a:prstGeom prst="rect">
            <a:avLst/>
          </a:prstGeom>
          <a:noFill/>
        </p:spPr>
        <p:txBody>
          <a:bodyPr wrap="none" rtlCol="0">
            <a:spAutoFit/>
          </a:bodyPr>
          <a:lstStyle/>
          <a:p>
            <a:r>
              <a:rPr lang="ja-JP" altLang="en-US" dirty="0"/>
              <a:t>・・・</a:t>
            </a:r>
            <a:endParaRPr kumimoji="1" lang="ja-JP" altLang="en-US" dirty="0"/>
          </a:p>
        </p:txBody>
      </p:sp>
      <p:sp>
        <p:nvSpPr>
          <p:cNvPr id="69" name="角丸四角形 68"/>
          <p:cNvSpPr/>
          <p:nvPr/>
        </p:nvSpPr>
        <p:spPr>
          <a:xfrm>
            <a:off x="8140078" y="5140102"/>
            <a:ext cx="1032028" cy="554360"/>
          </a:xfrm>
          <a:prstGeom prst="roundRect">
            <a:avLst/>
          </a:prstGeom>
        </p:spPr>
        <p:style>
          <a:lnRef idx="2">
            <a:schemeClr val="accent6"/>
          </a:lnRef>
          <a:fillRef idx="1">
            <a:schemeClr val="lt1"/>
          </a:fillRef>
          <a:effectRef idx="0">
            <a:schemeClr val="accent6"/>
          </a:effectRef>
          <a:fontRef idx="minor">
            <a:schemeClr val="dk1"/>
          </a:fontRef>
        </p:style>
        <p:txBody>
          <a:bodyPr lIns="0" rIns="0" rtlCol="0" anchor="ctr"/>
          <a:lstStyle/>
          <a:p>
            <a:pPr algn="ctr"/>
            <a:r>
              <a:rPr lang="ja-JP" altLang="en-US" sz="1200" dirty="0" smtClean="0"/>
              <a:t>確定版</a:t>
            </a:r>
            <a:endParaRPr lang="en-US" altLang="ja-JP" sz="1200" dirty="0" smtClean="0"/>
          </a:p>
          <a:p>
            <a:pPr algn="ctr"/>
            <a:r>
              <a:rPr lang="ja-JP" altLang="en-US" sz="1200" dirty="0"/>
              <a:t>推計</a:t>
            </a:r>
            <a:r>
              <a:rPr lang="ja-JP" altLang="en-US" sz="1200" dirty="0" smtClean="0"/>
              <a:t>ツール</a:t>
            </a:r>
            <a:endParaRPr kumimoji="1" lang="ja-JP" altLang="en-US" sz="1200" dirty="0"/>
          </a:p>
        </p:txBody>
      </p:sp>
      <p:sp>
        <p:nvSpPr>
          <p:cNvPr id="70" name="テキスト ボックス 69"/>
          <p:cNvSpPr txBox="1"/>
          <p:nvPr/>
        </p:nvSpPr>
        <p:spPr>
          <a:xfrm>
            <a:off x="7976258" y="4579927"/>
            <a:ext cx="1359668" cy="276999"/>
          </a:xfrm>
          <a:prstGeom prst="rect">
            <a:avLst/>
          </a:prstGeom>
          <a:noFill/>
        </p:spPr>
        <p:txBody>
          <a:bodyPr wrap="none" rtlCol="0">
            <a:spAutoFit/>
          </a:bodyPr>
          <a:lstStyle/>
          <a:p>
            <a:r>
              <a:rPr kumimoji="1" lang="en-US" altLang="ja-JP" sz="1200" dirty="0" smtClean="0"/>
              <a:t>4.0</a:t>
            </a:r>
            <a:r>
              <a:rPr lang="ja-JP" altLang="en-US" sz="1200" dirty="0" smtClean="0"/>
              <a:t>次</a:t>
            </a:r>
            <a:r>
              <a:rPr kumimoji="1" lang="ja-JP" altLang="en-US" sz="1200" dirty="0" smtClean="0"/>
              <a:t>リリース（仮）</a:t>
            </a:r>
            <a:endParaRPr kumimoji="1" lang="ja-JP" altLang="en-US" sz="1200" dirty="0"/>
          </a:p>
        </p:txBody>
      </p:sp>
      <p:sp>
        <p:nvSpPr>
          <p:cNvPr id="71" name="星 5 70"/>
          <p:cNvSpPr>
            <a:spLocks noChangeAspect="1"/>
          </p:cNvSpPr>
          <p:nvPr/>
        </p:nvSpPr>
        <p:spPr>
          <a:xfrm>
            <a:off x="8590220" y="4867266"/>
            <a:ext cx="176654" cy="176654"/>
          </a:xfrm>
          <a:prstGeom prst="star5">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kumimoji="1" lang="ja-JP" altLang="en-US" dirty="0"/>
          </a:p>
        </p:txBody>
      </p:sp>
      <p:sp>
        <p:nvSpPr>
          <p:cNvPr id="72" name="テキスト ボックス 71"/>
          <p:cNvSpPr txBox="1"/>
          <p:nvPr/>
        </p:nvSpPr>
        <p:spPr>
          <a:xfrm>
            <a:off x="6651835" y="6544242"/>
            <a:ext cx="2016899" cy="276999"/>
          </a:xfrm>
          <a:prstGeom prst="rect">
            <a:avLst/>
          </a:prstGeom>
          <a:noFill/>
        </p:spPr>
        <p:txBody>
          <a:bodyPr wrap="none" rtlCol="0" anchor="ctr">
            <a:spAutoFit/>
          </a:bodyPr>
          <a:lstStyle/>
          <a:p>
            <a:r>
              <a:rPr kumimoji="1" lang="ja-JP" altLang="en-US" sz="1200" dirty="0" smtClean="0"/>
              <a:t>計画策定のための準備作業</a:t>
            </a:r>
            <a:endParaRPr kumimoji="1" lang="ja-JP" altLang="en-US" sz="1200" dirty="0"/>
          </a:p>
        </p:txBody>
      </p:sp>
      <p:sp>
        <p:nvSpPr>
          <p:cNvPr id="6" name="角丸四角形吹き出し 5"/>
          <p:cNvSpPr/>
          <p:nvPr/>
        </p:nvSpPr>
        <p:spPr>
          <a:xfrm>
            <a:off x="1903141" y="6077114"/>
            <a:ext cx="1418648" cy="612648"/>
          </a:xfrm>
          <a:prstGeom prst="wedgeRoundRectCallout">
            <a:avLst>
              <a:gd name="adj1" fmla="val 36877"/>
              <a:gd name="adj2" fmla="val -105845"/>
              <a:gd name="adj3" fmla="val 166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100" dirty="0" smtClean="0"/>
              <a:t>第６期計画のデータを基に一連の操作フローを実装</a:t>
            </a:r>
            <a:endParaRPr kumimoji="1" lang="ja-JP" altLang="en-US" sz="1100" dirty="0"/>
          </a:p>
        </p:txBody>
      </p:sp>
      <p:sp>
        <p:nvSpPr>
          <p:cNvPr id="73" name="角丸四角形吹き出し 72"/>
          <p:cNvSpPr/>
          <p:nvPr/>
        </p:nvSpPr>
        <p:spPr>
          <a:xfrm>
            <a:off x="8767580" y="5956224"/>
            <a:ext cx="965426" cy="612648"/>
          </a:xfrm>
          <a:prstGeom prst="wedgeRoundRectCallout">
            <a:avLst>
              <a:gd name="adj1" fmla="val -28102"/>
              <a:gd name="adj2" fmla="val -88490"/>
              <a:gd name="adj3" fmla="val 166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100" dirty="0" smtClean="0"/>
              <a:t>制度改正等に対応</a:t>
            </a:r>
            <a:endParaRPr kumimoji="1" lang="ja-JP" altLang="en-US" sz="1100" dirty="0"/>
          </a:p>
        </p:txBody>
      </p:sp>
      <p:sp>
        <p:nvSpPr>
          <p:cNvPr id="74" name="角丸四角形吹き出し 73"/>
          <p:cNvSpPr/>
          <p:nvPr/>
        </p:nvSpPr>
        <p:spPr>
          <a:xfrm>
            <a:off x="7058008" y="5741190"/>
            <a:ext cx="1203791" cy="612648"/>
          </a:xfrm>
          <a:prstGeom prst="wedgeRoundRectCallout">
            <a:avLst>
              <a:gd name="adj1" fmla="val -31134"/>
              <a:gd name="adj2" fmla="val -71135"/>
              <a:gd name="adj3" fmla="val 166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100" dirty="0" smtClean="0"/>
              <a:t>第７期計画用の推計ツール</a:t>
            </a:r>
            <a:endParaRPr kumimoji="1" lang="ja-JP" altLang="en-US" sz="1100" dirty="0"/>
          </a:p>
        </p:txBody>
      </p:sp>
      <p:sp>
        <p:nvSpPr>
          <p:cNvPr id="33" name="スライド番号プレースホルダー 1"/>
          <p:cNvSpPr>
            <a:spLocks noGrp="1"/>
          </p:cNvSpPr>
          <p:nvPr>
            <p:ph type="sldNum" sz="quarter" idx="12"/>
          </p:nvPr>
        </p:nvSpPr>
        <p:spPr>
          <a:xfrm>
            <a:off x="7545288" y="6510726"/>
            <a:ext cx="2311400" cy="365125"/>
          </a:xfrm>
        </p:spPr>
        <p:txBody>
          <a:bodyPr/>
          <a:lstStyle/>
          <a:p>
            <a:r>
              <a:rPr kumimoji="1" lang="en-US" altLang="ja-JP" sz="2000" dirty="0" smtClean="0"/>
              <a:t>7</a:t>
            </a:r>
            <a:endParaRPr kumimoji="1" lang="ja-JP" altLang="en-US" sz="2000" dirty="0"/>
          </a:p>
        </p:txBody>
      </p:sp>
    </p:spTree>
    <p:extLst>
      <p:ext uri="{BB962C8B-B14F-4D97-AF65-F5344CB8AC3E}">
        <p14:creationId xmlns:p14="http://schemas.microsoft.com/office/powerpoint/2010/main" val="21559624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B-01_A4J">
  <a:themeElements>
    <a:clrScheme name="MRI_color">
      <a:dk1>
        <a:srgbClr val="000000"/>
      </a:dk1>
      <a:lt1>
        <a:srgbClr val="FFFFFF"/>
      </a:lt1>
      <a:dk2>
        <a:srgbClr val="3E5E84"/>
      </a:dk2>
      <a:lt2>
        <a:srgbClr val="E9EDF3"/>
      </a:lt2>
      <a:accent1>
        <a:srgbClr val="96A8C0"/>
      </a:accent1>
      <a:accent2>
        <a:srgbClr val="8AB6C1"/>
      </a:accent2>
      <a:accent3>
        <a:srgbClr val="89B8AA"/>
      </a:accent3>
      <a:accent4>
        <a:srgbClr val="A89FBC"/>
      </a:accent4>
      <a:accent5>
        <a:srgbClr val="C89E28"/>
      </a:accent5>
      <a:accent6>
        <a:srgbClr val="A92C1D"/>
      </a:accent6>
      <a:hlink>
        <a:srgbClr val="3E5E84"/>
      </a:hlink>
      <a:folHlink>
        <a:srgbClr val="D2E8BD"/>
      </a:folHlink>
    </a:clrScheme>
    <a:fontScheme name="1_B-01_A4J">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ctr" anchorCtr="0" compatLnSpc="1">
        <a:prstTxWarp prst="textNoShape">
          <a:avLst/>
        </a:prstTxWarp>
      </a:bodyPr>
      <a:lstStyle>
        <a:defPPr marL="0" marR="0" indent="0" algn="ctr" defTabSz="914400" rtl="0" eaLnBrk="1" fontAlgn="b" latinLnBrk="0" hangingPunct="1">
          <a:lnSpc>
            <a:spcPct val="100000"/>
          </a:lnSpc>
          <a:spcBef>
            <a:spcPct val="0"/>
          </a:spcBef>
          <a:spcAft>
            <a:spcPct val="0"/>
          </a:spcAft>
          <a:buClrTx/>
          <a:buSzTx/>
          <a:buFont typeface="Wingdings" pitchFamily="2" charset="2"/>
          <a:buNone/>
          <a:tabLst/>
          <a:defRPr kumimoji="1" lang="ja-JP" altLang="en-US" sz="1400" b="0" i="0" u="none" strike="noStrike" cap="none" normalizeH="0" baseline="0" smtClean="0">
            <a:ln>
              <a:noFill/>
            </a:ln>
            <a:solidFill>
              <a:schemeClr val="tx1"/>
            </a:solidFill>
            <a:effectLst/>
            <a:latin typeface="ＭＳ Ｐゴシック" pitchFamily="50" charset="-128"/>
            <a:ea typeface="ＭＳ Ｐゴシック" pitchFamily="50" charset="-128"/>
          </a:defRPr>
        </a:defPPr>
      </a:lstStyle>
    </a:spDef>
    <a:lnDef>
      <a:spPr bwMode="auto">
        <a:solidFill>
          <a:schemeClr val="bg1"/>
        </a:solidFill>
        <a:ln w="9525" cap="flat" cmpd="sng" algn="ctr">
          <a:solidFill>
            <a:schemeClr val="tx1"/>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objectDefaults>
  <a:extraClrSchemeLst>
    <a:extraClrScheme>
      <a:clrScheme name="1_B-01_A4J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01_A4J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01_A4J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01_A4J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01_A4J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01_A4J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01_A4J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B-01_A4J 8">
        <a:dk1>
          <a:srgbClr val="000000"/>
        </a:dk1>
        <a:lt1>
          <a:srgbClr val="FFFFFF"/>
        </a:lt1>
        <a:dk2>
          <a:srgbClr val="4A6F82"/>
        </a:dk2>
        <a:lt2>
          <a:srgbClr val="808080"/>
        </a:lt2>
        <a:accent1>
          <a:srgbClr val="CCECFF"/>
        </a:accent1>
        <a:accent2>
          <a:srgbClr val="3333CC"/>
        </a:accent2>
        <a:accent3>
          <a:srgbClr val="FFFFFF"/>
        </a:accent3>
        <a:accent4>
          <a:srgbClr val="000000"/>
        </a:accent4>
        <a:accent5>
          <a:srgbClr val="E2F4FF"/>
        </a:accent5>
        <a:accent6>
          <a:srgbClr val="2D2DB9"/>
        </a:accent6>
        <a:hlink>
          <a:srgbClr val="CCCCFF"/>
        </a:hlink>
        <a:folHlink>
          <a:srgbClr val="EFE0DD"/>
        </a:folHlink>
      </a:clrScheme>
      <a:clrMap bg1="lt1" tx1="dk1" bg2="lt2" tx2="dk2" accent1="accent1" accent2="accent2" accent3="accent3" accent4="accent4" accent5="accent5" accent6="accent6" hlink="hlink" folHlink="folHlink"/>
    </a:extraClrScheme>
    <a:extraClrScheme>
      <a:clrScheme name="1_B-01_A4J 9">
        <a:dk1>
          <a:srgbClr val="000000"/>
        </a:dk1>
        <a:lt1>
          <a:srgbClr val="FFFFFF"/>
        </a:lt1>
        <a:dk2>
          <a:srgbClr val="4A6F82"/>
        </a:dk2>
        <a:lt2>
          <a:srgbClr val="808080"/>
        </a:lt2>
        <a:accent1>
          <a:srgbClr val="CCECFF"/>
        </a:accent1>
        <a:accent2>
          <a:srgbClr val="3535CB"/>
        </a:accent2>
        <a:accent3>
          <a:srgbClr val="FFFFFF"/>
        </a:accent3>
        <a:accent4>
          <a:srgbClr val="000000"/>
        </a:accent4>
        <a:accent5>
          <a:srgbClr val="E2F4FF"/>
        </a:accent5>
        <a:accent6>
          <a:srgbClr val="2F2FB8"/>
        </a:accent6>
        <a:hlink>
          <a:srgbClr val="D7D7F5"/>
        </a:hlink>
        <a:folHlink>
          <a:srgbClr val="F5DCD7"/>
        </a:folHlink>
      </a:clrScheme>
      <a:clrMap bg1="lt1" tx1="dk1" bg2="lt2" tx2="dk2" accent1="accent1" accent2="accent2" accent3="accent3" accent4="accent4" accent5="accent5" accent6="accent6" hlink="hlink" folHlink="folHlink"/>
    </a:extraClrScheme>
    <a:extraClrScheme>
      <a:clrScheme name="1_B-01_A4J 10">
        <a:dk1>
          <a:srgbClr val="000000"/>
        </a:dk1>
        <a:lt1>
          <a:srgbClr val="FFFFFF"/>
        </a:lt1>
        <a:dk2>
          <a:srgbClr val="4A6F82"/>
        </a:dk2>
        <a:lt2>
          <a:srgbClr val="808080"/>
        </a:lt2>
        <a:accent1>
          <a:srgbClr val="D7EAF5"/>
        </a:accent1>
        <a:accent2>
          <a:srgbClr val="3535CB"/>
        </a:accent2>
        <a:accent3>
          <a:srgbClr val="FFFFFF"/>
        </a:accent3>
        <a:accent4>
          <a:srgbClr val="000000"/>
        </a:accent4>
        <a:accent5>
          <a:srgbClr val="E8F3F9"/>
        </a:accent5>
        <a:accent6>
          <a:srgbClr val="2F2FB8"/>
        </a:accent6>
        <a:hlink>
          <a:srgbClr val="D7D7F5"/>
        </a:hlink>
        <a:folHlink>
          <a:srgbClr val="F5DCD7"/>
        </a:folHlink>
      </a:clrScheme>
      <a:clrMap bg1="lt1" tx1="dk1" bg2="lt2" tx2="dk2" accent1="accent1" accent2="accent2" accent3="accent3" accent4="accent4" accent5="accent5" accent6="accent6" hlink="hlink" folHlink="folHlink"/>
    </a:extraClrScheme>
    <a:extraClrScheme>
      <a:clrScheme name="1_B-01_A4J 11">
        <a:dk1>
          <a:srgbClr val="000000"/>
        </a:dk1>
        <a:lt1>
          <a:srgbClr val="FFFFFF"/>
        </a:lt1>
        <a:dk2>
          <a:srgbClr val="000000"/>
        </a:dk2>
        <a:lt2>
          <a:srgbClr val="ACACAC"/>
        </a:lt2>
        <a:accent1>
          <a:srgbClr val="D3DCE8"/>
        </a:accent1>
        <a:accent2>
          <a:srgbClr val="3E5E84"/>
        </a:accent2>
        <a:accent3>
          <a:srgbClr val="FFFFFF"/>
        </a:accent3>
        <a:accent4>
          <a:srgbClr val="000000"/>
        </a:accent4>
        <a:accent5>
          <a:srgbClr val="E6EBF2"/>
        </a:accent5>
        <a:accent6>
          <a:srgbClr val="375477"/>
        </a:accent6>
        <a:hlink>
          <a:srgbClr val="E4BB46"/>
        </a:hlink>
        <a:folHlink>
          <a:srgbClr val="D2E8BD"/>
        </a:folHlink>
      </a:clrScheme>
      <a:clrMap bg1="lt1" tx1="dk1" bg2="lt2" tx2="dk2" accent1="accent1" accent2="accent2" accent3="accent3" accent4="accent4" accent5="accent5" accent6="accent6" hlink="hlink" folHlink="folHlink"/>
    </a:extraClrScheme>
    <a:extraClrScheme>
      <a:clrScheme name="1_B-01_A4J 12">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B-01_A4J">
  <a:themeElements>
    <a:clrScheme name="1_B-01_A4J 12">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fontScheme name="1_B-01_A4J">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ctr" anchorCtr="0" compatLnSpc="1">
        <a:prstTxWarp prst="textNoShape">
          <a:avLst/>
        </a:prstTxWarp>
      </a:bodyPr>
      <a:lstStyle>
        <a:defPPr marL="0" marR="0" indent="0" algn="ctr" defTabSz="914400" rtl="0" eaLnBrk="1" fontAlgn="b" latinLnBrk="0" hangingPunct="1">
          <a:lnSpc>
            <a:spcPct val="100000"/>
          </a:lnSpc>
          <a:spcBef>
            <a:spcPct val="0"/>
          </a:spcBef>
          <a:spcAft>
            <a:spcPct val="0"/>
          </a:spcAft>
          <a:buClrTx/>
          <a:buSzTx/>
          <a:buFont typeface="Wingdings" pitchFamily="2" charset="2"/>
          <a:buNone/>
          <a:tabLst/>
          <a:defRPr kumimoji="1" lang="ja-JP" altLang="en-US" sz="1400" b="0" i="0" u="none" strike="noStrike" cap="none" normalizeH="0" baseline="0" smtClean="0">
            <a:ln>
              <a:noFill/>
            </a:ln>
            <a:solidFill>
              <a:schemeClr val="tx1"/>
            </a:solidFill>
            <a:effectLst/>
            <a:latin typeface="ＭＳ Ｐゴシック" pitchFamily="50" charset="-128"/>
            <a:ea typeface="ＭＳ Ｐゴシック" pitchFamily="50" charset="-128"/>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ctr" anchorCtr="0" compatLnSpc="1">
        <a:prstTxWarp prst="textNoShape">
          <a:avLst/>
        </a:prstTxWarp>
      </a:bodyPr>
      <a:lstStyle>
        <a:defPPr marL="0" marR="0" indent="0" algn="ctr" defTabSz="914400" rtl="0" eaLnBrk="1" fontAlgn="b" latinLnBrk="0" hangingPunct="1">
          <a:lnSpc>
            <a:spcPct val="100000"/>
          </a:lnSpc>
          <a:spcBef>
            <a:spcPct val="0"/>
          </a:spcBef>
          <a:spcAft>
            <a:spcPct val="0"/>
          </a:spcAft>
          <a:buClrTx/>
          <a:buSzTx/>
          <a:buFont typeface="Wingdings" pitchFamily="2" charset="2"/>
          <a:buNone/>
          <a:tabLst/>
          <a:defRPr kumimoji="1" lang="ja-JP" altLang="en-US" sz="1400" b="0" i="0" u="none" strike="noStrike" cap="none" normalizeH="0" baseline="0" smtClean="0">
            <a:ln>
              <a:noFill/>
            </a:ln>
            <a:solidFill>
              <a:schemeClr val="tx1"/>
            </a:solidFill>
            <a:effectLst/>
            <a:latin typeface="ＭＳ Ｐゴシック" pitchFamily="50" charset="-128"/>
            <a:ea typeface="ＭＳ Ｐゴシック" pitchFamily="50" charset="-128"/>
          </a:defRPr>
        </a:defPPr>
      </a:lstStyle>
    </a:lnDef>
  </a:objectDefaults>
  <a:extraClrSchemeLst>
    <a:extraClrScheme>
      <a:clrScheme name="1_B-01_A4J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01_A4J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01_A4J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01_A4J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01_A4J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01_A4J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01_A4J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B-01_A4J 8">
        <a:dk1>
          <a:srgbClr val="000000"/>
        </a:dk1>
        <a:lt1>
          <a:srgbClr val="FFFFFF"/>
        </a:lt1>
        <a:dk2>
          <a:srgbClr val="4A6F82"/>
        </a:dk2>
        <a:lt2>
          <a:srgbClr val="808080"/>
        </a:lt2>
        <a:accent1>
          <a:srgbClr val="CCECFF"/>
        </a:accent1>
        <a:accent2>
          <a:srgbClr val="3333CC"/>
        </a:accent2>
        <a:accent3>
          <a:srgbClr val="FFFFFF"/>
        </a:accent3>
        <a:accent4>
          <a:srgbClr val="000000"/>
        </a:accent4>
        <a:accent5>
          <a:srgbClr val="E2F4FF"/>
        </a:accent5>
        <a:accent6>
          <a:srgbClr val="2D2DB9"/>
        </a:accent6>
        <a:hlink>
          <a:srgbClr val="CCCCFF"/>
        </a:hlink>
        <a:folHlink>
          <a:srgbClr val="EFE0DD"/>
        </a:folHlink>
      </a:clrScheme>
      <a:clrMap bg1="lt1" tx1="dk1" bg2="lt2" tx2="dk2" accent1="accent1" accent2="accent2" accent3="accent3" accent4="accent4" accent5="accent5" accent6="accent6" hlink="hlink" folHlink="folHlink"/>
    </a:extraClrScheme>
    <a:extraClrScheme>
      <a:clrScheme name="1_B-01_A4J 9">
        <a:dk1>
          <a:srgbClr val="000000"/>
        </a:dk1>
        <a:lt1>
          <a:srgbClr val="FFFFFF"/>
        </a:lt1>
        <a:dk2>
          <a:srgbClr val="4A6F82"/>
        </a:dk2>
        <a:lt2>
          <a:srgbClr val="808080"/>
        </a:lt2>
        <a:accent1>
          <a:srgbClr val="CCECFF"/>
        </a:accent1>
        <a:accent2>
          <a:srgbClr val="3535CB"/>
        </a:accent2>
        <a:accent3>
          <a:srgbClr val="FFFFFF"/>
        </a:accent3>
        <a:accent4>
          <a:srgbClr val="000000"/>
        </a:accent4>
        <a:accent5>
          <a:srgbClr val="E2F4FF"/>
        </a:accent5>
        <a:accent6>
          <a:srgbClr val="2F2FB8"/>
        </a:accent6>
        <a:hlink>
          <a:srgbClr val="D7D7F5"/>
        </a:hlink>
        <a:folHlink>
          <a:srgbClr val="F5DCD7"/>
        </a:folHlink>
      </a:clrScheme>
      <a:clrMap bg1="lt1" tx1="dk1" bg2="lt2" tx2="dk2" accent1="accent1" accent2="accent2" accent3="accent3" accent4="accent4" accent5="accent5" accent6="accent6" hlink="hlink" folHlink="folHlink"/>
    </a:extraClrScheme>
    <a:extraClrScheme>
      <a:clrScheme name="1_B-01_A4J 10">
        <a:dk1>
          <a:srgbClr val="000000"/>
        </a:dk1>
        <a:lt1>
          <a:srgbClr val="FFFFFF"/>
        </a:lt1>
        <a:dk2>
          <a:srgbClr val="4A6F82"/>
        </a:dk2>
        <a:lt2>
          <a:srgbClr val="808080"/>
        </a:lt2>
        <a:accent1>
          <a:srgbClr val="D7EAF5"/>
        </a:accent1>
        <a:accent2>
          <a:srgbClr val="3535CB"/>
        </a:accent2>
        <a:accent3>
          <a:srgbClr val="FFFFFF"/>
        </a:accent3>
        <a:accent4>
          <a:srgbClr val="000000"/>
        </a:accent4>
        <a:accent5>
          <a:srgbClr val="E8F3F9"/>
        </a:accent5>
        <a:accent6>
          <a:srgbClr val="2F2FB8"/>
        </a:accent6>
        <a:hlink>
          <a:srgbClr val="D7D7F5"/>
        </a:hlink>
        <a:folHlink>
          <a:srgbClr val="F5DCD7"/>
        </a:folHlink>
      </a:clrScheme>
      <a:clrMap bg1="lt1" tx1="dk1" bg2="lt2" tx2="dk2" accent1="accent1" accent2="accent2" accent3="accent3" accent4="accent4" accent5="accent5" accent6="accent6" hlink="hlink" folHlink="folHlink"/>
    </a:extraClrScheme>
    <a:extraClrScheme>
      <a:clrScheme name="1_B-01_A4J 11">
        <a:dk1>
          <a:srgbClr val="000000"/>
        </a:dk1>
        <a:lt1>
          <a:srgbClr val="FFFFFF"/>
        </a:lt1>
        <a:dk2>
          <a:srgbClr val="000000"/>
        </a:dk2>
        <a:lt2>
          <a:srgbClr val="ACACAC"/>
        </a:lt2>
        <a:accent1>
          <a:srgbClr val="D3DCE8"/>
        </a:accent1>
        <a:accent2>
          <a:srgbClr val="3E5E84"/>
        </a:accent2>
        <a:accent3>
          <a:srgbClr val="FFFFFF"/>
        </a:accent3>
        <a:accent4>
          <a:srgbClr val="000000"/>
        </a:accent4>
        <a:accent5>
          <a:srgbClr val="E6EBF2"/>
        </a:accent5>
        <a:accent6>
          <a:srgbClr val="375477"/>
        </a:accent6>
        <a:hlink>
          <a:srgbClr val="E4BB46"/>
        </a:hlink>
        <a:folHlink>
          <a:srgbClr val="D2E8BD"/>
        </a:folHlink>
      </a:clrScheme>
      <a:clrMap bg1="lt1" tx1="dk1" bg2="lt2" tx2="dk2" accent1="accent1" accent2="accent2" accent3="accent3" accent4="accent4" accent5="accent5" accent6="accent6" hlink="hlink" folHlink="folHlink"/>
    </a:extraClrScheme>
    <a:extraClrScheme>
      <a:clrScheme name="1_B-01_A4J 12">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710</Words>
  <Application>Microsoft Office PowerPoint</Application>
  <PresentationFormat>A4 210 x 297 mm</PresentationFormat>
  <Paragraphs>181</Paragraphs>
  <Slides>8</Slides>
  <Notes>6</Notes>
  <HiddenSlides>0</HiddenSlides>
  <MMClips>0</MMClips>
  <ScaleCrop>false</ScaleCrop>
  <HeadingPairs>
    <vt:vector size="4" baseType="variant">
      <vt:variant>
        <vt:lpstr>テーマ</vt:lpstr>
      </vt:variant>
      <vt:variant>
        <vt:i4>3</vt:i4>
      </vt:variant>
      <vt:variant>
        <vt:lpstr>スライド タイトル</vt:lpstr>
      </vt:variant>
      <vt:variant>
        <vt:i4>8</vt:i4>
      </vt:variant>
    </vt:vector>
  </HeadingPairs>
  <TitlesOfParts>
    <vt:vector size="11" baseType="lpstr">
      <vt:lpstr>Office テーマ</vt:lpstr>
      <vt:lpstr>1_B-01_A4J</vt:lpstr>
      <vt:lpstr>2_B-01_A4J</vt:lpstr>
      <vt:lpstr>地域包括ケア「見える化」システム 推計ツール操作講習会資料</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2016-06-21T07:21:14Z</dcterms:created>
  <dcterms:modified xsi:type="dcterms:W3CDTF">2016-10-11T05:23:28Z</dcterms:modified>
</cp:coreProperties>
</file>